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omments/comment1.xml" ContentType="application/vnd.openxmlformats-officedocument.presentationml.comments+xml"/>
  <Override PartName="/ppt/comments/comment2.xml" ContentType="application/vnd.openxmlformats-officedocument.presentationml.comments+xml"/>
  <Override PartName="/ppt/comments/comment3.xml" ContentType="application/vnd.openxmlformats-officedocument.presentationml.comments+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45"/>
  </p:notesMasterIdLst>
  <p:sldIdLst>
    <p:sldId id="256" r:id="rId2"/>
    <p:sldId id="400" r:id="rId3"/>
    <p:sldId id="399" r:id="rId4"/>
    <p:sldId id="380" r:id="rId5"/>
    <p:sldId id="397" r:id="rId6"/>
    <p:sldId id="396" r:id="rId7"/>
    <p:sldId id="379" r:id="rId8"/>
    <p:sldId id="398" r:id="rId9"/>
    <p:sldId id="401" r:id="rId10"/>
    <p:sldId id="385" r:id="rId11"/>
    <p:sldId id="384" r:id="rId12"/>
    <p:sldId id="386" r:id="rId13"/>
    <p:sldId id="402" r:id="rId14"/>
    <p:sldId id="383" r:id="rId15"/>
    <p:sldId id="403" r:id="rId16"/>
    <p:sldId id="378" r:id="rId17"/>
    <p:sldId id="387" r:id="rId18"/>
    <p:sldId id="405" r:id="rId19"/>
    <p:sldId id="388" r:id="rId20"/>
    <p:sldId id="406" r:id="rId21"/>
    <p:sldId id="407" r:id="rId22"/>
    <p:sldId id="408" r:id="rId23"/>
    <p:sldId id="391" r:id="rId24"/>
    <p:sldId id="394" r:id="rId25"/>
    <p:sldId id="393" r:id="rId26"/>
    <p:sldId id="259" r:id="rId27"/>
    <p:sldId id="363" r:id="rId28"/>
    <p:sldId id="367" r:id="rId29"/>
    <p:sldId id="368" r:id="rId30"/>
    <p:sldId id="369" r:id="rId31"/>
    <p:sldId id="370" r:id="rId32"/>
    <p:sldId id="371" r:id="rId33"/>
    <p:sldId id="372" r:id="rId34"/>
    <p:sldId id="364" r:id="rId35"/>
    <p:sldId id="389" r:id="rId36"/>
    <p:sldId id="373" r:id="rId37"/>
    <p:sldId id="375" r:id="rId38"/>
    <p:sldId id="261" r:id="rId39"/>
    <p:sldId id="376" r:id="rId40"/>
    <p:sldId id="355" r:id="rId41"/>
    <p:sldId id="362" r:id="rId42"/>
    <p:sldId id="257" r:id="rId43"/>
    <p:sldId id="258" r:id="rId4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70372FE-371D-044A-ADF9-04B86F018D32}">
          <p14:sldIdLst>
            <p14:sldId id="256"/>
          </p14:sldIdLst>
        </p14:section>
        <p14:section name="Intro to paper discussion" id="{19898558-499F-D44F-9023-05AC6AE3A8BD}">
          <p14:sldIdLst>
            <p14:sldId id="400"/>
            <p14:sldId id="399"/>
            <p14:sldId id="380"/>
            <p14:sldId id="397"/>
            <p14:sldId id="396"/>
            <p14:sldId id="379"/>
            <p14:sldId id="398"/>
            <p14:sldId id="401"/>
            <p14:sldId id="385"/>
            <p14:sldId id="384"/>
            <p14:sldId id="386"/>
            <p14:sldId id="402"/>
            <p14:sldId id="383"/>
            <p14:sldId id="403"/>
            <p14:sldId id="378"/>
            <p14:sldId id="387"/>
            <p14:sldId id="405"/>
            <p14:sldId id="388"/>
            <p14:sldId id="406"/>
            <p14:sldId id="407"/>
            <p14:sldId id="408"/>
            <p14:sldId id="391"/>
            <p14:sldId id="394"/>
            <p14:sldId id="393"/>
          </p14:sldIdLst>
        </p14:section>
        <p14:section name="Model framing" id="{A0468467-8835-1F49-84EF-E400465ABDD6}">
          <p14:sldIdLst>
            <p14:sldId id="259"/>
            <p14:sldId id="363"/>
          </p14:sldIdLst>
        </p14:section>
        <p14:section name="System Set Up" id="{FC740A21-6B36-FA47-BD6E-B13C140D8D23}">
          <p14:sldIdLst>
            <p14:sldId id="367"/>
            <p14:sldId id="368"/>
            <p14:sldId id="369"/>
            <p14:sldId id="370"/>
            <p14:sldId id="371"/>
            <p14:sldId id="372"/>
            <p14:sldId id="364"/>
            <p14:sldId id="389"/>
          </p14:sldIdLst>
        </p14:section>
        <p14:section name="Model Specifics" id="{7B4DB36A-E649-AC4B-8E22-C17D051AF110}">
          <p14:sldIdLst>
            <p14:sldId id="373"/>
            <p14:sldId id="375"/>
            <p14:sldId id="261"/>
            <p14:sldId id="376"/>
          </p14:sldIdLst>
        </p14:section>
        <p14:section name="Extra Slides" id="{251B1FF9-8115-FC43-A05F-387F88EAFDCE}">
          <p14:sldIdLst>
            <p14:sldId id="355"/>
            <p14:sldId id="362"/>
            <p14:sldId id="257"/>
            <p14:sldId id="258"/>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nne Fetrow" initials="AF" lastIdx="3" clrIdx="0">
    <p:extLst>
      <p:ext uri="{19B8F6BF-5375-455C-9EA6-DF929625EA0E}">
        <p15:presenceInfo xmlns:p15="http://schemas.microsoft.com/office/powerpoint/2012/main" userId="S::anfe6673@colorado.edu::a0aa7aea-bbc6-412a-8d82-5daeab712b6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77B8C4"/>
    <a:srgbClr val="5198C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156"/>
    <p:restoredTop sz="83383"/>
  </p:normalViewPr>
  <p:slideViewPr>
    <p:cSldViewPr snapToGrid="0" snapToObjects="1">
      <p:cViewPr>
        <p:scale>
          <a:sx n="90" d="100"/>
          <a:sy n="90" d="100"/>
        </p:scale>
        <p:origin x="1424" y="2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commentAuthors" Target="commentAuthor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0-10-23T10:08:45.374" idx="1">
    <p:pos x="10" y="10"/>
    <p:text/>
    <p:extLst>
      <p:ext uri="{C676402C-5697-4E1C-873F-D02D1690AC5C}">
        <p15:threadingInfo xmlns:p15="http://schemas.microsoft.com/office/powerpoint/2012/main" timeZoneBias="36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0-10-23T10:32:47.245" idx="2">
    <p:pos x="6426" y="2950"/>
    <p:text>Seb: This is where I start getting confused. Am I executing this assumption correctly? in this steady state system, can I make the one input and output flux terms both equal to the net flux?</p:text>
    <p:extLst>
      <p:ext uri="{C676402C-5697-4E1C-873F-D02D1690AC5C}">
        <p15:threadingInfo xmlns:p15="http://schemas.microsoft.com/office/powerpoint/2012/main" timeZoneBias="36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20-10-23T10:58:22.176" idx="3">
    <p:pos x="2796" y="2240"/>
    <p:text>I think I am spinning in circles here... am I approaching this process correctly?</p:text>
    <p:extLst>
      <p:ext uri="{C676402C-5697-4E1C-873F-D02D1690AC5C}">
        <p15:threadingInfo xmlns:p15="http://schemas.microsoft.com/office/powerpoint/2012/main" timeZoneBias="36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1FA9649-7CE9-884F-80EE-33E4C3759CDA}" type="datetimeFigureOut">
              <a:rPr lang="en-US" smtClean="0"/>
              <a:t>10/28/20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C9A8F00-4D80-0E44-88CC-C350814E5671}" type="slidenum">
              <a:rPr lang="en-US" smtClean="0"/>
              <a:t>‹#›</a:t>
            </a:fld>
            <a:endParaRPr lang="en-US"/>
          </a:p>
        </p:txBody>
      </p:sp>
    </p:spTree>
    <p:extLst>
      <p:ext uri="{BB962C8B-B14F-4D97-AF65-F5344CB8AC3E}">
        <p14:creationId xmlns:p14="http://schemas.microsoft.com/office/powerpoint/2010/main" val="11753272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are going to be focusing on the carbonate species in natural waters and tracking oxygen (could be doing carbon, but not right now)</a:t>
            </a:r>
          </a:p>
          <a:p>
            <a:endParaRPr lang="en-US" dirty="0"/>
          </a:p>
          <a:p>
            <a:r>
              <a:rPr lang="en-US" dirty="0"/>
              <a:t>This is showing a closed system example</a:t>
            </a:r>
          </a:p>
        </p:txBody>
      </p:sp>
      <p:sp>
        <p:nvSpPr>
          <p:cNvPr id="4" name="Slide Number Placeholder 3"/>
          <p:cNvSpPr>
            <a:spLocks noGrp="1"/>
          </p:cNvSpPr>
          <p:nvPr>
            <p:ph type="sldNum" sz="quarter" idx="5"/>
          </p:nvPr>
        </p:nvSpPr>
        <p:spPr/>
        <p:txBody>
          <a:bodyPr/>
          <a:lstStyle/>
          <a:p>
            <a:fld id="{CC9A8F00-4D80-0E44-88CC-C350814E5671}" type="slidenum">
              <a:rPr lang="en-US" smtClean="0"/>
              <a:t>2</a:t>
            </a:fld>
            <a:endParaRPr lang="en-US"/>
          </a:p>
        </p:txBody>
      </p:sp>
    </p:spTree>
    <p:extLst>
      <p:ext uri="{BB962C8B-B14F-4D97-AF65-F5344CB8AC3E}">
        <p14:creationId xmlns:p14="http://schemas.microsoft.com/office/powerpoint/2010/main" val="37143997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Notes Placeholder 2"/>
              <p:cNvSpPr>
                <a:spLocks noGrp="1"/>
              </p:cNvSpPr>
              <p:nvPr>
                <p:ph type="body" idx="1"/>
              </p:nvPr>
            </p:nvSpPr>
            <p:spPr/>
            <p:txBody>
              <a:bodyPr/>
              <a:lstStyle/>
              <a:p>
                <a:r>
                  <a:rPr lang="en-US" dirty="0"/>
                  <a:t>Several recent studies suggest that </a:t>
                </a:r>
                <a14:m>
                  <m:oMath xmlns:m="http://schemas.openxmlformats.org/officeDocument/2006/math">
                    <m:sSubSup>
                      <m:sSubSupPr>
                        <m:ctrlPr>
                          <a:rPr lang="en-US" i="1">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𝐶𝑂</m:t>
                        </m:r>
                      </m:e>
                      <m:sub>
                        <m:r>
                          <a:rPr lang="en-US" i="1">
                            <a:latin typeface="Cambria Math" panose="02040503050406030204" pitchFamily="18" charset="0"/>
                            <a:ea typeface="Cambria Math" panose="02040503050406030204" pitchFamily="18" charset="0"/>
                          </a:rPr>
                          <m:t>3 (</m:t>
                        </m:r>
                        <m:r>
                          <a:rPr lang="en-US" i="1">
                            <a:latin typeface="Cambria Math" panose="02040503050406030204" pitchFamily="18" charset="0"/>
                            <a:ea typeface="Cambria Math" panose="02040503050406030204" pitchFamily="18" charset="0"/>
                          </a:rPr>
                          <m:t>𝑎𝑞</m:t>
                        </m:r>
                        <m:r>
                          <a:rPr lang="en-US" i="1">
                            <a:latin typeface="Cambria Math" panose="02040503050406030204" pitchFamily="18" charset="0"/>
                            <a:ea typeface="Cambria Math" panose="02040503050406030204" pitchFamily="18" charset="0"/>
                          </a:rPr>
                          <m:t>)</m:t>
                        </m:r>
                      </m:sub>
                      <m:sup>
                        <m:r>
                          <a:rPr lang="en-US" i="1">
                            <a:latin typeface="Cambria Math" panose="02040503050406030204" pitchFamily="18" charset="0"/>
                            <a:ea typeface="Cambria Math" panose="02040503050406030204" pitchFamily="18" charset="0"/>
                          </a:rPr>
                          <m:t>2−</m:t>
                        </m:r>
                      </m:sup>
                    </m:sSubSup>
                  </m:oMath>
                </a14:m>
                <a:r>
                  <a:rPr lang="en-US" dirty="0"/>
                  <a:t> is the dominant contributor to carbonate nucleation.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Both other recent models demand participation by </a:t>
                </a:r>
                <a14:m>
                  <m:oMath xmlns:m="http://schemas.openxmlformats.org/officeDocument/2006/math">
                    <m:sSubSup>
                      <m:sSubSupPr>
                        <m:ctrlPr>
                          <a:rPr lang="en-US" i="1">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𝐻𝐶𝑂</m:t>
                        </m:r>
                      </m:e>
                      <m:sub>
                        <m:r>
                          <a:rPr lang="en-US" i="1">
                            <a:latin typeface="Cambria Math" panose="02040503050406030204" pitchFamily="18" charset="0"/>
                            <a:ea typeface="Cambria Math" panose="02040503050406030204" pitchFamily="18" charset="0"/>
                          </a:rPr>
                          <m:t>3 (</m:t>
                        </m:r>
                        <m:r>
                          <a:rPr lang="en-US" i="1">
                            <a:latin typeface="Cambria Math" panose="02040503050406030204" pitchFamily="18" charset="0"/>
                            <a:ea typeface="Cambria Math" panose="02040503050406030204" pitchFamily="18" charset="0"/>
                          </a:rPr>
                          <m:t>𝑎𝑞</m:t>
                        </m:r>
                        <m:r>
                          <a:rPr lang="en-US" i="1">
                            <a:latin typeface="Cambria Math" panose="02040503050406030204" pitchFamily="18" charset="0"/>
                            <a:ea typeface="Cambria Math" panose="02040503050406030204" pitchFamily="18" charset="0"/>
                          </a:rPr>
                          <m:t>)</m:t>
                        </m:r>
                      </m:sub>
                      <m:sup>
                        <m:r>
                          <a:rPr lang="en-US" i="1">
                            <a:latin typeface="Cambria Math" panose="02040503050406030204" pitchFamily="18" charset="0"/>
                            <a:ea typeface="Cambria Math" panose="02040503050406030204" pitchFamily="18" charset="0"/>
                          </a:rPr>
                          <m:t>−</m:t>
                        </m:r>
                      </m:sup>
                    </m:sSubSup>
                  </m:oMath>
                </a14:m>
                <a:r>
                  <a:rPr lang="en-US" dirty="0"/>
                  <a:t> to explain observed mineral growth rates in low pH </a:t>
                </a:r>
                <a:r>
                  <a:rPr lang="en-US" dirty="0" err="1"/>
                  <a:t>soln’s</a:t>
                </a:r>
                <a:endParaRPr lang="en-US" dirty="0"/>
              </a:p>
              <a:p>
                <a:r>
                  <a:rPr lang="en-US" dirty="0"/>
                  <a:t>- Why at low pH studies? </a:t>
                </a:r>
                <a:r>
                  <a:rPr lang="en-US" dirty="0" err="1"/>
                  <a:t>Bc</a:t>
                </a:r>
                <a:r>
                  <a:rPr lang="en-US" dirty="0"/>
                  <a:t> bicarbonate is dominant species between pH 6.3 and 10.3 </a:t>
                </a:r>
              </a:p>
              <a:p>
                <a:endParaRPr lang="en-US" dirty="0"/>
              </a:p>
            </p:txBody>
          </p:sp>
        </mc:Choice>
        <mc:Fallback>
          <p:sp>
            <p:nvSpPr>
              <p:cNvPr id="3" name="Notes Placeholder 2"/>
              <p:cNvSpPr>
                <a:spLocks noGrp="1"/>
              </p:cNvSpPr>
              <p:nvPr>
                <p:ph type="body" idx="1"/>
              </p:nvPr>
            </p:nvSpPr>
            <p:spPr/>
            <p:txBody>
              <a:bodyPr/>
              <a:lstStyle/>
              <a:p>
                <a:r>
                  <a:rPr lang="en-US" dirty="0"/>
                  <a:t>Several recent studies suggest that </a:t>
                </a:r>
                <a:r>
                  <a:rPr lang="en-US" i="0">
                    <a:latin typeface="Cambria Math" panose="02040503050406030204" pitchFamily="18" charset="0"/>
                    <a:ea typeface="Cambria Math" panose="02040503050406030204" pitchFamily="18" charset="0"/>
                  </a:rPr>
                  <a:t>〖𝐶𝑂〗_(3 (𝑎𝑞))^(2−)</a:t>
                </a:r>
                <a:r>
                  <a:rPr lang="en-US" dirty="0"/>
                  <a:t> is the dominant contributor to carbonate nucleation.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Both other recent models demand participation by </a:t>
                </a:r>
                <a:r>
                  <a:rPr lang="en-US" i="0">
                    <a:latin typeface="Cambria Math" panose="02040503050406030204" pitchFamily="18" charset="0"/>
                    <a:ea typeface="Cambria Math" panose="02040503050406030204" pitchFamily="18" charset="0"/>
                  </a:rPr>
                  <a:t>〖𝐻𝐶𝑂〗_(3 (𝑎𝑞))^−</a:t>
                </a:r>
                <a:r>
                  <a:rPr lang="en-US" dirty="0"/>
                  <a:t> to explain observed mineral growth rates in low pH </a:t>
                </a:r>
                <a:r>
                  <a:rPr lang="en-US" dirty="0" err="1"/>
                  <a:t>soln’s</a:t>
                </a:r>
                <a:endParaRPr lang="en-US" dirty="0"/>
              </a:p>
              <a:p>
                <a:r>
                  <a:rPr lang="en-US" dirty="0"/>
                  <a:t>- Why at low pH studies? </a:t>
                </a:r>
                <a:r>
                  <a:rPr lang="en-US" dirty="0" err="1"/>
                  <a:t>Bc</a:t>
                </a:r>
                <a:r>
                  <a:rPr lang="en-US" dirty="0"/>
                  <a:t> bicarbonate is dominant species between pH 6.3 and 10.3 </a:t>
                </a:r>
              </a:p>
              <a:p>
                <a:endParaRPr lang="en-US" dirty="0"/>
              </a:p>
            </p:txBody>
          </p:sp>
        </mc:Fallback>
      </mc:AlternateContent>
      <p:sp>
        <p:nvSpPr>
          <p:cNvPr id="4" name="Slide Number Placeholder 3"/>
          <p:cNvSpPr>
            <a:spLocks noGrp="1"/>
          </p:cNvSpPr>
          <p:nvPr>
            <p:ph type="sldNum" sz="quarter" idx="5"/>
          </p:nvPr>
        </p:nvSpPr>
        <p:spPr/>
        <p:txBody>
          <a:bodyPr/>
          <a:lstStyle/>
          <a:p>
            <a:fld id="{CC9A8F00-4D80-0E44-88CC-C350814E5671}" type="slidenum">
              <a:rPr lang="en-US" smtClean="0"/>
              <a:t>14</a:t>
            </a:fld>
            <a:endParaRPr lang="en-US"/>
          </a:p>
        </p:txBody>
      </p:sp>
    </p:spTree>
    <p:extLst>
      <p:ext uri="{BB962C8B-B14F-4D97-AF65-F5344CB8AC3E}">
        <p14:creationId xmlns:p14="http://schemas.microsoft.com/office/powerpoint/2010/main" val="9694942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sz="1200" kern="1200" dirty="0">
                <a:solidFill>
                  <a:schemeClr val="tx1"/>
                </a:solidFill>
                <a:effectLst/>
                <a:latin typeface="+mn-lt"/>
                <a:ea typeface="+mn-ea"/>
                <a:cs typeface="+mn-cs"/>
              </a:rPr>
              <a:t>If saturation state increases, isotopic equilibrium between calcite and carbonate ion will decrease!</a:t>
            </a:r>
          </a:p>
          <a:p>
            <a:pPr lvl="1"/>
            <a:r>
              <a:rPr lang="en-US" sz="1200" kern="1200" dirty="0">
                <a:solidFill>
                  <a:schemeClr val="tx1"/>
                </a:solidFill>
                <a:effectLst/>
                <a:latin typeface="+mn-lt"/>
                <a:ea typeface="+mn-ea"/>
                <a:cs typeface="+mn-cs"/>
              </a:rPr>
              <a:t>So for super saturated solutions (like ponds?), equilibrium will be very unlikely to occur</a:t>
            </a:r>
          </a:p>
          <a:p>
            <a:endParaRPr lang="en-US" dirty="0"/>
          </a:p>
        </p:txBody>
      </p:sp>
      <p:sp>
        <p:nvSpPr>
          <p:cNvPr id="4" name="Slide Number Placeholder 3"/>
          <p:cNvSpPr>
            <a:spLocks noGrp="1"/>
          </p:cNvSpPr>
          <p:nvPr>
            <p:ph type="sldNum" sz="quarter" idx="5"/>
          </p:nvPr>
        </p:nvSpPr>
        <p:spPr/>
        <p:txBody>
          <a:bodyPr/>
          <a:lstStyle/>
          <a:p>
            <a:fld id="{CC9A8F00-4D80-0E44-88CC-C350814E5671}" type="slidenum">
              <a:rPr lang="en-US" smtClean="0"/>
              <a:t>17</a:t>
            </a:fld>
            <a:endParaRPr lang="en-US"/>
          </a:p>
        </p:txBody>
      </p:sp>
    </p:spTree>
    <p:extLst>
      <p:ext uri="{BB962C8B-B14F-4D97-AF65-F5344CB8AC3E}">
        <p14:creationId xmlns:p14="http://schemas.microsoft.com/office/powerpoint/2010/main" val="4557050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sz="1200" kern="1200" dirty="0">
                <a:solidFill>
                  <a:schemeClr val="tx1"/>
                </a:solidFill>
                <a:effectLst/>
                <a:latin typeface="+mn-lt"/>
                <a:ea typeface="+mn-ea"/>
                <a:cs typeface="+mn-cs"/>
              </a:rPr>
              <a:t>If saturation state increases, isotopic equilibrium between calcite and carbonate ion will decrease!</a:t>
            </a:r>
          </a:p>
          <a:p>
            <a:pPr lvl="1"/>
            <a:r>
              <a:rPr lang="en-US" sz="1200" kern="1200" dirty="0">
                <a:solidFill>
                  <a:schemeClr val="tx1"/>
                </a:solidFill>
                <a:effectLst/>
                <a:latin typeface="+mn-lt"/>
                <a:ea typeface="+mn-ea"/>
                <a:cs typeface="+mn-cs"/>
              </a:rPr>
              <a:t>So for super saturated solutions (like ponds?), equilibrium will be very unlikely to occur</a:t>
            </a:r>
          </a:p>
          <a:p>
            <a:endParaRPr lang="en-US" dirty="0"/>
          </a:p>
        </p:txBody>
      </p:sp>
      <p:sp>
        <p:nvSpPr>
          <p:cNvPr id="4" name="Slide Number Placeholder 3"/>
          <p:cNvSpPr>
            <a:spLocks noGrp="1"/>
          </p:cNvSpPr>
          <p:nvPr>
            <p:ph type="sldNum" sz="quarter" idx="5"/>
          </p:nvPr>
        </p:nvSpPr>
        <p:spPr/>
        <p:txBody>
          <a:bodyPr/>
          <a:lstStyle/>
          <a:p>
            <a:fld id="{CC9A8F00-4D80-0E44-88CC-C350814E5671}" type="slidenum">
              <a:rPr lang="en-US" smtClean="0"/>
              <a:t>18</a:t>
            </a:fld>
            <a:endParaRPr lang="en-US"/>
          </a:p>
        </p:txBody>
      </p:sp>
    </p:spTree>
    <p:extLst>
      <p:ext uri="{BB962C8B-B14F-4D97-AF65-F5344CB8AC3E}">
        <p14:creationId xmlns:p14="http://schemas.microsoft.com/office/powerpoint/2010/main" val="20743865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where should we be looking for naturally occurring systems that are at near equilibrium?</a:t>
            </a:r>
          </a:p>
        </p:txBody>
      </p:sp>
      <p:sp>
        <p:nvSpPr>
          <p:cNvPr id="4" name="Slide Number Placeholder 3"/>
          <p:cNvSpPr>
            <a:spLocks noGrp="1"/>
          </p:cNvSpPr>
          <p:nvPr>
            <p:ph type="sldNum" sz="quarter" idx="5"/>
          </p:nvPr>
        </p:nvSpPr>
        <p:spPr/>
        <p:txBody>
          <a:bodyPr/>
          <a:lstStyle/>
          <a:p>
            <a:fld id="{CC9A8F00-4D80-0E44-88CC-C350814E5671}" type="slidenum">
              <a:rPr lang="en-US" smtClean="0"/>
              <a:t>19</a:t>
            </a:fld>
            <a:endParaRPr lang="en-US"/>
          </a:p>
        </p:txBody>
      </p:sp>
    </p:spTree>
    <p:extLst>
      <p:ext uri="{BB962C8B-B14F-4D97-AF65-F5344CB8AC3E}">
        <p14:creationId xmlns:p14="http://schemas.microsoft.com/office/powerpoint/2010/main" val="5438264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C9A8F00-4D80-0E44-88CC-C350814E5671}" type="slidenum">
              <a:rPr lang="en-US" smtClean="0"/>
              <a:t>20</a:t>
            </a:fld>
            <a:endParaRPr lang="en-US"/>
          </a:p>
        </p:txBody>
      </p:sp>
    </p:spTree>
    <p:extLst>
      <p:ext uri="{BB962C8B-B14F-4D97-AF65-F5344CB8AC3E}">
        <p14:creationId xmlns:p14="http://schemas.microsoft.com/office/powerpoint/2010/main" val="30210504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C9A8F00-4D80-0E44-88CC-C350814E5671}" type="slidenum">
              <a:rPr lang="en-US" smtClean="0"/>
              <a:t>21</a:t>
            </a:fld>
            <a:endParaRPr lang="en-US"/>
          </a:p>
        </p:txBody>
      </p:sp>
    </p:spTree>
    <p:extLst>
      <p:ext uri="{BB962C8B-B14F-4D97-AF65-F5344CB8AC3E}">
        <p14:creationId xmlns:p14="http://schemas.microsoft.com/office/powerpoint/2010/main" val="2606478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Forams</a:t>
            </a:r>
            <a:r>
              <a:rPr lang="en-US" dirty="0"/>
              <a:t>: model suggests that the IDC of calcifying fluid is at iso </a:t>
            </a:r>
            <a:r>
              <a:rPr lang="en-US" dirty="0" err="1"/>
              <a:t>equilib</a:t>
            </a:r>
            <a:r>
              <a:rPr lang="en-US" dirty="0"/>
              <a:t> at pH ~ 8.8 prior to calcite </a:t>
            </a:r>
            <a:r>
              <a:rPr lang="en-US" dirty="0" err="1"/>
              <a:t>precip</a:t>
            </a:r>
            <a:endParaRPr lang="en-US" dirty="0"/>
          </a:p>
          <a:p>
            <a:endParaRPr lang="en-US" dirty="0"/>
          </a:p>
          <a:p>
            <a:r>
              <a:rPr lang="en-US" dirty="0"/>
              <a:t>Corals: </a:t>
            </a:r>
            <a:r>
              <a:rPr lang="en-US" dirty="0" err="1"/>
              <a:t>precip</a:t>
            </a:r>
            <a:r>
              <a:rPr lang="en-US" dirty="0"/>
              <a:t> of internal DIC derived from hydrated CO2 and minimal subsequent DIC-H2O iso equilibrium… </a:t>
            </a:r>
          </a:p>
          <a:p>
            <a:endParaRPr lang="en-US" dirty="0"/>
          </a:p>
          <a:p>
            <a:endParaRPr lang="en-US" dirty="0"/>
          </a:p>
          <a:p>
            <a:r>
              <a:rPr lang="en-US" dirty="0"/>
              <a:t>What do the authors say about the </a:t>
            </a:r>
            <a:r>
              <a:rPr lang="en-US" dirty="0" err="1"/>
              <a:t>foram</a:t>
            </a:r>
            <a:r>
              <a:rPr lang="en-US" dirty="0"/>
              <a:t> d18O thermometer?</a:t>
            </a:r>
          </a:p>
          <a:p>
            <a:r>
              <a:rPr lang="en-US" dirty="0"/>
              <a:t>﻿- d18O-thermometer should work well with foraminiferal </a:t>
            </a:r>
            <a:r>
              <a:rPr lang="en-US" dirty="0" err="1"/>
              <a:t>cal</a:t>
            </a:r>
            <a:r>
              <a:rPr lang="en-US" dirty="0"/>
              <a:t>-cite as long as the carbonate chemistry of the CF remained</a:t>
            </a:r>
          </a:p>
          <a:p>
            <a:r>
              <a:rPr lang="en-US" dirty="0"/>
              <a:t>similar between specimens from the same species.</a:t>
            </a:r>
          </a:p>
          <a:p>
            <a:endParaRPr lang="en-US" dirty="0"/>
          </a:p>
          <a:p>
            <a:r>
              <a:rPr lang="en-US" dirty="0"/>
              <a:t>Overall: ﻿</a:t>
            </a:r>
          </a:p>
          <a:p>
            <a:r>
              <a:rPr lang="en-US" dirty="0"/>
              <a:t>model results suggest that inorganic processes are sufficient to explain oxygen isotope ‘‘vital effects’’</a:t>
            </a:r>
          </a:p>
          <a:p>
            <a:r>
              <a:rPr lang="en-US" dirty="0"/>
              <a:t>in foraminifers while the catalytic effect of carbonic anhydrase on CO2 hydration is a likely explanation for vital</a:t>
            </a:r>
          </a:p>
          <a:p>
            <a:r>
              <a:rPr lang="en-US" dirty="0"/>
              <a:t>effects in coral d18O.</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CC9A8F00-4D80-0E44-88CC-C350814E5671}" type="slidenum">
              <a:rPr lang="en-US" smtClean="0"/>
              <a:t>22</a:t>
            </a:fld>
            <a:endParaRPr lang="en-US"/>
          </a:p>
        </p:txBody>
      </p:sp>
    </p:spTree>
    <p:extLst>
      <p:ext uri="{BB962C8B-B14F-4D97-AF65-F5344CB8AC3E}">
        <p14:creationId xmlns:p14="http://schemas.microsoft.com/office/powerpoint/2010/main" val="39837966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Measured alpha (c=w) where calcite precipitated from an isotopically equilibrated pool show temperature-independent variations of more than 1.0‰</a:t>
            </a:r>
            <a:r>
              <a:rPr lang="en-US" dirty="0">
                <a:effectLst/>
              </a:rPr>
              <a:t> </a:t>
            </a:r>
            <a:endParaRPr lang="en-US" dirty="0"/>
          </a:p>
        </p:txBody>
      </p:sp>
      <p:sp>
        <p:nvSpPr>
          <p:cNvPr id="4" name="Slide Number Placeholder 3"/>
          <p:cNvSpPr>
            <a:spLocks noGrp="1"/>
          </p:cNvSpPr>
          <p:nvPr>
            <p:ph type="sldNum" sz="quarter" idx="5"/>
          </p:nvPr>
        </p:nvSpPr>
        <p:spPr/>
        <p:txBody>
          <a:bodyPr/>
          <a:lstStyle/>
          <a:p>
            <a:fld id="{CC9A8F00-4D80-0E44-88CC-C350814E5671}" type="slidenum">
              <a:rPr lang="en-US" smtClean="0"/>
              <a:t>23</a:t>
            </a:fld>
            <a:endParaRPr lang="en-US"/>
          </a:p>
        </p:txBody>
      </p:sp>
    </p:spTree>
    <p:extLst>
      <p:ext uri="{BB962C8B-B14F-4D97-AF65-F5344CB8AC3E}">
        <p14:creationId xmlns:p14="http://schemas.microsoft.com/office/powerpoint/2010/main" val="1088854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C9A8F00-4D80-0E44-88CC-C350814E5671}" type="slidenum">
              <a:rPr lang="en-US" smtClean="0"/>
              <a:t>25</a:t>
            </a:fld>
            <a:endParaRPr lang="en-US"/>
          </a:p>
        </p:txBody>
      </p:sp>
    </p:spTree>
    <p:extLst>
      <p:ext uri="{BB962C8B-B14F-4D97-AF65-F5344CB8AC3E}">
        <p14:creationId xmlns:p14="http://schemas.microsoft.com/office/powerpoint/2010/main" val="36027600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C9A8F00-4D80-0E44-88CC-C350814E5671}" type="slidenum">
              <a:rPr lang="en-US" smtClean="0"/>
              <a:t>27</a:t>
            </a:fld>
            <a:endParaRPr lang="en-US"/>
          </a:p>
        </p:txBody>
      </p:sp>
    </p:spTree>
    <p:extLst>
      <p:ext uri="{BB962C8B-B14F-4D97-AF65-F5344CB8AC3E}">
        <p14:creationId xmlns:p14="http://schemas.microsoft.com/office/powerpoint/2010/main" val="7469815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Cascade of speciation after CO2 gas dissolves into water</a:t>
            </a:r>
          </a:p>
          <a:p>
            <a:endParaRPr lang="en-US" dirty="0"/>
          </a:p>
          <a:p>
            <a:r>
              <a:rPr lang="en-US" dirty="0"/>
              <a:t>Sum of all of these species at any given time is DIC</a:t>
            </a:r>
          </a:p>
        </p:txBody>
      </p:sp>
      <p:sp>
        <p:nvSpPr>
          <p:cNvPr id="4" name="Slide Number Placeholder 3"/>
          <p:cNvSpPr>
            <a:spLocks noGrp="1"/>
          </p:cNvSpPr>
          <p:nvPr>
            <p:ph type="sldNum" sz="quarter" idx="5"/>
          </p:nvPr>
        </p:nvSpPr>
        <p:spPr/>
        <p:txBody>
          <a:bodyPr/>
          <a:lstStyle/>
          <a:p>
            <a:fld id="{CC9A8F00-4D80-0E44-88CC-C350814E5671}" type="slidenum">
              <a:rPr lang="en-US" smtClean="0"/>
              <a:t>3</a:t>
            </a:fld>
            <a:endParaRPr lang="en-US"/>
          </a:p>
        </p:txBody>
      </p:sp>
    </p:spTree>
    <p:extLst>
      <p:ext uri="{BB962C8B-B14F-4D97-AF65-F5344CB8AC3E}">
        <p14:creationId xmlns:p14="http://schemas.microsoft.com/office/powerpoint/2010/main" val="33541299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System of interest: following oxygen isotopes within aqueous speciation in open, steady state system. System is at steady state </a:t>
            </a:r>
            <a:r>
              <a:rPr lang="en-US" dirty="0" err="1"/>
              <a:t>bc</a:t>
            </a:r>
            <a:r>
              <a:rPr lang="en-US" dirty="0"/>
              <a:t> calcite mineral precipitation is falling out of solution also. </a:t>
            </a:r>
          </a:p>
        </p:txBody>
      </p:sp>
      <p:sp>
        <p:nvSpPr>
          <p:cNvPr id="4" name="Slide Number Placeholder 3"/>
          <p:cNvSpPr>
            <a:spLocks noGrp="1"/>
          </p:cNvSpPr>
          <p:nvPr>
            <p:ph type="sldNum" sz="quarter" idx="5"/>
          </p:nvPr>
        </p:nvSpPr>
        <p:spPr/>
        <p:txBody>
          <a:bodyPr/>
          <a:lstStyle/>
          <a:p>
            <a:fld id="{CC9A8F00-4D80-0E44-88CC-C350814E5671}" type="slidenum">
              <a:rPr lang="en-US" smtClean="0"/>
              <a:t>28</a:t>
            </a:fld>
            <a:endParaRPr lang="en-US"/>
          </a:p>
        </p:txBody>
      </p:sp>
    </p:spTree>
    <p:extLst>
      <p:ext uri="{BB962C8B-B14F-4D97-AF65-F5344CB8AC3E}">
        <p14:creationId xmlns:p14="http://schemas.microsoft.com/office/powerpoint/2010/main" val="355951517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Times New Roman" charset="0"/>
                <a:ea typeface="ＭＳ Ｐゴシック" charset="0"/>
                <a:cs typeface="ＭＳ Ｐゴシック" charset="0"/>
              </a:rPr>
              <a:t> The diagram in this slide is a plot of log concentration vs. pH for an open CO</a:t>
            </a:r>
            <a:r>
              <a:rPr lang="en-US" baseline="-25000" dirty="0">
                <a:latin typeface="Times New Roman" charset="0"/>
                <a:ea typeface="ＭＳ Ｐゴシック" charset="0"/>
                <a:cs typeface="ＭＳ Ｐゴシック" charset="0"/>
              </a:rPr>
              <a:t>2</a:t>
            </a:r>
            <a:r>
              <a:rPr lang="en-US" dirty="0">
                <a:latin typeface="Times New Roman" charset="0"/>
                <a:ea typeface="ＭＳ Ｐゴシック" charset="0"/>
                <a:cs typeface="ＭＳ Ｐゴシック" charset="0"/>
              </a:rPr>
              <a:t>-H</a:t>
            </a:r>
            <a:r>
              <a:rPr lang="en-US" baseline="-25000" dirty="0">
                <a:latin typeface="Times New Roman" charset="0"/>
                <a:ea typeface="ＭＳ Ｐゴシック" charset="0"/>
                <a:cs typeface="ＭＳ Ｐゴシック" charset="0"/>
              </a:rPr>
              <a:t>2</a:t>
            </a:r>
            <a:r>
              <a:rPr lang="en-US" dirty="0">
                <a:latin typeface="Times New Roman" charset="0"/>
                <a:ea typeface="ＭＳ Ｐゴシック" charset="0"/>
                <a:cs typeface="ＭＳ Ｐゴシック" charset="0"/>
              </a:rPr>
              <a:t>O system with p</a:t>
            </a:r>
            <a:r>
              <a:rPr lang="en-US" baseline="-25000" dirty="0">
                <a:latin typeface="Times New Roman" charset="0"/>
                <a:ea typeface="ＭＳ Ｐゴシック" charset="0"/>
                <a:cs typeface="ＭＳ Ｐゴシック" charset="0"/>
              </a:rPr>
              <a:t>CO</a:t>
            </a:r>
            <a:r>
              <a:rPr lang="en-US" baseline="-45000" dirty="0">
                <a:latin typeface="Times New Roman" charset="0"/>
                <a:ea typeface="ＭＳ Ｐゴシック" charset="0"/>
                <a:cs typeface="ＭＳ Ｐゴシック" charset="0"/>
              </a:rPr>
              <a:t>2</a:t>
            </a:r>
            <a:r>
              <a:rPr lang="en-US" dirty="0">
                <a:latin typeface="Times New Roman" charset="0"/>
                <a:ea typeface="ＭＳ Ｐゴシック" charset="0"/>
                <a:cs typeface="ＭＳ Ｐゴシック" charset="0"/>
              </a:rPr>
              <a:t> = 10</a:t>
            </a:r>
            <a:r>
              <a:rPr lang="en-US" baseline="30000" dirty="0">
                <a:latin typeface="Times New Roman" charset="0"/>
                <a:ea typeface="ＭＳ Ｐゴシック" charset="0"/>
                <a:cs typeface="ＭＳ Ｐゴシック" charset="0"/>
              </a:rPr>
              <a:t>-3.5</a:t>
            </a:r>
            <a:r>
              <a:rPr lang="en-US" dirty="0">
                <a:latin typeface="Times New Roman" charset="0"/>
                <a:ea typeface="ＭＳ Ｐゴシック" charset="0"/>
                <a:cs typeface="ＭＳ Ｐゴシック" charset="0"/>
              </a:rPr>
              <a:t> atm. Note that this plot yields similar information as the Bjerrum plot for closed systems. It shows us the pH ranges in which the three different carbonate species are predominant. However, this diagram also shows us the total carbonate for the system (the heavy curve), which we see changes with pH, unlike in the closed system. We see that, at pH &lt; p</a:t>
            </a:r>
            <a:r>
              <a:rPr lang="en-US" i="1" dirty="0">
                <a:latin typeface="Times New Roman" charset="0"/>
                <a:ea typeface="ＭＳ Ｐゴシック" charset="0"/>
                <a:cs typeface="ＭＳ Ｐゴシック" charset="0"/>
              </a:rPr>
              <a:t>K</a:t>
            </a:r>
            <a:r>
              <a:rPr lang="en-US" baseline="-25000" dirty="0">
                <a:latin typeface="Times New Roman" charset="0"/>
                <a:ea typeface="ＭＳ Ｐゴシック" charset="0"/>
                <a:cs typeface="ＭＳ Ｐゴシック" charset="0"/>
              </a:rPr>
              <a:t>1</a:t>
            </a:r>
            <a:r>
              <a:rPr lang="en-US" dirty="0">
                <a:latin typeface="Times New Roman" charset="0"/>
                <a:ea typeface="ＭＳ Ｐゴシック" charset="0"/>
                <a:cs typeface="ＭＳ Ｐゴシック" charset="0"/>
              </a:rPr>
              <a:t>, H</a:t>
            </a:r>
            <a:r>
              <a:rPr lang="en-US" baseline="-25000" dirty="0">
                <a:latin typeface="Times New Roman" charset="0"/>
                <a:ea typeface="ＭＳ Ｐゴシック" charset="0"/>
                <a:cs typeface="ＭＳ Ｐゴシック" charset="0"/>
              </a:rPr>
              <a:t>2</a:t>
            </a:r>
            <a:r>
              <a:rPr lang="en-US" dirty="0">
                <a:latin typeface="Times New Roman" charset="0"/>
                <a:ea typeface="ＭＳ Ｐゴシック" charset="0"/>
                <a:cs typeface="ＭＳ Ｐゴシック" charset="0"/>
              </a:rPr>
              <a:t>CO</a:t>
            </a:r>
            <a:r>
              <a:rPr lang="en-US" baseline="-25000" dirty="0">
                <a:latin typeface="Times New Roman" charset="0"/>
                <a:ea typeface="ＭＳ Ｐゴシック" charset="0"/>
                <a:cs typeface="ＭＳ Ｐゴシック" charset="0"/>
              </a:rPr>
              <a:t>3</a:t>
            </a:r>
            <a:r>
              <a:rPr lang="en-US" dirty="0">
                <a:latin typeface="Times New Roman" charset="0"/>
                <a:ea typeface="ＭＳ Ｐゴシック" charset="0"/>
                <a:cs typeface="ＭＳ Ｐゴシック" charset="0"/>
              </a:rPr>
              <a:t>* is the predominant species. Because it accounts for almost all the total carbonate in this pH range, the curve for C</a:t>
            </a:r>
            <a:r>
              <a:rPr lang="en-US" baseline="-25000" dirty="0">
                <a:latin typeface="Times New Roman" charset="0"/>
                <a:ea typeface="ＭＳ Ｐゴシック" charset="0"/>
                <a:cs typeface="ＭＳ Ｐゴシック" charset="0"/>
              </a:rPr>
              <a:t>T</a:t>
            </a:r>
            <a:r>
              <a:rPr lang="en-US" dirty="0">
                <a:latin typeface="Times New Roman" charset="0"/>
                <a:ea typeface="ＭＳ Ｐゴシック" charset="0"/>
                <a:cs typeface="ＭＳ Ｐゴシック" charset="0"/>
              </a:rPr>
              <a:t> is practically coincident with the line showing the concentration of H</a:t>
            </a:r>
            <a:r>
              <a:rPr lang="en-US" baseline="-25000" dirty="0">
                <a:latin typeface="Times New Roman" charset="0"/>
                <a:ea typeface="ＭＳ Ｐゴシック" charset="0"/>
                <a:cs typeface="ＭＳ Ｐゴシック" charset="0"/>
              </a:rPr>
              <a:t>2</a:t>
            </a:r>
            <a:r>
              <a:rPr lang="en-US" dirty="0">
                <a:latin typeface="Times New Roman" charset="0"/>
                <a:ea typeface="ＭＳ Ｐゴシック" charset="0"/>
                <a:cs typeface="ＭＳ Ｐゴシック" charset="0"/>
              </a:rPr>
              <a:t>CO</a:t>
            </a:r>
            <a:r>
              <a:rPr lang="en-US" baseline="-25000" dirty="0">
                <a:latin typeface="Times New Roman" charset="0"/>
                <a:ea typeface="ＭＳ Ｐゴシック" charset="0"/>
                <a:cs typeface="ＭＳ Ｐゴシック" charset="0"/>
              </a:rPr>
              <a:t>3</a:t>
            </a:r>
            <a:r>
              <a:rPr lang="en-US" dirty="0">
                <a:latin typeface="Times New Roman" charset="0"/>
                <a:ea typeface="ＭＳ Ｐゴシック" charset="0"/>
                <a:cs typeface="ＭＳ Ｐゴシック" charset="0"/>
              </a:rPr>
              <a:t>*. Moreover, because the concentration of H</a:t>
            </a:r>
            <a:r>
              <a:rPr lang="en-US" baseline="-25000" dirty="0">
                <a:latin typeface="Times New Roman" charset="0"/>
                <a:ea typeface="ＭＳ Ｐゴシック" charset="0"/>
                <a:cs typeface="ＭＳ Ｐゴシック" charset="0"/>
              </a:rPr>
              <a:t>2</a:t>
            </a:r>
            <a:r>
              <a:rPr lang="en-US" dirty="0">
                <a:latin typeface="Times New Roman" charset="0"/>
                <a:ea typeface="ＭＳ Ｐゴシック" charset="0"/>
                <a:cs typeface="ＭＳ Ｐゴシック" charset="0"/>
              </a:rPr>
              <a:t>CO</a:t>
            </a:r>
            <a:r>
              <a:rPr lang="en-US" baseline="-25000" dirty="0">
                <a:latin typeface="Times New Roman" charset="0"/>
                <a:ea typeface="ＭＳ Ｐゴシック" charset="0"/>
                <a:cs typeface="ＭＳ Ｐゴシック" charset="0"/>
              </a:rPr>
              <a:t>3</a:t>
            </a:r>
            <a:r>
              <a:rPr lang="en-US" dirty="0">
                <a:latin typeface="Times New Roman" charset="0"/>
                <a:ea typeface="ＭＳ Ｐゴシック" charset="0"/>
                <a:cs typeface="ＭＳ Ｐゴシック" charset="0"/>
              </a:rPr>
              <a:t>* is independent of pH, so is C</a:t>
            </a:r>
            <a:r>
              <a:rPr lang="en-US" baseline="-25000" dirty="0">
                <a:latin typeface="Times New Roman" charset="0"/>
                <a:ea typeface="ＭＳ Ｐゴシック" charset="0"/>
                <a:cs typeface="ＭＳ Ｐゴシック" charset="0"/>
              </a:rPr>
              <a:t>T</a:t>
            </a:r>
            <a:r>
              <a:rPr lang="en-US" dirty="0">
                <a:latin typeface="Times New Roman" charset="0"/>
                <a:ea typeface="ＭＳ Ｐゴシック" charset="0"/>
                <a:cs typeface="ＭＳ Ｐゴシック" charset="0"/>
              </a:rPr>
              <a:t> in this pH range. At pH = p</a:t>
            </a:r>
            <a:r>
              <a:rPr lang="en-US" i="1" dirty="0">
                <a:latin typeface="Times New Roman" charset="0"/>
                <a:ea typeface="ＭＳ Ｐゴシック" charset="0"/>
                <a:cs typeface="ＭＳ Ｐゴシック" charset="0"/>
              </a:rPr>
              <a:t>K</a:t>
            </a:r>
            <a:r>
              <a:rPr lang="en-US" baseline="-25000" dirty="0">
                <a:latin typeface="Times New Roman" charset="0"/>
                <a:ea typeface="ＭＳ Ｐゴシック" charset="0"/>
                <a:cs typeface="ＭＳ Ｐゴシック" charset="0"/>
              </a:rPr>
              <a:t>1</a:t>
            </a:r>
            <a:r>
              <a:rPr lang="en-US" dirty="0">
                <a:latin typeface="Times New Roman" charset="0"/>
                <a:ea typeface="ＭＳ Ｐゴシック" charset="0"/>
                <a:cs typeface="ＭＳ Ｐゴシック" charset="0"/>
              </a:rPr>
              <a:t>, H</a:t>
            </a:r>
            <a:r>
              <a:rPr lang="en-US" baseline="-25000" dirty="0">
                <a:latin typeface="Times New Roman" charset="0"/>
                <a:ea typeface="ＭＳ Ｐゴシック" charset="0"/>
                <a:cs typeface="ＭＳ Ｐゴシック" charset="0"/>
              </a:rPr>
              <a:t>2</a:t>
            </a:r>
            <a:r>
              <a:rPr lang="en-US" dirty="0">
                <a:latin typeface="Times New Roman" charset="0"/>
                <a:ea typeface="ＭＳ Ｐゴシック" charset="0"/>
                <a:cs typeface="ＭＳ Ｐゴシック" charset="0"/>
              </a:rPr>
              <a:t>CO</a:t>
            </a:r>
            <a:r>
              <a:rPr lang="en-US" baseline="-25000" dirty="0">
                <a:latin typeface="Times New Roman" charset="0"/>
                <a:ea typeface="ＭＳ Ｐゴシック" charset="0"/>
                <a:cs typeface="ＭＳ Ｐゴシック" charset="0"/>
              </a:rPr>
              <a:t>3</a:t>
            </a:r>
            <a:r>
              <a:rPr lang="en-US" dirty="0">
                <a:latin typeface="Times New Roman" charset="0"/>
                <a:ea typeface="ＭＳ Ｐゴシック" charset="0"/>
                <a:cs typeface="ＭＳ Ｐゴシック" charset="0"/>
              </a:rPr>
              <a:t>* and HCO</a:t>
            </a:r>
            <a:r>
              <a:rPr lang="en-US" baseline="-25000" dirty="0">
                <a:latin typeface="Times New Roman" charset="0"/>
                <a:ea typeface="ＭＳ Ｐゴシック" charset="0"/>
                <a:cs typeface="ＭＳ Ｐゴシック" charset="0"/>
              </a:rPr>
              <a:t>3</a:t>
            </a:r>
            <a:r>
              <a:rPr lang="en-US" baseline="30000" dirty="0">
                <a:latin typeface="Times New Roman" charset="0"/>
                <a:ea typeface="ＭＳ Ｐゴシック" charset="0"/>
                <a:cs typeface="ＭＳ Ｐゴシック" charset="0"/>
              </a:rPr>
              <a:t>-</a:t>
            </a:r>
            <a:r>
              <a:rPr lang="en-US" dirty="0">
                <a:latin typeface="Times New Roman" charset="0"/>
                <a:ea typeface="ＭＳ Ｐゴシック" charset="0"/>
                <a:cs typeface="ＭＳ Ｐゴシック" charset="0"/>
              </a:rPr>
              <a:t> are present at equal concentrations, so the total carbonate concentration is double the concentration of either of these species. Hence, the C</a:t>
            </a:r>
            <a:r>
              <a:rPr lang="en-US" baseline="-25000" dirty="0">
                <a:latin typeface="Times New Roman" charset="0"/>
                <a:ea typeface="ＭＳ Ｐゴシック" charset="0"/>
                <a:cs typeface="ＭＳ Ｐゴシック" charset="0"/>
              </a:rPr>
              <a:t>T</a:t>
            </a:r>
            <a:r>
              <a:rPr lang="en-US" dirty="0">
                <a:latin typeface="Times New Roman" charset="0"/>
                <a:ea typeface="ＭＳ Ｐゴシック" charset="0"/>
                <a:cs typeface="ＭＳ Ｐゴシック" charset="0"/>
              </a:rPr>
              <a:t> curve rises 0.301 log units (= log 2) above the crossover point at pH = p</a:t>
            </a:r>
            <a:r>
              <a:rPr lang="en-US" i="1" dirty="0">
                <a:latin typeface="Times New Roman" charset="0"/>
                <a:ea typeface="ＭＳ Ｐゴシック" charset="0"/>
                <a:cs typeface="ＭＳ Ｐゴシック" charset="0"/>
              </a:rPr>
              <a:t>K</a:t>
            </a:r>
            <a:r>
              <a:rPr lang="en-US" baseline="-25000" dirty="0">
                <a:latin typeface="Times New Roman" charset="0"/>
                <a:ea typeface="ＭＳ Ｐゴシック" charset="0"/>
                <a:cs typeface="ＭＳ Ｐゴシック" charset="0"/>
              </a:rPr>
              <a:t>1</a:t>
            </a:r>
            <a:r>
              <a:rPr lang="en-US" dirty="0">
                <a:latin typeface="Times New Roman" charset="0"/>
                <a:ea typeface="ＭＳ Ｐゴシック" charset="0"/>
                <a:cs typeface="ＭＳ Ｐゴシック" charset="0"/>
              </a:rPr>
              <a:t>, with carbonate ion contributing negligibly to C</a:t>
            </a:r>
            <a:r>
              <a:rPr lang="en-US" baseline="-25000" dirty="0">
                <a:latin typeface="Times New Roman" charset="0"/>
                <a:ea typeface="ＭＳ Ｐゴシック" charset="0"/>
                <a:cs typeface="ＭＳ Ｐゴシック" charset="0"/>
              </a:rPr>
              <a:t>T</a:t>
            </a:r>
            <a:r>
              <a:rPr lang="en-US" dirty="0">
                <a:latin typeface="Times New Roman" charset="0"/>
                <a:ea typeface="ＭＳ Ｐゴシック" charset="0"/>
                <a:cs typeface="ＭＳ Ｐゴシック" charset="0"/>
              </a:rPr>
              <a:t> at this </a:t>
            </a:r>
            <a:r>
              <a:rPr lang="en-US" dirty="0" err="1">
                <a:latin typeface="Times New Roman" charset="0"/>
                <a:ea typeface="ＭＳ Ｐゴシック" charset="0"/>
                <a:cs typeface="ＭＳ Ｐゴシック" charset="0"/>
              </a:rPr>
              <a:t>pH.</a:t>
            </a:r>
            <a:r>
              <a:rPr lang="en-US" dirty="0">
                <a:latin typeface="Times New Roman" charset="0"/>
                <a:ea typeface="ＭＳ Ｐゴシック" charset="0"/>
                <a:cs typeface="ＭＳ Ｐゴシック" charset="0"/>
              </a:rPr>
              <a:t> At p</a:t>
            </a:r>
            <a:r>
              <a:rPr lang="en-US" i="1" dirty="0">
                <a:latin typeface="Times New Roman" charset="0"/>
                <a:ea typeface="ＭＳ Ｐゴシック" charset="0"/>
                <a:cs typeface="ＭＳ Ｐゴシック" charset="0"/>
              </a:rPr>
              <a:t>K</a:t>
            </a:r>
            <a:r>
              <a:rPr lang="en-US" baseline="-25000" dirty="0">
                <a:latin typeface="Times New Roman" charset="0"/>
                <a:ea typeface="ＭＳ Ｐゴシック" charset="0"/>
                <a:cs typeface="ＭＳ Ｐゴシック" charset="0"/>
              </a:rPr>
              <a:t>1</a:t>
            </a:r>
            <a:r>
              <a:rPr lang="en-US" dirty="0">
                <a:latin typeface="Times New Roman" charset="0"/>
                <a:ea typeface="ＭＳ Ｐゴシック" charset="0"/>
                <a:cs typeface="ＭＳ Ｐゴシック" charset="0"/>
              </a:rPr>
              <a:t> &lt; pH &lt; p</a:t>
            </a:r>
            <a:r>
              <a:rPr lang="en-US" i="1" dirty="0">
                <a:latin typeface="Times New Roman" charset="0"/>
                <a:ea typeface="ＭＳ Ｐゴシック" charset="0"/>
                <a:cs typeface="ＭＳ Ｐゴシック" charset="0"/>
              </a:rPr>
              <a:t>K</a:t>
            </a:r>
            <a:r>
              <a:rPr lang="en-US" baseline="-25000" dirty="0">
                <a:latin typeface="Times New Roman" charset="0"/>
                <a:ea typeface="ＭＳ Ｐゴシック" charset="0"/>
                <a:cs typeface="ＭＳ Ｐゴシック" charset="0"/>
              </a:rPr>
              <a:t>2</a:t>
            </a:r>
            <a:r>
              <a:rPr lang="en-US" dirty="0">
                <a:latin typeface="Times New Roman" charset="0"/>
                <a:ea typeface="ＭＳ Ｐゴシック" charset="0"/>
                <a:cs typeface="ＭＳ Ｐゴシック" charset="0"/>
              </a:rPr>
              <a:t>, HCO</a:t>
            </a:r>
            <a:r>
              <a:rPr lang="en-US" baseline="-25000" dirty="0">
                <a:latin typeface="Times New Roman" charset="0"/>
                <a:ea typeface="ＭＳ Ｐゴシック" charset="0"/>
                <a:cs typeface="ＭＳ Ｐゴシック" charset="0"/>
              </a:rPr>
              <a:t>3</a:t>
            </a:r>
            <a:r>
              <a:rPr lang="en-US" baseline="30000" dirty="0">
                <a:latin typeface="Times New Roman" charset="0"/>
                <a:ea typeface="ＭＳ Ｐゴシック" charset="0"/>
                <a:cs typeface="ＭＳ Ｐゴシック" charset="0"/>
              </a:rPr>
              <a:t>-</a:t>
            </a:r>
            <a:r>
              <a:rPr lang="en-US" dirty="0">
                <a:latin typeface="Times New Roman" charset="0"/>
                <a:ea typeface="ＭＳ Ｐゴシック" charset="0"/>
                <a:cs typeface="ＭＳ Ｐゴシック" charset="0"/>
              </a:rPr>
              <a:t> is the predominant species, and its concentration is therefore approximately equal to C</a:t>
            </a:r>
            <a:r>
              <a:rPr lang="en-US" baseline="-25000" dirty="0">
                <a:latin typeface="Times New Roman" charset="0"/>
                <a:ea typeface="ＭＳ Ｐゴシック" charset="0"/>
                <a:cs typeface="ＭＳ Ｐゴシック" charset="0"/>
              </a:rPr>
              <a:t>T</a:t>
            </a:r>
            <a:r>
              <a:rPr lang="en-US" dirty="0">
                <a:latin typeface="Times New Roman" charset="0"/>
                <a:ea typeface="ＭＳ Ｐゴシック" charset="0"/>
                <a:cs typeface="ＭＳ Ｐゴシック" charset="0"/>
              </a:rPr>
              <a:t>. Therefore, the C</a:t>
            </a:r>
            <a:r>
              <a:rPr lang="en-US" baseline="-25000" dirty="0">
                <a:latin typeface="Times New Roman" charset="0"/>
                <a:ea typeface="ＭＳ Ｐゴシック" charset="0"/>
                <a:cs typeface="ＭＳ Ｐゴシック" charset="0"/>
              </a:rPr>
              <a:t>T</a:t>
            </a:r>
            <a:r>
              <a:rPr lang="en-US" dirty="0">
                <a:latin typeface="Times New Roman" charset="0"/>
                <a:ea typeface="ＭＳ Ｐゴシック" charset="0"/>
                <a:cs typeface="ＭＳ Ｐゴシック" charset="0"/>
              </a:rPr>
              <a:t> curve is nearly coincident with the line for HCO</a:t>
            </a:r>
            <a:r>
              <a:rPr lang="en-US" baseline="-25000" dirty="0">
                <a:latin typeface="Times New Roman" charset="0"/>
                <a:ea typeface="ＭＳ Ｐゴシック" charset="0"/>
                <a:cs typeface="ＭＳ Ｐゴシック" charset="0"/>
              </a:rPr>
              <a:t>3</a:t>
            </a:r>
            <a:r>
              <a:rPr lang="en-US" baseline="30000" dirty="0">
                <a:latin typeface="Times New Roman" charset="0"/>
                <a:ea typeface="ＭＳ Ｐゴシック" charset="0"/>
                <a:cs typeface="ＭＳ Ｐゴシック" charset="0"/>
              </a:rPr>
              <a:t>-</a:t>
            </a:r>
            <a:r>
              <a:rPr lang="en-US" dirty="0">
                <a:latin typeface="Times New Roman" charset="0"/>
                <a:ea typeface="ＭＳ Ｐゴシック" charset="0"/>
                <a:cs typeface="ＭＳ Ｐゴシック" charset="0"/>
              </a:rPr>
              <a:t> in this pH range, and C</a:t>
            </a:r>
            <a:r>
              <a:rPr lang="en-US" baseline="-25000" dirty="0">
                <a:latin typeface="Times New Roman" charset="0"/>
                <a:ea typeface="ＭＳ Ｐゴシック" charset="0"/>
                <a:cs typeface="ＭＳ Ｐゴシック" charset="0"/>
              </a:rPr>
              <a:t>T</a:t>
            </a:r>
            <a:r>
              <a:rPr lang="en-US" dirty="0">
                <a:latin typeface="Times New Roman" charset="0"/>
                <a:ea typeface="ＭＳ Ｐゴシック" charset="0"/>
                <a:cs typeface="ＭＳ Ｐゴシック" charset="0"/>
              </a:rPr>
              <a:t> increases one log unit for every unit increase in </a:t>
            </a:r>
            <a:r>
              <a:rPr lang="en-US" dirty="0" err="1">
                <a:latin typeface="Times New Roman" charset="0"/>
                <a:ea typeface="ＭＳ Ｐゴシック" charset="0"/>
                <a:cs typeface="ＭＳ Ｐゴシック" charset="0"/>
              </a:rPr>
              <a:t>pH.</a:t>
            </a:r>
            <a:r>
              <a:rPr lang="en-US" dirty="0">
                <a:latin typeface="Times New Roman" charset="0"/>
                <a:ea typeface="ＭＳ Ｐゴシック" charset="0"/>
                <a:cs typeface="ＭＳ Ｐゴシック" charset="0"/>
              </a:rPr>
              <a:t> At pH = p</a:t>
            </a:r>
            <a:r>
              <a:rPr lang="en-US" i="1" dirty="0">
                <a:latin typeface="Times New Roman" charset="0"/>
                <a:ea typeface="ＭＳ Ｐゴシック" charset="0"/>
                <a:cs typeface="ＭＳ Ｐゴシック" charset="0"/>
              </a:rPr>
              <a:t>K</a:t>
            </a:r>
            <a:r>
              <a:rPr lang="en-US" baseline="-25000" dirty="0">
                <a:latin typeface="Times New Roman" charset="0"/>
                <a:ea typeface="ＭＳ Ｐゴシック" charset="0"/>
                <a:cs typeface="ＭＳ Ｐゴシック" charset="0"/>
              </a:rPr>
              <a:t>2</a:t>
            </a:r>
            <a:r>
              <a:rPr lang="en-US" dirty="0">
                <a:latin typeface="Times New Roman" charset="0"/>
                <a:ea typeface="ＭＳ Ｐゴシック" charset="0"/>
                <a:cs typeface="ＭＳ Ｐゴシック" charset="0"/>
              </a:rPr>
              <a:t>, HCO</a:t>
            </a:r>
            <a:r>
              <a:rPr lang="en-US" baseline="-25000" dirty="0">
                <a:latin typeface="Times New Roman" charset="0"/>
                <a:ea typeface="ＭＳ Ｐゴシック" charset="0"/>
                <a:cs typeface="ＭＳ Ｐゴシック" charset="0"/>
              </a:rPr>
              <a:t>3</a:t>
            </a:r>
            <a:r>
              <a:rPr lang="en-US" baseline="30000" dirty="0">
                <a:latin typeface="Times New Roman" charset="0"/>
                <a:ea typeface="ＭＳ Ｐゴシック" charset="0"/>
                <a:cs typeface="ＭＳ Ｐゴシック" charset="0"/>
              </a:rPr>
              <a:t>-</a:t>
            </a:r>
            <a:r>
              <a:rPr lang="en-US" dirty="0">
                <a:latin typeface="Times New Roman" charset="0"/>
                <a:ea typeface="ＭＳ Ｐゴシック" charset="0"/>
                <a:cs typeface="ＭＳ Ｐゴシック" charset="0"/>
              </a:rPr>
              <a:t> and CO</a:t>
            </a:r>
            <a:r>
              <a:rPr lang="en-US" baseline="-25000" dirty="0">
                <a:latin typeface="Times New Roman" charset="0"/>
                <a:ea typeface="ＭＳ Ｐゴシック" charset="0"/>
                <a:cs typeface="ＭＳ Ｐゴシック" charset="0"/>
              </a:rPr>
              <a:t>3</a:t>
            </a:r>
            <a:r>
              <a:rPr lang="en-US" baseline="30000" dirty="0">
                <a:latin typeface="Times New Roman" charset="0"/>
                <a:ea typeface="ＭＳ Ｐゴシック" charset="0"/>
                <a:cs typeface="ＭＳ Ｐゴシック" charset="0"/>
              </a:rPr>
              <a:t>2-</a:t>
            </a:r>
            <a:r>
              <a:rPr lang="en-US" dirty="0">
                <a:latin typeface="Times New Roman" charset="0"/>
                <a:ea typeface="ＭＳ Ｐゴシック" charset="0"/>
                <a:cs typeface="ＭＳ Ｐゴシック" charset="0"/>
              </a:rPr>
              <a:t> are present in equal concentrations, with H</a:t>
            </a:r>
            <a:r>
              <a:rPr lang="en-US" baseline="-25000" dirty="0">
                <a:latin typeface="Times New Roman" charset="0"/>
                <a:ea typeface="ＭＳ Ｐゴシック" charset="0"/>
                <a:cs typeface="ＭＳ Ｐゴシック" charset="0"/>
              </a:rPr>
              <a:t>2</a:t>
            </a:r>
            <a:r>
              <a:rPr lang="en-US" dirty="0">
                <a:latin typeface="Times New Roman" charset="0"/>
                <a:ea typeface="ＭＳ Ｐゴシック" charset="0"/>
                <a:cs typeface="ＭＳ Ｐゴシック" charset="0"/>
              </a:rPr>
              <a:t>CO</a:t>
            </a:r>
            <a:r>
              <a:rPr lang="en-US" baseline="-25000" dirty="0">
                <a:latin typeface="Times New Roman" charset="0"/>
                <a:ea typeface="ＭＳ Ｐゴシック" charset="0"/>
                <a:cs typeface="ＭＳ Ｐゴシック" charset="0"/>
              </a:rPr>
              <a:t>3</a:t>
            </a:r>
            <a:r>
              <a:rPr lang="en-US" dirty="0">
                <a:latin typeface="Times New Roman" charset="0"/>
                <a:ea typeface="ＭＳ Ｐゴシック" charset="0"/>
                <a:cs typeface="ＭＳ Ｐゴシック" charset="0"/>
              </a:rPr>
              <a:t>* contributing negligibly. Thus, the C</a:t>
            </a:r>
            <a:r>
              <a:rPr lang="en-US" baseline="-25000" dirty="0">
                <a:latin typeface="Times New Roman" charset="0"/>
                <a:ea typeface="ＭＳ Ｐゴシック" charset="0"/>
                <a:cs typeface="ＭＳ Ｐゴシック" charset="0"/>
              </a:rPr>
              <a:t>T</a:t>
            </a:r>
            <a:r>
              <a:rPr lang="en-US" dirty="0">
                <a:latin typeface="Times New Roman" charset="0"/>
                <a:ea typeface="ＭＳ Ｐゴシック" charset="0"/>
                <a:cs typeface="ＭＳ Ｐゴシック" charset="0"/>
              </a:rPr>
              <a:t> curve rises 0.301 log units above the crossover point at this </a:t>
            </a:r>
            <a:r>
              <a:rPr lang="en-US" dirty="0" err="1">
                <a:latin typeface="Times New Roman" charset="0"/>
                <a:ea typeface="ＭＳ Ｐゴシック" charset="0"/>
                <a:cs typeface="ＭＳ Ｐゴシック" charset="0"/>
              </a:rPr>
              <a:t>pH.</a:t>
            </a:r>
            <a:r>
              <a:rPr lang="en-US" dirty="0">
                <a:latin typeface="Times New Roman" charset="0"/>
                <a:ea typeface="ＭＳ Ｐゴシック" charset="0"/>
                <a:cs typeface="ＭＳ Ｐゴシック" charset="0"/>
              </a:rPr>
              <a:t> Finally, at pH &gt; p</a:t>
            </a:r>
            <a:r>
              <a:rPr lang="en-US" i="1" dirty="0">
                <a:latin typeface="Times New Roman" charset="0"/>
                <a:ea typeface="ＭＳ Ｐゴシック" charset="0"/>
                <a:cs typeface="ＭＳ Ｐゴシック" charset="0"/>
              </a:rPr>
              <a:t>K</a:t>
            </a:r>
            <a:r>
              <a:rPr lang="en-US" baseline="-25000" dirty="0">
                <a:latin typeface="Times New Roman" charset="0"/>
                <a:ea typeface="ＭＳ Ｐゴシック" charset="0"/>
                <a:cs typeface="ＭＳ Ｐゴシック" charset="0"/>
              </a:rPr>
              <a:t>2</a:t>
            </a:r>
            <a:r>
              <a:rPr lang="en-US" dirty="0">
                <a:latin typeface="Times New Roman" charset="0"/>
                <a:ea typeface="ＭＳ Ｐゴシック" charset="0"/>
                <a:cs typeface="ＭＳ Ｐゴシック" charset="0"/>
              </a:rPr>
              <a:t>, CO</a:t>
            </a:r>
            <a:r>
              <a:rPr lang="en-US" baseline="-25000" dirty="0">
                <a:latin typeface="Times New Roman" charset="0"/>
                <a:ea typeface="ＭＳ Ｐゴシック" charset="0"/>
                <a:cs typeface="ＭＳ Ｐゴシック" charset="0"/>
              </a:rPr>
              <a:t>3</a:t>
            </a:r>
            <a:r>
              <a:rPr lang="en-US" baseline="30000" dirty="0">
                <a:latin typeface="Times New Roman" charset="0"/>
                <a:ea typeface="ＭＳ Ｐゴシック" charset="0"/>
                <a:cs typeface="ＭＳ Ｐゴシック" charset="0"/>
              </a:rPr>
              <a:t>2-</a:t>
            </a:r>
            <a:r>
              <a:rPr lang="en-US" dirty="0">
                <a:latin typeface="Times New Roman" charset="0"/>
                <a:ea typeface="ＭＳ Ｐゴシック" charset="0"/>
                <a:cs typeface="ＭＳ Ｐゴシック" charset="0"/>
              </a:rPr>
              <a:t> is the predominant species, the C</a:t>
            </a:r>
            <a:r>
              <a:rPr lang="en-US" baseline="-25000" dirty="0">
                <a:latin typeface="Times New Roman" charset="0"/>
                <a:ea typeface="ＭＳ Ｐゴシック" charset="0"/>
                <a:cs typeface="ＭＳ Ｐゴシック" charset="0"/>
              </a:rPr>
              <a:t>T</a:t>
            </a:r>
            <a:r>
              <a:rPr lang="en-US" dirty="0">
                <a:latin typeface="Times New Roman" charset="0"/>
                <a:ea typeface="ＭＳ Ｐゴシック" charset="0"/>
                <a:cs typeface="ＭＳ Ｐゴシック" charset="0"/>
              </a:rPr>
              <a:t> curve follows the CO</a:t>
            </a:r>
            <a:r>
              <a:rPr lang="en-US" baseline="-25000" dirty="0">
                <a:latin typeface="Times New Roman" charset="0"/>
                <a:ea typeface="ＭＳ Ｐゴシック" charset="0"/>
                <a:cs typeface="ＭＳ Ｐゴシック" charset="0"/>
              </a:rPr>
              <a:t>3</a:t>
            </a:r>
            <a:r>
              <a:rPr lang="en-US" baseline="30000" dirty="0">
                <a:latin typeface="Times New Roman" charset="0"/>
                <a:ea typeface="ＭＳ Ｐゴシック" charset="0"/>
                <a:cs typeface="ＭＳ Ｐゴシック" charset="0"/>
              </a:rPr>
              <a:t>2-</a:t>
            </a:r>
            <a:r>
              <a:rPr lang="en-US" dirty="0">
                <a:latin typeface="Times New Roman" charset="0"/>
                <a:ea typeface="ＭＳ Ｐゴシック" charset="0"/>
                <a:cs typeface="ＭＳ Ｐゴシック" charset="0"/>
              </a:rPr>
              <a:t> line, and C</a:t>
            </a:r>
            <a:r>
              <a:rPr lang="en-US" baseline="-25000" dirty="0">
                <a:latin typeface="Times New Roman" charset="0"/>
                <a:ea typeface="ＭＳ Ｐゴシック" charset="0"/>
                <a:cs typeface="ＭＳ Ｐゴシック" charset="0"/>
              </a:rPr>
              <a:t>T</a:t>
            </a:r>
            <a:r>
              <a:rPr lang="en-US" dirty="0">
                <a:latin typeface="Times New Roman" charset="0"/>
                <a:ea typeface="ＭＳ Ｐゴシック" charset="0"/>
                <a:cs typeface="ＭＳ Ｐゴシック" charset="0"/>
              </a:rPr>
              <a:t> increases 2 log units for every unit increase in </a:t>
            </a:r>
            <a:r>
              <a:rPr lang="en-US" dirty="0" err="1">
                <a:latin typeface="Times New Roman" charset="0"/>
                <a:ea typeface="ＭＳ Ｐゴシック" charset="0"/>
                <a:cs typeface="ＭＳ Ｐゴシック" charset="0"/>
              </a:rPr>
              <a:t>pH.</a:t>
            </a:r>
            <a:endParaRPr lang="en-US" dirty="0"/>
          </a:p>
        </p:txBody>
      </p:sp>
      <p:sp>
        <p:nvSpPr>
          <p:cNvPr id="4" name="Slide Number Placeholder 3"/>
          <p:cNvSpPr>
            <a:spLocks noGrp="1"/>
          </p:cNvSpPr>
          <p:nvPr>
            <p:ph type="sldNum" sz="quarter" idx="5"/>
          </p:nvPr>
        </p:nvSpPr>
        <p:spPr/>
        <p:txBody>
          <a:bodyPr/>
          <a:lstStyle/>
          <a:p>
            <a:fld id="{796E1035-BC66-7540-8712-B3F6A3485CCB}" type="slidenum">
              <a:rPr lang="en-US" smtClean="0"/>
              <a:t>41</a:t>
            </a:fld>
            <a:endParaRPr lang="en-US"/>
          </a:p>
        </p:txBody>
      </p:sp>
    </p:spTree>
    <p:extLst>
      <p:ext uri="{BB962C8B-B14F-4D97-AF65-F5344CB8AC3E}">
        <p14:creationId xmlns:p14="http://schemas.microsoft.com/office/powerpoint/2010/main" val="23032375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C9A8F00-4D80-0E44-88CC-C350814E5671}" type="slidenum">
              <a:rPr lang="en-US" smtClean="0"/>
              <a:t>42</a:t>
            </a:fld>
            <a:endParaRPr lang="en-US"/>
          </a:p>
        </p:txBody>
      </p:sp>
    </p:spTree>
    <p:extLst>
      <p:ext uri="{BB962C8B-B14F-4D97-AF65-F5344CB8AC3E}">
        <p14:creationId xmlns:p14="http://schemas.microsoft.com/office/powerpoint/2010/main" val="32188321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 personally interested in better constraining oxygen isotope fractionation </a:t>
            </a:r>
            <a:r>
              <a:rPr lang="en-US" dirty="0" err="1"/>
              <a:t>bc</a:t>
            </a:r>
            <a:r>
              <a:rPr lang="en-US" dirty="0"/>
              <a:t> my research focuses on carbonate formation in shallow pond environments, such as the ones found in Las Tablas de Daimiel NP in Spain or in the Cretaceous formation I’m working on in Nevada.</a:t>
            </a:r>
          </a:p>
          <a:p>
            <a:endParaRPr lang="en-US" dirty="0"/>
          </a:p>
          <a:p>
            <a:r>
              <a:rPr lang="en-US" dirty="0"/>
              <a:t>These pictures show that throughout a single year, these environments can flood and then almost to completely dry down. We know that this environment is actively precipitating carbonate, so we are focused on constraining when during the year carbonate is forming. </a:t>
            </a:r>
            <a:r>
              <a:rPr lang="en-US" dirty="0" err="1"/>
              <a:t>Bc</a:t>
            </a:r>
            <a:r>
              <a:rPr lang="en-US" dirty="0"/>
              <a:t> this will have major implications for interpreting geochemical records from the past. </a:t>
            </a:r>
          </a:p>
        </p:txBody>
      </p:sp>
      <p:sp>
        <p:nvSpPr>
          <p:cNvPr id="4" name="Slide Number Placeholder 3"/>
          <p:cNvSpPr>
            <a:spLocks noGrp="1"/>
          </p:cNvSpPr>
          <p:nvPr>
            <p:ph type="sldNum" sz="quarter" idx="5"/>
          </p:nvPr>
        </p:nvSpPr>
        <p:spPr/>
        <p:txBody>
          <a:bodyPr/>
          <a:lstStyle/>
          <a:p>
            <a:fld id="{CC9A8F00-4D80-0E44-88CC-C350814E5671}" type="slidenum">
              <a:rPr lang="en-US" smtClean="0"/>
              <a:t>4</a:t>
            </a:fld>
            <a:endParaRPr lang="en-US"/>
          </a:p>
        </p:txBody>
      </p:sp>
    </p:spTree>
    <p:extLst>
      <p:ext uri="{BB962C8B-B14F-4D97-AF65-F5344CB8AC3E}">
        <p14:creationId xmlns:p14="http://schemas.microsoft.com/office/powerpoint/2010/main" val="29995832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sensitivity of fractionation of d18O to temperature has been know for a long time and explored at great length. </a:t>
            </a:r>
          </a:p>
          <a:p>
            <a:endParaRPr lang="en-US" dirty="0"/>
          </a:p>
          <a:p>
            <a:r>
              <a:rPr lang="en-US" dirty="0"/>
              <a:t>Urey, published a key paper in 1947, exploring the thermodynamic properties of isotopic substances, explaining how and why isotopes are fractionated … making it possible to determine the temperatures at which geological formations were laid down. </a:t>
            </a:r>
          </a:p>
          <a:p>
            <a:endParaRPr lang="en-US" dirty="0"/>
          </a:p>
          <a:p>
            <a:r>
              <a:rPr lang="en-US" dirty="0"/>
              <a:t>Then McCrea came along and conducted experiments to test the theoretical calculation of oxygen fractionation between dissolved carbonate and water and between calcite and water </a:t>
            </a:r>
          </a:p>
          <a:p>
            <a:endParaRPr lang="en-US" dirty="0"/>
          </a:p>
          <a:p>
            <a:r>
              <a:rPr lang="en-US" dirty="0"/>
              <a:t>At the same time Epstein and others were also revising that temperature scale for naturally occurring samples --- Cretaceous Pee Dee </a:t>
            </a:r>
            <a:r>
              <a:rPr lang="en-US" dirty="0" err="1"/>
              <a:t>Beleminite</a:t>
            </a:r>
            <a:r>
              <a:rPr lang="en-US" dirty="0"/>
              <a:t> </a:t>
            </a:r>
          </a:p>
        </p:txBody>
      </p:sp>
      <p:sp>
        <p:nvSpPr>
          <p:cNvPr id="4" name="Slide Number Placeholder 3"/>
          <p:cNvSpPr>
            <a:spLocks noGrp="1"/>
          </p:cNvSpPr>
          <p:nvPr>
            <p:ph type="sldNum" sz="quarter" idx="5"/>
          </p:nvPr>
        </p:nvSpPr>
        <p:spPr/>
        <p:txBody>
          <a:bodyPr/>
          <a:lstStyle/>
          <a:p>
            <a:fld id="{CC9A8F00-4D80-0E44-88CC-C350814E5671}" type="slidenum">
              <a:rPr lang="en-US" smtClean="0"/>
              <a:t>5</a:t>
            </a:fld>
            <a:endParaRPr lang="en-US"/>
          </a:p>
        </p:txBody>
      </p:sp>
    </p:spTree>
    <p:extLst>
      <p:ext uri="{BB962C8B-B14F-4D97-AF65-F5344CB8AC3E}">
        <p14:creationId xmlns:p14="http://schemas.microsoft.com/office/powerpoint/2010/main" val="30266909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Kim and </a:t>
            </a:r>
            <a:r>
              <a:rPr lang="en-US" dirty="0" err="1"/>
              <a:t>ONeil</a:t>
            </a:r>
            <a:endParaRPr lang="en-US" dirty="0"/>
          </a:p>
          <a:p>
            <a:endParaRPr lang="en-US" dirty="0"/>
          </a:p>
          <a:p>
            <a:r>
              <a:rPr lang="en-US" dirty="0"/>
              <a:t>But we know through various experiments and geologic observation that the fractionation factor does in fact vary from this proposed relationship, and the key explanation for that is disequilibrium. This has led to extensive and ongoing research trying to experimentally investigate and model disequilibria and kinetic isotope effects on carbonate precipitation </a:t>
            </a:r>
          </a:p>
        </p:txBody>
      </p:sp>
      <p:sp>
        <p:nvSpPr>
          <p:cNvPr id="4" name="Slide Number Placeholder 3"/>
          <p:cNvSpPr>
            <a:spLocks noGrp="1"/>
          </p:cNvSpPr>
          <p:nvPr>
            <p:ph type="sldNum" sz="quarter" idx="5"/>
          </p:nvPr>
        </p:nvSpPr>
        <p:spPr/>
        <p:txBody>
          <a:bodyPr/>
          <a:lstStyle/>
          <a:p>
            <a:fld id="{CC9A8F00-4D80-0E44-88CC-C350814E5671}" type="slidenum">
              <a:rPr lang="en-US" smtClean="0"/>
              <a:t>6</a:t>
            </a:fld>
            <a:endParaRPr lang="en-US"/>
          </a:p>
        </p:txBody>
      </p:sp>
    </p:spTree>
    <p:extLst>
      <p:ext uri="{BB962C8B-B14F-4D97-AF65-F5344CB8AC3E}">
        <p14:creationId xmlns:p14="http://schemas.microsoft.com/office/powerpoint/2010/main" val="42744907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Kinetic isotope effects within Carbonate precipitation </a:t>
            </a:r>
          </a:p>
          <a:p>
            <a:endParaRPr lang="en-US" dirty="0"/>
          </a:p>
        </p:txBody>
      </p:sp>
      <p:sp>
        <p:nvSpPr>
          <p:cNvPr id="4" name="Slide Number Placeholder 3"/>
          <p:cNvSpPr>
            <a:spLocks noGrp="1"/>
          </p:cNvSpPr>
          <p:nvPr>
            <p:ph type="sldNum" sz="quarter" idx="5"/>
          </p:nvPr>
        </p:nvSpPr>
        <p:spPr/>
        <p:txBody>
          <a:bodyPr/>
          <a:lstStyle/>
          <a:p>
            <a:fld id="{CC9A8F00-4D80-0E44-88CC-C350814E5671}" type="slidenum">
              <a:rPr lang="en-US" smtClean="0"/>
              <a:t>8</a:t>
            </a:fld>
            <a:endParaRPr lang="en-US"/>
          </a:p>
        </p:txBody>
      </p:sp>
    </p:spTree>
    <p:extLst>
      <p:ext uri="{BB962C8B-B14F-4D97-AF65-F5344CB8AC3E}">
        <p14:creationId xmlns:p14="http://schemas.microsoft.com/office/powerpoint/2010/main" val="19218854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Notes Placeholder 2"/>
              <p:cNvSpPr>
                <a:spLocks noGrp="1"/>
              </p:cNvSpPr>
              <p:nvPr>
                <p:ph type="body" idx="1"/>
              </p:nvPr>
            </p:nvSpPr>
            <p:spPr/>
            <p:txBody>
              <a:bodyPr/>
              <a:lstStyle/>
              <a:p>
                <a:pPr marL="342900" indent="-342900">
                  <a:buFont typeface="+mj-lt"/>
                  <a:buAutoNum type="arabicParenR"/>
                </a:pPr>
                <a:r>
                  <a:rPr lang="en-US" sz="1200" dirty="0"/>
                  <a:t>model of oxygen isotope fractionation in the CaCO3-DIC-H2O system that incorporates</a:t>
                </a:r>
              </a:p>
              <a:p>
                <a:r>
                  <a:rPr lang="en-US" sz="1200" dirty="0"/>
                  <a:t>the new information on KIE between CaCO3 and DIC</a:t>
                </a:r>
              </a:p>
              <a:p>
                <a:endParaRPr lang="en-US" sz="1200" dirty="0"/>
              </a:p>
              <a:p>
                <a:pPr marL="342900" indent="-342900">
                  <a:buAutoNum type="arabicParenR" startAt="2"/>
                </a:pPr>
                <a:r>
                  <a:rPr lang="en-US" sz="1200" dirty="0"/>
                  <a:t>model for kinetic and equilibrium oxygen isotope fractionation between calcite and water - </a:t>
                </a:r>
                <a14:m>
                  <m:oMath xmlns:m="http://schemas.openxmlformats.org/officeDocument/2006/math">
                    <m:sSub>
                      <m:sSubPr>
                        <m:ctrlPr>
                          <a:rPr lang="en-US" sz="1200" i="1" smtClean="0">
                            <a:latin typeface="Cambria Math" panose="02040503050406030204" pitchFamily="18" charset="0"/>
                          </a:rPr>
                        </m:ctrlPr>
                      </m:sSubPr>
                      <m:e>
                        <m:r>
                          <a:rPr lang="en-US" sz="1200" i="1" smtClean="0">
                            <a:latin typeface="Cambria Math" panose="02040503050406030204" pitchFamily="18" charset="0"/>
                            <a:ea typeface="Cambria Math" panose="02040503050406030204" pitchFamily="18" charset="0"/>
                          </a:rPr>
                          <m:t>𝛼</m:t>
                        </m:r>
                      </m:e>
                      <m:sub>
                        <m:r>
                          <a:rPr lang="en-US" sz="1200" b="0" i="1" smtClean="0">
                            <a:latin typeface="Cambria Math" panose="02040503050406030204" pitchFamily="18" charset="0"/>
                          </a:rPr>
                          <m:t>𝑐</m:t>
                        </m:r>
                        <m:r>
                          <a:rPr lang="en-US" sz="1200" b="0" i="1" smtClean="0">
                            <a:latin typeface="Cambria Math" panose="02040503050406030204" pitchFamily="18" charset="0"/>
                          </a:rPr>
                          <m:t>/</m:t>
                        </m:r>
                        <m:r>
                          <a:rPr lang="en-US" sz="1200" b="0" i="1" smtClean="0">
                            <a:latin typeface="Cambria Math" panose="02040503050406030204" pitchFamily="18" charset="0"/>
                          </a:rPr>
                          <m:t>𝑤</m:t>
                        </m:r>
                      </m:sub>
                    </m:sSub>
                  </m:oMath>
                </a14:m>
                <a:r>
                  <a:rPr lang="en-US" sz="1200" dirty="0"/>
                  <a:t> - that accounts for fractionation between…</a:t>
                </a:r>
              </a:p>
              <a:p>
                <a:r>
                  <a:rPr lang="en-US" sz="1200" dirty="0"/>
                  <a:t>	-- Calcite and carbonate ion pool - </a:t>
                </a:r>
                <a14:m>
                  <m:oMath xmlns:m="http://schemas.openxmlformats.org/officeDocument/2006/math">
                    <m:sSub>
                      <m:sSubPr>
                        <m:ctrlPr>
                          <a:rPr lang="en-US" sz="1200" i="1" smtClean="0">
                            <a:latin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𝛼</m:t>
                        </m:r>
                      </m:e>
                      <m:sub>
                        <m:r>
                          <a:rPr lang="en-US" sz="1200" i="1">
                            <a:latin typeface="Cambria Math" panose="02040503050406030204" pitchFamily="18" charset="0"/>
                          </a:rPr>
                          <m:t>𝑐</m:t>
                        </m:r>
                        <m:r>
                          <a:rPr lang="en-US" sz="1200" i="1">
                            <a:latin typeface="Cambria Math" panose="02040503050406030204" pitchFamily="18" charset="0"/>
                          </a:rPr>
                          <m:t>/</m:t>
                        </m:r>
                        <m:r>
                          <a:rPr lang="en-US" sz="1200" b="0" i="1" smtClean="0">
                            <a:latin typeface="Cambria Math" panose="02040503050406030204" pitchFamily="18" charset="0"/>
                          </a:rPr>
                          <m:t>𝐶𝑂</m:t>
                        </m:r>
                        <m:r>
                          <a:rPr lang="en-US" sz="1200" b="0" i="1" smtClean="0">
                            <a:latin typeface="Cambria Math" panose="02040503050406030204" pitchFamily="18" charset="0"/>
                          </a:rPr>
                          <m:t>3</m:t>
                        </m:r>
                      </m:sub>
                    </m:sSub>
                  </m:oMath>
                </a14:m>
                <a:r>
                  <a:rPr lang="en-US" sz="1200" dirty="0"/>
                  <a:t> </a:t>
                </a:r>
              </a:p>
              <a:p>
                <a:r>
                  <a:rPr lang="en-US" sz="1200" dirty="0"/>
                  <a:t>	-- Carbonate ion and water - </a:t>
                </a:r>
                <a14:m>
                  <m:oMath xmlns:m="http://schemas.openxmlformats.org/officeDocument/2006/math">
                    <m:sSub>
                      <m:sSubPr>
                        <m:ctrlPr>
                          <a:rPr lang="en-US" sz="1200" i="1">
                            <a:latin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𝛼</m:t>
                        </m:r>
                      </m:e>
                      <m:sub>
                        <m:r>
                          <a:rPr lang="en-US" sz="1200" i="1">
                            <a:latin typeface="Cambria Math" panose="02040503050406030204" pitchFamily="18" charset="0"/>
                          </a:rPr>
                          <m:t>𝐶𝑂</m:t>
                        </m:r>
                        <m:r>
                          <a:rPr lang="en-US" sz="1200" i="1">
                            <a:latin typeface="Cambria Math" panose="02040503050406030204" pitchFamily="18" charset="0"/>
                          </a:rPr>
                          <m:t>3/</m:t>
                        </m:r>
                        <m:r>
                          <a:rPr lang="en-US" sz="1200" b="0" i="1" smtClean="0">
                            <a:latin typeface="Cambria Math" panose="02040503050406030204" pitchFamily="18" charset="0"/>
                          </a:rPr>
                          <m:t>𝑤</m:t>
                        </m:r>
                      </m:sub>
                    </m:sSub>
                    <m:r>
                      <a:rPr lang="en-US" sz="1200" i="1">
                        <a:latin typeface="Cambria Math" panose="02040503050406030204" pitchFamily="18" charset="0"/>
                      </a:rPr>
                      <m:t> </m:t>
                    </m:r>
                  </m:oMath>
                </a14:m>
                <a:endParaRPr lang="en-US" sz="1200" dirty="0"/>
              </a:p>
              <a:p>
                <a:r>
                  <a:rPr lang="en-US" sz="1200" dirty="0"/>
                  <a:t>		-- function of Temp, pH, salinity, saturation state (</a:t>
                </a:r>
                <a:r>
                  <a:rPr lang="el-GR" sz="1200" dirty="0"/>
                  <a:t>Ω), </a:t>
                </a:r>
                <a:endParaRPr lang="en-US" sz="1200" dirty="0"/>
              </a:p>
              <a:p>
                <a:r>
                  <a:rPr lang="en-US" sz="1200" dirty="0"/>
                  <a:t>			residence time of DIC in solution, and activity of carbonic anhydrase</a:t>
                </a:r>
              </a:p>
              <a:p>
                <a:endParaRPr lang="en-US" dirty="0"/>
              </a:p>
            </p:txBody>
          </p:sp>
        </mc:Choice>
        <mc:Fallback>
          <p:sp>
            <p:nvSpPr>
              <p:cNvPr id="3" name="Notes Placeholder 2"/>
              <p:cNvSpPr>
                <a:spLocks noGrp="1"/>
              </p:cNvSpPr>
              <p:nvPr>
                <p:ph type="body" idx="1"/>
              </p:nvPr>
            </p:nvSpPr>
            <p:spPr/>
            <p:txBody>
              <a:bodyPr/>
              <a:lstStyle/>
              <a:p>
                <a:pPr marL="342900" indent="-342900">
                  <a:buFont typeface="+mj-lt"/>
                  <a:buAutoNum type="arabicParenR"/>
                </a:pPr>
                <a:r>
                  <a:rPr lang="en-US" sz="1200" dirty="0"/>
                  <a:t>model of oxygen isotope fractionation in the CaCO3-DIC-H2O system that incorporates</a:t>
                </a:r>
              </a:p>
              <a:p>
                <a:r>
                  <a:rPr lang="en-US" sz="1200" dirty="0"/>
                  <a:t>the new information on KIE between CaCO3 and DIC</a:t>
                </a:r>
              </a:p>
              <a:p>
                <a:endParaRPr lang="en-US" sz="1200" dirty="0"/>
              </a:p>
              <a:p>
                <a:pPr marL="342900" indent="-342900">
                  <a:buAutoNum type="arabicParenR" startAt="2"/>
                </a:pPr>
                <a:r>
                  <a:rPr lang="en-US" sz="1200" dirty="0"/>
                  <a:t>model for kinetic and equilibrium oxygen isotope fractionation between calcite and water - </a:t>
                </a:r>
                <a:r>
                  <a:rPr lang="en-US" sz="1200" i="0">
                    <a:latin typeface="Cambria Math" panose="02040503050406030204" pitchFamily="18" charset="0"/>
                    <a:ea typeface="Cambria Math" panose="02040503050406030204" pitchFamily="18" charset="0"/>
                  </a:rPr>
                  <a:t>𝛼_(</a:t>
                </a:r>
                <a:r>
                  <a:rPr lang="en-US" sz="1200" b="0" i="0">
                    <a:latin typeface="Cambria Math" panose="02040503050406030204" pitchFamily="18" charset="0"/>
                  </a:rPr>
                  <a:t>𝑐/𝑤)</a:t>
                </a:r>
                <a:r>
                  <a:rPr lang="en-US" sz="1200" dirty="0"/>
                  <a:t> - that accounts for fractionation between…</a:t>
                </a:r>
              </a:p>
              <a:p>
                <a:r>
                  <a:rPr lang="en-US" sz="1200" dirty="0"/>
                  <a:t>	-- Calcite and carbonate ion pool - </a:t>
                </a:r>
                <a:r>
                  <a:rPr lang="en-US" sz="1200" i="0">
                    <a:latin typeface="Cambria Math" panose="02040503050406030204" pitchFamily="18" charset="0"/>
                    <a:ea typeface="Cambria Math" panose="02040503050406030204" pitchFamily="18" charset="0"/>
                  </a:rPr>
                  <a:t>𝛼_(</a:t>
                </a:r>
                <a:r>
                  <a:rPr lang="en-US" sz="1200" i="0">
                    <a:latin typeface="Cambria Math" panose="02040503050406030204" pitchFamily="18" charset="0"/>
                  </a:rPr>
                  <a:t>𝑐/</a:t>
                </a:r>
                <a:r>
                  <a:rPr lang="en-US" sz="1200" b="0" i="0">
                    <a:latin typeface="Cambria Math" panose="02040503050406030204" pitchFamily="18" charset="0"/>
                  </a:rPr>
                  <a:t>𝐶𝑂3)</a:t>
                </a:r>
                <a:r>
                  <a:rPr lang="en-US" sz="1200" dirty="0"/>
                  <a:t> </a:t>
                </a:r>
              </a:p>
              <a:p>
                <a:r>
                  <a:rPr lang="en-US" sz="1200" dirty="0"/>
                  <a:t>	-- Carbonate ion and water - </a:t>
                </a:r>
                <a:r>
                  <a:rPr lang="en-US" sz="1200" i="0">
                    <a:latin typeface="Cambria Math" panose="02040503050406030204" pitchFamily="18" charset="0"/>
                    <a:ea typeface="Cambria Math" panose="02040503050406030204" pitchFamily="18" charset="0"/>
                  </a:rPr>
                  <a:t>𝛼_(</a:t>
                </a:r>
                <a:r>
                  <a:rPr lang="en-US" sz="1200" i="0">
                    <a:latin typeface="Cambria Math" panose="02040503050406030204" pitchFamily="18" charset="0"/>
                  </a:rPr>
                  <a:t>𝐶𝑂3/</a:t>
                </a:r>
                <a:r>
                  <a:rPr lang="en-US" sz="1200" b="0" i="0">
                    <a:latin typeface="Cambria Math" panose="02040503050406030204" pitchFamily="18" charset="0"/>
                  </a:rPr>
                  <a:t>𝑤) </a:t>
                </a:r>
                <a:r>
                  <a:rPr lang="en-US" sz="1200" i="0">
                    <a:latin typeface="Cambria Math" panose="02040503050406030204" pitchFamily="18" charset="0"/>
                  </a:rPr>
                  <a:t> </a:t>
                </a:r>
                <a:endParaRPr lang="en-US" sz="1200" dirty="0"/>
              </a:p>
              <a:p>
                <a:r>
                  <a:rPr lang="en-US" sz="1200" dirty="0"/>
                  <a:t>		-- function of Temp, pH, salinity, saturation state (</a:t>
                </a:r>
                <a:r>
                  <a:rPr lang="el-GR" sz="1200" dirty="0"/>
                  <a:t>Ω), </a:t>
                </a:r>
                <a:endParaRPr lang="en-US" sz="1200" dirty="0"/>
              </a:p>
              <a:p>
                <a:r>
                  <a:rPr lang="en-US" sz="1200" dirty="0"/>
                  <a:t>			residence time of DIC in solution, and activity of carbonic anhydrase</a:t>
                </a:r>
              </a:p>
              <a:p>
                <a:endParaRPr lang="en-US" dirty="0"/>
              </a:p>
            </p:txBody>
          </p:sp>
        </mc:Fallback>
      </mc:AlternateContent>
      <p:sp>
        <p:nvSpPr>
          <p:cNvPr id="4" name="Slide Number Placeholder 3"/>
          <p:cNvSpPr>
            <a:spLocks noGrp="1"/>
          </p:cNvSpPr>
          <p:nvPr>
            <p:ph type="sldNum" sz="quarter" idx="5"/>
          </p:nvPr>
        </p:nvSpPr>
        <p:spPr/>
        <p:txBody>
          <a:bodyPr/>
          <a:lstStyle/>
          <a:p>
            <a:fld id="{CC9A8F00-4D80-0E44-88CC-C350814E5671}" type="slidenum">
              <a:rPr lang="en-US" smtClean="0"/>
              <a:t>9</a:t>
            </a:fld>
            <a:endParaRPr lang="en-US"/>
          </a:p>
        </p:txBody>
      </p:sp>
    </p:spTree>
    <p:extLst>
      <p:ext uri="{BB962C8B-B14F-4D97-AF65-F5344CB8AC3E}">
        <p14:creationId xmlns:p14="http://schemas.microsoft.com/office/powerpoint/2010/main" val="8574276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dirty="0"/>
              <a:t>﻿‘‘</a:t>
            </a:r>
            <a:r>
              <a:rPr lang="en-US" sz="1600" dirty="0" err="1"/>
              <a:t>rc</a:t>
            </a:r>
            <a:r>
              <a:rPr lang="en-US" sz="1600" dirty="0"/>
              <a:t>’’: CaCO3 precipitation rate (mol/s);</a:t>
            </a:r>
          </a:p>
          <a:p>
            <a:r>
              <a:rPr lang="en-US" sz="1600" dirty="0"/>
              <a:t>‘‘V’’: volume of precipitating solution (L); </a:t>
            </a:r>
          </a:p>
          <a:p>
            <a:r>
              <a:rPr lang="en-US" sz="1600" dirty="0"/>
              <a:t>‘‘CA’’: carbonic anhydrase activity (s?1);</a:t>
            </a:r>
          </a:p>
          <a:p>
            <a:r>
              <a:rPr lang="en-US" sz="1600" dirty="0"/>
              <a:t> ‘‘[DIC]’’: DIC concentration (</a:t>
            </a:r>
            <a:r>
              <a:rPr lang="en-US" sz="1600" dirty="0" err="1"/>
              <a:t>lmol</a:t>
            </a:r>
            <a:r>
              <a:rPr lang="en-US" sz="1600" dirty="0"/>
              <a:t>/kg); </a:t>
            </a:r>
          </a:p>
          <a:p>
            <a:r>
              <a:rPr lang="en-US" sz="1600" dirty="0"/>
              <a:t>‘‘I’’: ionic strength; </a:t>
            </a:r>
          </a:p>
          <a:p>
            <a:r>
              <a:rPr lang="en-US" sz="1600" dirty="0"/>
              <a:t>‘‘[Ca2+]’’: Ca2+ concentration (</a:t>
            </a:r>
            <a:r>
              <a:rPr lang="en-US" sz="1600" dirty="0" err="1"/>
              <a:t>lmol</a:t>
            </a:r>
            <a:r>
              <a:rPr lang="en-US" sz="1600" dirty="0"/>
              <a:t>/kg); </a:t>
            </a:r>
          </a:p>
          <a:p>
            <a:r>
              <a:rPr lang="en-US" sz="1600" dirty="0"/>
              <a:t>‘‘h+4/ h+2’’: CO2 hydroxylation to hydration reaction rate ratio; </a:t>
            </a:r>
          </a:p>
          <a:p>
            <a:r>
              <a:rPr lang="en-US" sz="1600" dirty="0"/>
              <a:t>‘‘EDIC’’: isotopic equilibration level between DIC and water (0 to 1); </a:t>
            </a:r>
          </a:p>
          <a:p>
            <a:r>
              <a:rPr lang="en-US" sz="1600" dirty="0"/>
              <a:t>‘‘X’’: calcite or aragonite saturation state (&gt;1); </a:t>
            </a:r>
          </a:p>
          <a:p>
            <a:r>
              <a:rPr lang="en-US" sz="1600" dirty="0"/>
              <a:t>‘‘n2’’: partial reaction order with respect to the solution CO3 concentration; </a:t>
            </a:r>
          </a:p>
          <a:p>
            <a:r>
              <a:rPr lang="en-US" sz="1600" dirty="0"/>
              <a:t>18R: 18O/16O ratio; </a:t>
            </a:r>
          </a:p>
          <a:p>
            <a:r>
              <a:rPr lang="en-US" sz="1600" dirty="0"/>
              <a:t>alpha: oxygen isotope fractionation factor; </a:t>
            </a:r>
          </a:p>
          <a:p>
            <a:r>
              <a:rPr lang="en-US" sz="1600" dirty="0"/>
              <a:t>‘‘T’’: temperature (°C or K); </a:t>
            </a:r>
          </a:p>
          <a:p>
            <a:r>
              <a:rPr lang="en-US" sz="1600" dirty="0"/>
              <a:t>‘‘</a:t>
            </a:r>
            <a:r>
              <a:rPr lang="en-US" sz="1600" dirty="0" err="1"/>
              <a:t>Ec</a:t>
            </a:r>
            <a:r>
              <a:rPr lang="en-US" sz="1600" dirty="0"/>
              <a:t>’’: level of isotopic equilibration between CaCO3 and CO3 2? (0–1). </a:t>
            </a:r>
          </a:p>
        </p:txBody>
      </p:sp>
      <p:sp>
        <p:nvSpPr>
          <p:cNvPr id="4" name="Slide Number Placeholder 3"/>
          <p:cNvSpPr>
            <a:spLocks noGrp="1"/>
          </p:cNvSpPr>
          <p:nvPr>
            <p:ph type="sldNum" sz="quarter" idx="5"/>
          </p:nvPr>
        </p:nvSpPr>
        <p:spPr/>
        <p:txBody>
          <a:bodyPr/>
          <a:lstStyle/>
          <a:p>
            <a:fld id="{CC9A8F00-4D80-0E44-88CC-C350814E5671}" type="slidenum">
              <a:rPr lang="en-US" smtClean="0"/>
              <a:t>10</a:t>
            </a:fld>
            <a:endParaRPr lang="en-US"/>
          </a:p>
        </p:txBody>
      </p:sp>
    </p:spTree>
    <p:extLst>
      <p:ext uri="{BB962C8B-B14F-4D97-AF65-F5344CB8AC3E}">
        <p14:creationId xmlns:p14="http://schemas.microsoft.com/office/powerpoint/2010/main" val="14269880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authors lay our 3 key Questions that we need to answer if we want to improve how we interpret and model d18O data. Let’s walk through those and they they are important and then talk about the model a little bit</a:t>
            </a:r>
          </a:p>
          <a:p>
            <a:endParaRPr lang="en-US" dirty="0"/>
          </a:p>
          <a:p>
            <a:r>
              <a:rPr lang="en-US" b="1" dirty="0"/>
              <a:t>Why do we need to care ? </a:t>
            </a:r>
            <a:r>
              <a:rPr lang="en-US" dirty="0"/>
              <a:t>the proportion of the three DIC species contribution to calcite nucleation will determined from what ‘isotopic reservoir’ the calcite is pulling from. </a:t>
            </a:r>
            <a:r>
              <a:rPr lang="en-US" dirty="0" err="1"/>
              <a:t>Bc</a:t>
            </a:r>
            <a:r>
              <a:rPr lang="en-US" dirty="0"/>
              <a:t> each step in the deprotonation reactions will have a different isotopic fractionation</a:t>
            </a:r>
          </a:p>
        </p:txBody>
      </p:sp>
      <p:sp>
        <p:nvSpPr>
          <p:cNvPr id="4" name="Slide Number Placeholder 3"/>
          <p:cNvSpPr>
            <a:spLocks noGrp="1"/>
          </p:cNvSpPr>
          <p:nvPr>
            <p:ph type="sldNum" sz="quarter" idx="5"/>
          </p:nvPr>
        </p:nvSpPr>
        <p:spPr/>
        <p:txBody>
          <a:bodyPr/>
          <a:lstStyle/>
          <a:p>
            <a:fld id="{CC9A8F00-4D80-0E44-88CC-C350814E5671}" type="slidenum">
              <a:rPr lang="en-US" smtClean="0"/>
              <a:t>13</a:t>
            </a:fld>
            <a:endParaRPr lang="en-US"/>
          </a:p>
        </p:txBody>
      </p:sp>
    </p:spTree>
    <p:extLst>
      <p:ext uri="{BB962C8B-B14F-4D97-AF65-F5344CB8AC3E}">
        <p14:creationId xmlns:p14="http://schemas.microsoft.com/office/powerpoint/2010/main" val="8478270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B2D6C78-4F77-524E-A33D-A137DD915889}" type="datetimeFigureOut">
              <a:rPr lang="en-US" smtClean="0"/>
              <a:t>10/28/20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E2C221-454A-7944-8CA1-2AEF8DC4E771}" type="slidenum">
              <a:rPr lang="en-US" smtClean="0"/>
              <a:t>‹#›</a:t>
            </a:fld>
            <a:endParaRPr lang="en-US"/>
          </a:p>
        </p:txBody>
      </p:sp>
    </p:spTree>
    <p:extLst>
      <p:ext uri="{BB962C8B-B14F-4D97-AF65-F5344CB8AC3E}">
        <p14:creationId xmlns:p14="http://schemas.microsoft.com/office/powerpoint/2010/main" val="39344584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B2D6C78-4F77-524E-A33D-A137DD915889}" type="datetimeFigureOut">
              <a:rPr lang="en-US" smtClean="0"/>
              <a:t>10/28/20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E2C221-454A-7944-8CA1-2AEF8DC4E771}" type="slidenum">
              <a:rPr lang="en-US" smtClean="0"/>
              <a:t>‹#›</a:t>
            </a:fld>
            <a:endParaRPr lang="en-US"/>
          </a:p>
        </p:txBody>
      </p:sp>
    </p:spTree>
    <p:extLst>
      <p:ext uri="{BB962C8B-B14F-4D97-AF65-F5344CB8AC3E}">
        <p14:creationId xmlns:p14="http://schemas.microsoft.com/office/powerpoint/2010/main" val="18868984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B2D6C78-4F77-524E-A33D-A137DD915889}" type="datetimeFigureOut">
              <a:rPr lang="en-US" smtClean="0"/>
              <a:t>10/28/20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E2C221-454A-7944-8CA1-2AEF8DC4E771}" type="slidenum">
              <a:rPr lang="en-US" smtClean="0"/>
              <a:t>‹#›</a:t>
            </a:fld>
            <a:endParaRPr lang="en-US"/>
          </a:p>
        </p:txBody>
      </p:sp>
    </p:spTree>
    <p:extLst>
      <p:ext uri="{BB962C8B-B14F-4D97-AF65-F5344CB8AC3E}">
        <p14:creationId xmlns:p14="http://schemas.microsoft.com/office/powerpoint/2010/main" val="30274663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B2D6C78-4F77-524E-A33D-A137DD915889}" type="datetimeFigureOut">
              <a:rPr lang="en-US" smtClean="0"/>
              <a:t>10/28/20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E2C221-454A-7944-8CA1-2AEF8DC4E771}" type="slidenum">
              <a:rPr lang="en-US" smtClean="0"/>
              <a:t>‹#›</a:t>
            </a:fld>
            <a:endParaRPr lang="en-US"/>
          </a:p>
        </p:txBody>
      </p:sp>
    </p:spTree>
    <p:extLst>
      <p:ext uri="{BB962C8B-B14F-4D97-AF65-F5344CB8AC3E}">
        <p14:creationId xmlns:p14="http://schemas.microsoft.com/office/powerpoint/2010/main" val="14285569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B2D6C78-4F77-524E-A33D-A137DD915889}" type="datetimeFigureOut">
              <a:rPr lang="en-US" smtClean="0"/>
              <a:t>10/28/20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E2C221-454A-7944-8CA1-2AEF8DC4E771}" type="slidenum">
              <a:rPr lang="en-US" smtClean="0"/>
              <a:t>‹#›</a:t>
            </a:fld>
            <a:endParaRPr lang="en-US"/>
          </a:p>
        </p:txBody>
      </p:sp>
    </p:spTree>
    <p:extLst>
      <p:ext uri="{BB962C8B-B14F-4D97-AF65-F5344CB8AC3E}">
        <p14:creationId xmlns:p14="http://schemas.microsoft.com/office/powerpoint/2010/main" val="440714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B2D6C78-4F77-524E-A33D-A137DD915889}" type="datetimeFigureOut">
              <a:rPr lang="en-US" smtClean="0"/>
              <a:t>10/28/20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2E2C221-454A-7944-8CA1-2AEF8DC4E771}" type="slidenum">
              <a:rPr lang="en-US" smtClean="0"/>
              <a:t>‹#›</a:t>
            </a:fld>
            <a:endParaRPr lang="en-US"/>
          </a:p>
        </p:txBody>
      </p:sp>
    </p:spTree>
    <p:extLst>
      <p:ext uri="{BB962C8B-B14F-4D97-AF65-F5344CB8AC3E}">
        <p14:creationId xmlns:p14="http://schemas.microsoft.com/office/powerpoint/2010/main" val="8294993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B2D6C78-4F77-524E-A33D-A137DD915889}" type="datetimeFigureOut">
              <a:rPr lang="en-US" smtClean="0"/>
              <a:t>10/28/20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2E2C221-454A-7944-8CA1-2AEF8DC4E771}" type="slidenum">
              <a:rPr lang="en-US" smtClean="0"/>
              <a:t>‹#›</a:t>
            </a:fld>
            <a:endParaRPr lang="en-US"/>
          </a:p>
        </p:txBody>
      </p:sp>
    </p:spTree>
    <p:extLst>
      <p:ext uri="{BB962C8B-B14F-4D97-AF65-F5344CB8AC3E}">
        <p14:creationId xmlns:p14="http://schemas.microsoft.com/office/powerpoint/2010/main" val="6443837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B2D6C78-4F77-524E-A33D-A137DD915889}" type="datetimeFigureOut">
              <a:rPr lang="en-US" smtClean="0"/>
              <a:t>10/28/20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2E2C221-454A-7944-8CA1-2AEF8DC4E771}" type="slidenum">
              <a:rPr lang="en-US" smtClean="0"/>
              <a:t>‹#›</a:t>
            </a:fld>
            <a:endParaRPr lang="en-US"/>
          </a:p>
        </p:txBody>
      </p:sp>
    </p:spTree>
    <p:extLst>
      <p:ext uri="{BB962C8B-B14F-4D97-AF65-F5344CB8AC3E}">
        <p14:creationId xmlns:p14="http://schemas.microsoft.com/office/powerpoint/2010/main" val="22731079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B2D6C78-4F77-524E-A33D-A137DD915889}" type="datetimeFigureOut">
              <a:rPr lang="en-US" smtClean="0"/>
              <a:t>10/28/20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2E2C221-454A-7944-8CA1-2AEF8DC4E771}" type="slidenum">
              <a:rPr lang="en-US" smtClean="0"/>
              <a:t>‹#›</a:t>
            </a:fld>
            <a:endParaRPr lang="en-US"/>
          </a:p>
        </p:txBody>
      </p:sp>
    </p:spTree>
    <p:extLst>
      <p:ext uri="{BB962C8B-B14F-4D97-AF65-F5344CB8AC3E}">
        <p14:creationId xmlns:p14="http://schemas.microsoft.com/office/powerpoint/2010/main" val="3948715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B2D6C78-4F77-524E-A33D-A137DD915889}" type="datetimeFigureOut">
              <a:rPr lang="en-US" smtClean="0"/>
              <a:t>10/28/20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2E2C221-454A-7944-8CA1-2AEF8DC4E771}" type="slidenum">
              <a:rPr lang="en-US" smtClean="0"/>
              <a:t>‹#›</a:t>
            </a:fld>
            <a:endParaRPr lang="en-US"/>
          </a:p>
        </p:txBody>
      </p:sp>
    </p:spTree>
    <p:extLst>
      <p:ext uri="{BB962C8B-B14F-4D97-AF65-F5344CB8AC3E}">
        <p14:creationId xmlns:p14="http://schemas.microsoft.com/office/powerpoint/2010/main" val="4920031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B2D6C78-4F77-524E-A33D-A137DD915889}" type="datetimeFigureOut">
              <a:rPr lang="en-US" smtClean="0"/>
              <a:t>10/28/20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2E2C221-454A-7944-8CA1-2AEF8DC4E771}" type="slidenum">
              <a:rPr lang="en-US" smtClean="0"/>
              <a:t>‹#›</a:t>
            </a:fld>
            <a:endParaRPr lang="en-US"/>
          </a:p>
        </p:txBody>
      </p:sp>
    </p:spTree>
    <p:extLst>
      <p:ext uri="{BB962C8B-B14F-4D97-AF65-F5344CB8AC3E}">
        <p14:creationId xmlns:p14="http://schemas.microsoft.com/office/powerpoint/2010/main" val="6039525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lumMod val="50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B2D6C78-4F77-524E-A33D-A137DD915889}" type="datetimeFigureOut">
              <a:rPr lang="en-US" smtClean="0"/>
              <a:t>10/28/20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2E2C221-454A-7944-8CA1-2AEF8DC4E771}" type="slidenum">
              <a:rPr lang="en-US" smtClean="0"/>
              <a:t>‹#›</a:t>
            </a:fld>
            <a:endParaRPr lang="en-US"/>
          </a:p>
        </p:txBody>
      </p:sp>
    </p:spTree>
    <p:extLst>
      <p:ext uri="{BB962C8B-B14F-4D97-AF65-F5344CB8AC3E}">
        <p14:creationId xmlns:p14="http://schemas.microsoft.com/office/powerpoint/2010/main" val="1590554828"/>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 Id="rId9" Type="http://schemas.openxmlformats.org/officeDocument/2006/relationships/image" Target="../media/image30.png"/></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1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2.jpeg"/></Relationships>
</file>

<file path=ppt/slides/_rels/slide2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2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43.png"/></Relationships>
</file>

<file path=ppt/slides/_rels/slide2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47.tiff"/><Relationship Id="rId2" Type="http://schemas.openxmlformats.org/officeDocument/2006/relationships/notesSlide" Target="../notesSlides/notesSlide20.xml"/><Relationship Id="rId1" Type="http://schemas.openxmlformats.org/officeDocument/2006/relationships/slideLayout" Target="../slideLayouts/slideLayout7.xml"/><Relationship Id="rId5" Type="http://schemas.openxmlformats.org/officeDocument/2006/relationships/comments" Target="../comments/comment1.xml"/><Relationship Id="rId4" Type="http://schemas.openxmlformats.org/officeDocument/2006/relationships/image" Target="../media/image48.tiff"/></Relationships>
</file>

<file path=ppt/slides/_rels/slide29.xml.rels><?xml version="1.0" encoding="UTF-8" standalone="yes"?>
<Relationships xmlns="http://schemas.openxmlformats.org/package/2006/relationships"><Relationship Id="rId3" Type="http://schemas.openxmlformats.org/officeDocument/2006/relationships/image" Target="../media/image47.tiff"/><Relationship Id="rId2" Type="http://schemas.openxmlformats.org/officeDocument/2006/relationships/image" Target="../media/image310.png"/><Relationship Id="rId1" Type="http://schemas.openxmlformats.org/officeDocument/2006/relationships/slideLayout" Target="../slideLayouts/slideLayout7.xml"/><Relationship Id="rId4" Type="http://schemas.openxmlformats.org/officeDocument/2006/relationships/image" Target="../media/image48.tiff"/></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47.tiff"/><Relationship Id="rId2" Type="http://schemas.openxmlformats.org/officeDocument/2006/relationships/image" Target="../media/image310.png"/><Relationship Id="rId1" Type="http://schemas.openxmlformats.org/officeDocument/2006/relationships/slideLayout" Target="../slideLayouts/slideLayout7.xml"/><Relationship Id="rId4" Type="http://schemas.openxmlformats.org/officeDocument/2006/relationships/image" Target="../media/image48.tiff"/></Relationships>
</file>

<file path=ppt/slides/_rels/slide31.xml.rels><?xml version="1.0" encoding="UTF-8" standalone="yes"?>
<Relationships xmlns="http://schemas.openxmlformats.org/package/2006/relationships"><Relationship Id="rId3" Type="http://schemas.openxmlformats.org/officeDocument/2006/relationships/image" Target="../media/image47.tiff"/><Relationship Id="rId2" Type="http://schemas.openxmlformats.org/officeDocument/2006/relationships/image" Target="../media/image310.png"/><Relationship Id="rId1" Type="http://schemas.openxmlformats.org/officeDocument/2006/relationships/slideLayout" Target="../slideLayouts/slideLayout7.xml"/><Relationship Id="rId4" Type="http://schemas.openxmlformats.org/officeDocument/2006/relationships/image" Target="../media/image48.tiff"/></Relationships>
</file>

<file path=ppt/slides/_rels/slide32.xml.rels><?xml version="1.0" encoding="UTF-8" standalone="yes"?>
<Relationships xmlns="http://schemas.openxmlformats.org/package/2006/relationships"><Relationship Id="rId8" Type="http://schemas.openxmlformats.org/officeDocument/2006/relationships/image" Target="../media/image47.tiff"/><Relationship Id="rId3" Type="http://schemas.openxmlformats.org/officeDocument/2006/relationships/image" Target="../media/image47.png"/><Relationship Id="rId7" Type="http://schemas.openxmlformats.org/officeDocument/2006/relationships/image" Target="../media/image81.png"/><Relationship Id="rId2" Type="http://schemas.openxmlformats.org/officeDocument/2006/relationships/image" Target="../media/image310.png"/><Relationship Id="rId1" Type="http://schemas.openxmlformats.org/officeDocument/2006/relationships/slideLayout" Target="../slideLayouts/slideLayout7.xml"/><Relationship Id="rId6" Type="http://schemas.openxmlformats.org/officeDocument/2006/relationships/image" Target="../media/image71.png"/><Relationship Id="rId5" Type="http://schemas.openxmlformats.org/officeDocument/2006/relationships/image" Target="../media/image61.png"/><Relationship Id="rId4" Type="http://schemas.openxmlformats.org/officeDocument/2006/relationships/image" Target="../media/image52.png"/><Relationship Id="rId9" Type="http://schemas.openxmlformats.org/officeDocument/2006/relationships/image" Target="../media/image48.tiff"/></Relationships>
</file>

<file path=ppt/slides/_rels/slide33.xml.rels><?xml version="1.0" encoding="UTF-8" standalone="yes"?>
<Relationships xmlns="http://schemas.openxmlformats.org/package/2006/relationships"><Relationship Id="rId8" Type="http://schemas.openxmlformats.org/officeDocument/2006/relationships/image" Target="../media/image91.png"/><Relationship Id="rId13" Type="http://schemas.openxmlformats.org/officeDocument/2006/relationships/image" Target="../media/image48.tiff"/><Relationship Id="rId3" Type="http://schemas.openxmlformats.org/officeDocument/2006/relationships/image" Target="../media/image47.png"/><Relationship Id="rId7" Type="http://schemas.openxmlformats.org/officeDocument/2006/relationships/image" Target="../media/image81.png"/><Relationship Id="rId12" Type="http://schemas.openxmlformats.org/officeDocument/2006/relationships/image" Target="../media/image47.tiff"/><Relationship Id="rId2" Type="http://schemas.openxmlformats.org/officeDocument/2006/relationships/image" Target="../media/image310.png"/><Relationship Id="rId1" Type="http://schemas.openxmlformats.org/officeDocument/2006/relationships/slideLayout" Target="../slideLayouts/slideLayout7.xml"/><Relationship Id="rId6" Type="http://schemas.openxmlformats.org/officeDocument/2006/relationships/image" Target="../media/image71.png"/><Relationship Id="rId11" Type="http://schemas.openxmlformats.org/officeDocument/2006/relationships/image" Target="../media/image121.png"/><Relationship Id="rId5" Type="http://schemas.openxmlformats.org/officeDocument/2006/relationships/image" Target="../media/image61.png"/><Relationship Id="rId10" Type="http://schemas.openxmlformats.org/officeDocument/2006/relationships/image" Target="../media/image111.png"/><Relationship Id="rId4" Type="http://schemas.openxmlformats.org/officeDocument/2006/relationships/image" Target="../media/image52.png"/><Relationship Id="rId9" Type="http://schemas.openxmlformats.org/officeDocument/2006/relationships/image" Target="../media/image101.png"/></Relationships>
</file>

<file path=ppt/slides/_rels/slide34.xml.rels><?xml version="1.0" encoding="UTF-8" standalone="yes"?>
<Relationships xmlns="http://schemas.openxmlformats.org/package/2006/relationships"><Relationship Id="rId8" Type="http://schemas.openxmlformats.org/officeDocument/2006/relationships/image" Target="../media/image81.png"/><Relationship Id="rId13" Type="http://schemas.openxmlformats.org/officeDocument/2006/relationships/image" Target="../media/image140.png"/><Relationship Id="rId3" Type="http://schemas.openxmlformats.org/officeDocument/2006/relationships/image" Target="../media/image47.png"/><Relationship Id="rId7" Type="http://schemas.openxmlformats.org/officeDocument/2006/relationships/image" Target="../media/image71.png"/><Relationship Id="rId12" Type="http://schemas.openxmlformats.org/officeDocument/2006/relationships/image" Target="../media/image131.png"/><Relationship Id="rId2" Type="http://schemas.openxmlformats.org/officeDocument/2006/relationships/image" Target="../media/image310.png"/><Relationship Id="rId1" Type="http://schemas.openxmlformats.org/officeDocument/2006/relationships/slideLayout" Target="../slideLayouts/slideLayout7.xml"/><Relationship Id="rId6" Type="http://schemas.openxmlformats.org/officeDocument/2006/relationships/image" Target="../media/image61.png"/><Relationship Id="rId11" Type="http://schemas.openxmlformats.org/officeDocument/2006/relationships/image" Target="../media/image121.png"/><Relationship Id="rId5" Type="http://schemas.openxmlformats.org/officeDocument/2006/relationships/image" Target="../media/image52.png"/><Relationship Id="rId10" Type="http://schemas.openxmlformats.org/officeDocument/2006/relationships/image" Target="../media/image111.png"/><Relationship Id="rId4" Type="http://schemas.openxmlformats.org/officeDocument/2006/relationships/image" Target="../media/image91.png"/><Relationship Id="rId9" Type="http://schemas.openxmlformats.org/officeDocument/2006/relationships/image" Target="../media/image101.png"/><Relationship Id="rId14" Type="http://schemas.openxmlformats.org/officeDocument/2006/relationships/image" Target="../media/image150.png"/></Relationships>
</file>

<file path=ppt/slides/_rels/slide3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8" Type="http://schemas.openxmlformats.org/officeDocument/2006/relationships/image" Target="../media/image81.png"/><Relationship Id="rId13" Type="http://schemas.openxmlformats.org/officeDocument/2006/relationships/image" Target="../media/image18.png"/><Relationship Id="rId3" Type="http://schemas.openxmlformats.org/officeDocument/2006/relationships/image" Target="../media/image47.png"/><Relationship Id="rId7" Type="http://schemas.openxmlformats.org/officeDocument/2006/relationships/image" Target="../media/image71.png"/><Relationship Id="rId12" Type="http://schemas.openxmlformats.org/officeDocument/2006/relationships/image" Target="../media/image170.png"/><Relationship Id="rId17" Type="http://schemas.openxmlformats.org/officeDocument/2006/relationships/comments" Target="../comments/comment2.xml"/><Relationship Id="rId2" Type="http://schemas.openxmlformats.org/officeDocument/2006/relationships/image" Target="../media/image310.png"/><Relationship Id="rId16" Type="http://schemas.openxmlformats.org/officeDocument/2006/relationships/image" Target="../media/image211.png"/><Relationship Id="rId1" Type="http://schemas.openxmlformats.org/officeDocument/2006/relationships/slideLayout" Target="../slideLayouts/slideLayout7.xml"/><Relationship Id="rId6" Type="http://schemas.openxmlformats.org/officeDocument/2006/relationships/image" Target="../media/image61.png"/><Relationship Id="rId11" Type="http://schemas.openxmlformats.org/officeDocument/2006/relationships/image" Target="../media/image121.png"/><Relationship Id="rId5" Type="http://schemas.openxmlformats.org/officeDocument/2006/relationships/image" Target="../media/image52.png"/><Relationship Id="rId15" Type="http://schemas.openxmlformats.org/officeDocument/2006/relationships/image" Target="../media/image200.png"/><Relationship Id="rId10" Type="http://schemas.openxmlformats.org/officeDocument/2006/relationships/image" Target="../media/image111.png"/><Relationship Id="rId4" Type="http://schemas.openxmlformats.org/officeDocument/2006/relationships/image" Target="../media/image160.png"/><Relationship Id="rId9" Type="http://schemas.openxmlformats.org/officeDocument/2006/relationships/image" Target="../media/image101.png"/><Relationship Id="rId14" Type="http://schemas.openxmlformats.org/officeDocument/2006/relationships/image" Target="../media/image190.png"/></Relationships>
</file>

<file path=ppt/slides/_rels/slide37.xml.rels><?xml version="1.0" encoding="UTF-8" standalone="yes"?>
<Relationships xmlns="http://schemas.openxmlformats.org/package/2006/relationships"><Relationship Id="rId8" Type="http://schemas.openxmlformats.org/officeDocument/2006/relationships/image" Target="../media/image280.png"/><Relationship Id="rId3" Type="http://schemas.openxmlformats.org/officeDocument/2006/relationships/image" Target="../media/image230.png"/><Relationship Id="rId7" Type="http://schemas.openxmlformats.org/officeDocument/2006/relationships/image" Target="../media/image270.png"/><Relationship Id="rId2" Type="http://schemas.openxmlformats.org/officeDocument/2006/relationships/image" Target="../media/image220.png"/><Relationship Id="rId1" Type="http://schemas.openxmlformats.org/officeDocument/2006/relationships/slideLayout" Target="../slideLayouts/slideLayout7.xml"/><Relationship Id="rId6" Type="http://schemas.openxmlformats.org/officeDocument/2006/relationships/image" Target="../media/image260.png"/><Relationship Id="rId11" Type="http://schemas.openxmlformats.org/officeDocument/2006/relationships/comments" Target="../comments/comment3.xml"/><Relationship Id="rId5" Type="http://schemas.openxmlformats.org/officeDocument/2006/relationships/image" Target="../media/image250.png"/><Relationship Id="rId10" Type="http://schemas.openxmlformats.org/officeDocument/2006/relationships/image" Target="../media/image300.png"/><Relationship Id="rId4" Type="http://schemas.openxmlformats.org/officeDocument/2006/relationships/image" Target="../media/image240.png"/><Relationship Id="rId9" Type="http://schemas.openxmlformats.org/officeDocument/2006/relationships/image" Target="../media/image29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8.tiff"/><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8" Type="http://schemas.openxmlformats.org/officeDocument/2006/relationships/image" Target="../media/image70.png"/><Relationship Id="rId13" Type="http://schemas.openxmlformats.org/officeDocument/2006/relationships/image" Target="../media/image120.png"/><Relationship Id="rId3" Type="http://schemas.openxmlformats.org/officeDocument/2006/relationships/image" Target="../media/image210.png"/><Relationship Id="rId7" Type="http://schemas.openxmlformats.org/officeDocument/2006/relationships/image" Target="../media/image60.png"/><Relationship Id="rId12" Type="http://schemas.openxmlformats.org/officeDocument/2006/relationships/image" Target="../media/image110.png"/><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500.png"/><Relationship Id="rId11" Type="http://schemas.openxmlformats.org/officeDocument/2006/relationships/image" Target="../media/image100.png"/><Relationship Id="rId5" Type="http://schemas.openxmlformats.org/officeDocument/2006/relationships/image" Target="../media/image400.png"/><Relationship Id="rId10" Type="http://schemas.openxmlformats.org/officeDocument/2006/relationships/image" Target="../media/image90.png"/><Relationship Id="rId4" Type="http://schemas.openxmlformats.org/officeDocument/2006/relationships/image" Target="../media/image340.png"/><Relationship Id="rId9" Type="http://schemas.openxmlformats.org/officeDocument/2006/relationships/image" Target="../media/image80.png"/><Relationship Id="rId14" Type="http://schemas.openxmlformats.org/officeDocument/2006/relationships/image" Target="../media/image130.png"/></Relationships>
</file>

<file path=ppt/slides/_rels/slide4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18.jpe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The Origin of Halloween Colors | Blog">
            <a:extLst>
              <a:ext uri="{FF2B5EF4-FFF2-40B4-BE49-F238E27FC236}">
                <a16:creationId xmlns:a16="http://schemas.microsoft.com/office/drawing/2014/main" id="{5ABEB749-E3DE-9D44-8A0B-AE0156E502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79911" y="1619250"/>
            <a:ext cx="8432175" cy="4554253"/>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a:extLst>
              <a:ext uri="{FF2B5EF4-FFF2-40B4-BE49-F238E27FC236}">
                <a16:creationId xmlns:a16="http://schemas.microsoft.com/office/drawing/2014/main" id="{34D2306E-1881-6442-837E-853C48E854B7}"/>
              </a:ext>
            </a:extLst>
          </p:cNvPr>
          <p:cNvSpPr>
            <a:spLocks noGrp="1"/>
          </p:cNvSpPr>
          <p:nvPr>
            <p:ph type="ctrTitle"/>
          </p:nvPr>
        </p:nvSpPr>
        <p:spPr>
          <a:xfrm>
            <a:off x="1417356" y="0"/>
            <a:ext cx="9144000" cy="3238500"/>
          </a:xfrm>
        </p:spPr>
        <p:txBody>
          <a:bodyPr>
            <a:normAutofit/>
          </a:bodyPr>
          <a:lstStyle/>
          <a:p>
            <a:r>
              <a:rPr lang="en-US" sz="4400" dirty="0">
                <a:solidFill>
                  <a:schemeClr val="accent2"/>
                </a:solidFill>
              </a:rPr>
              <a:t>Oxygen isotope fractionation in the CaCO3-DIC-H2O system</a:t>
            </a:r>
            <a:br>
              <a:rPr lang="en-US" sz="4400" dirty="0">
                <a:solidFill>
                  <a:schemeClr val="accent2"/>
                </a:solidFill>
              </a:rPr>
            </a:br>
            <a:br>
              <a:rPr lang="en-US" sz="4400" dirty="0"/>
            </a:br>
            <a:r>
              <a:rPr lang="en-US" sz="2800" dirty="0" err="1"/>
              <a:t>Devriendt</a:t>
            </a:r>
            <a:r>
              <a:rPr lang="en-US" sz="2800" dirty="0"/>
              <a:t> et al., 2017, GCA</a:t>
            </a:r>
            <a:br>
              <a:rPr lang="en-US" sz="4000" dirty="0">
                <a:solidFill>
                  <a:srgbClr val="002060"/>
                </a:solidFill>
              </a:rPr>
            </a:br>
            <a:endParaRPr lang="en-US" sz="4400" dirty="0">
              <a:solidFill>
                <a:srgbClr val="002060"/>
              </a:solidFill>
            </a:endParaRPr>
          </a:p>
        </p:txBody>
      </p:sp>
      <p:sp>
        <p:nvSpPr>
          <p:cNvPr id="5" name="Subtitle 4">
            <a:extLst>
              <a:ext uri="{FF2B5EF4-FFF2-40B4-BE49-F238E27FC236}">
                <a16:creationId xmlns:a16="http://schemas.microsoft.com/office/drawing/2014/main" id="{AA04A34F-C611-3C42-B047-9F804C184771}"/>
              </a:ext>
            </a:extLst>
          </p:cNvPr>
          <p:cNvSpPr>
            <a:spLocks noGrp="1"/>
          </p:cNvSpPr>
          <p:nvPr>
            <p:ph type="subTitle" idx="1"/>
          </p:nvPr>
        </p:nvSpPr>
        <p:spPr>
          <a:xfrm>
            <a:off x="1523999" y="6186489"/>
            <a:ext cx="9144000" cy="671511"/>
          </a:xfrm>
        </p:spPr>
        <p:txBody>
          <a:bodyPr>
            <a:normAutofit/>
          </a:bodyPr>
          <a:lstStyle/>
          <a:p>
            <a:r>
              <a:rPr lang="en-US" dirty="0">
                <a:solidFill>
                  <a:schemeClr val="accent4"/>
                </a:solidFill>
              </a:rPr>
              <a:t>Anne Fetrow | GEOL 5253 | in-class discussion and model exercise</a:t>
            </a:r>
          </a:p>
        </p:txBody>
      </p:sp>
    </p:spTree>
    <p:extLst>
      <p:ext uri="{BB962C8B-B14F-4D97-AF65-F5344CB8AC3E}">
        <p14:creationId xmlns:p14="http://schemas.microsoft.com/office/powerpoint/2010/main" val="23037782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picture containing diagram&#10;&#10;Description automatically generated">
            <a:extLst>
              <a:ext uri="{FF2B5EF4-FFF2-40B4-BE49-F238E27FC236}">
                <a16:creationId xmlns:a16="http://schemas.microsoft.com/office/drawing/2014/main" id="{98539047-0293-BD46-8E05-C9FF615085A8}"/>
              </a:ext>
            </a:extLst>
          </p:cNvPr>
          <p:cNvPicPr>
            <a:picLocks noChangeAspect="1"/>
          </p:cNvPicPr>
          <p:nvPr/>
        </p:nvPicPr>
        <p:blipFill rotWithShape="1">
          <a:blip r:embed="rId3"/>
          <a:srcRect l="14163" t="5417" r="15307" b="32084"/>
          <a:stretch/>
        </p:blipFill>
        <p:spPr>
          <a:xfrm>
            <a:off x="2043113" y="1356706"/>
            <a:ext cx="8105774" cy="5379939"/>
          </a:xfrm>
          <a:prstGeom prst="rect">
            <a:avLst/>
          </a:prstGeom>
        </p:spPr>
      </p:pic>
      <p:sp>
        <p:nvSpPr>
          <p:cNvPr id="3" name="TextBox 2">
            <a:extLst>
              <a:ext uri="{FF2B5EF4-FFF2-40B4-BE49-F238E27FC236}">
                <a16:creationId xmlns:a16="http://schemas.microsoft.com/office/drawing/2014/main" id="{3C776248-59D2-CD4B-8B4C-C9FDE68F95B1}"/>
              </a:ext>
            </a:extLst>
          </p:cNvPr>
          <p:cNvSpPr txBox="1"/>
          <p:nvPr/>
        </p:nvSpPr>
        <p:spPr>
          <a:xfrm>
            <a:off x="179472" y="6336535"/>
            <a:ext cx="1019638" cy="400110"/>
          </a:xfrm>
          <a:prstGeom prst="rect">
            <a:avLst/>
          </a:prstGeom>
          <a:noFill/>
        </p:spPr>
        <p:txBody>
          <a:bodyPr wrap="none" rtlCol="0">
            <a:spAutoFit/>
          </a:bodyPr>
          <a:lstStyle/>
          <a:p>
            <a:r>
              <a:rPr lang="en-US" sz="2000" dirty="0"/>
              <a:t>Figure 1</a:t>
            </a:r>
          </a:p>
        </p:txBody>
      </p:sp>
      <p:sp>
        <p:nvSpPr>
          <p:cNvPr id="5" name="TextBox 4">
            <a:extLst>
              <a:ext uri="{FF2B5EF4-FFF2-40B4-BE49-F238E27FC236}">
                <a16:creationId xmlns:a16="http://schemas.microsoft.com/office/drawing/2014/main" id="{AE47B8C4-2681-1D49-ADB0-1538AE0C90C2}"/>
              </a:ext>
            </a:extLst>
          </p:cNvPr>
          <p:cNvSpPr txBox="1"/>
          <p:nvPr/>
        </p:nvSpPr>
        <p:spPr>
          <a:xfrm>
            <a:off x="0" y="121355"/>
            <a:ext cx="5014385" cy="523220"/>
          </a:xfrm>
          <a:prstGeom prst="rect">
            <a:avLst/>
          </a:prstGeom>
          <a:noFill/>
        </p:spPr>
        <p:txBody>
          <a:bodyPr wrap="none" rtlCol="0">
            <a:spAutoFit/>
          </a:bodyPr>
          <a:lstStyle/>
          <a:p>
            <a:pPr algn="ctr"/>
            <a:r>
              <a:rPr lang="en-US" sz="2800" b="1" dirty="0">
                <a:solidFill>
                  <a:schemeClr val="accent2"/>
                </a:solidFill>
              </a:rPr>
              <a:t>Model Overview: </a:t>
            </a:r>
            <a:r>
              <a:rPr lang="en-US" sz="2400" dirty="0">
                <a:solidFill>
                  <a:schemeClr val="accent4"/>
                </a:solidFill>
              </a:rPr>
              <a:t>let’s define terms</a:t>
            </a:r>
            <a:endParaRPr lang="en-US" sz="2800" dirty="0">
              <a:solidFill>
                <a:schemeClr val="accent4"/>
              </a:solidFill>
            </a:endParaRPr>
          </a:p>
        </p:txBody>
      </p:sp>
    </p:spTree>
    <p:extLst>
      <p:ext uri="{BB962C8B-B14F-4D97-AF65-F5344CB8AC3E}">
        <p14:creationId xmlns:p14="http://schemas.microsoft.com/office/powerpoint/2010/main" val="32600864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descr="A picture containing diagram&#10;&#10;Description automatically generated">
            <a:extLst>
              <a:ext uri="{FF2B5EF4-FFF2-40B4-BE49-F238E27FC236}">
                <a16:creationId xmlns:a16="http://schemas.microsoft.com/office/drawing/2014/main" id="{F10FB155-DC98-1547-85B2-F3B0E900EF50}"/>
              </a:ext>
            </a:extLst>
          </p:cNvPr>
          <p:cNvPicPr>
            <a:picLocks noChangeAspect="1"/>
          </p:cNvPicPr>
          <p:nvPr/>
        </p:nvPicPr>
        <p:blipFill>
          <a:blip r:embed="rId2"/>
          <a:stretch>
            <a:fillRect/>
          </a:stretch>
        </p:blipFill>
        <p:spPr>
          <a:xfrm>
            <a:off x="1517781" y="0"/>
            <a:ext cx="9156437" cy="6858000"/>
          </a:xfrm>
          <a:prstGeom prst="rect">
            <a:avLst/>
          </a:prstGeom>
        </p:spPr>
      </p:pic>
    </p:spTree>
    <p:extLst>
      <p:ext uri="{BB962C8B-B14F-4D97-AF65-F5344CB8AC3E}">
        <p14:creationId xmlns:p14="http://schemas.microsoft.com/office/powerpoint/2010/main" val="15974428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F0AABD0A-BFF3-8647-B20E-0BC7997F2C56}"/>
                  </a:ext>
                </a:extLst>
              </p:cNvPr>
              <p:cNvSpPr txBox="1"/>
              <p:nvPr/>
            </p:nvSpPr>
            <p:spPr>
              <a:xfrm>
                <a:off x="666315" y="388585"/>
                <a:ext cx="9837610" cy="2929328"/>
              </a:xfrm>
              <a:prstGeom prst="rect">
                <a:avLst/>
              </a:prstGeom>
              <a:noFill/>
            </p:spPr>
            <p:txBody>
              <a:bodyPr wrap="square" lIns="0" tIns="0" rIns="0" bIns="0" rtlCol="0">
                <a:spAutoFit/>
              </a:bodyPr>
              <a:lstStyle/>
              <a:p>
                <a14:m>
                  <m:oMath xmlns:m="http://schemas.openxmlformats.org/officeDocument/2006/math">
                    <m:sSub>
                      <m:sSubPr>
                        <m:ctrlPr>
                          <a:rPr lang="en-US" sz="2400" i="1" smtClean="0">
                            <a:latin typeface="Cambria Math" panose="02040503050406030204" pitchFamily="18" charset="0"/>
                          </a:rPr>
                        </m:ctrlPr>
                      </m:sSubPr>
                      <m:e>
                        <m:r>
                          <a:rPr lang="en-US" sz="2400" i="1" smtClean="0">
                            <a:latin typeface="Cambria Math" panose="02040503050406030204" pitchFamily="18" charset="0"/>
                            <a:ea typeface="Cambria Math" panose="02040503050406030204" pitchFamily="18" charset="0"/>
                          </a:rPr>
                          <m:t>𝛼</m:t>
                        </m:r>
                      </m:e>
                      <m:sub>
                        <m:r>
                          <a:rPr lang="en-US" sz="2400" b="0" i="1" smtClean="0">
                            <a:latin typeface="Cambria Math" panose="02040503050406030204" pitchFamily="18" charset="0"/>
                          </a:rPr>
                          <m:t>𝑐</m:t>
                        </m:r>
                        <m:r>
                          <a:rPr lang="en-US" sz="2400" b="0" i="1" smtClean="0">
                            <a:latin typeface="Cambria Math" panose="02040503050406030204" pitchFamily="18" charset="0"/>
                          </a:rPr>
                          <m:t>/</m:t>
                        </m:r>
                        <m:r>
                          <a:rPr lang="en-US" sz="2400" b="0" i="1" smtClean="0">
                            <a:latin typeface="Cambria Math" panose="02040503050406030204" pitchFamily="18" charset="0"/>
                          </a:rPr>
                          <m:t>𝑤</m:t>
                        </m:r>
                      </m:sub>
                    </m:sSub>
                    <m:r>
                      <a:rPr lang="en-US" sz="2400" b="0" i="1" smtClean="0">
                        <a:latin typeface="Cambria Math" panose="02040503050406030204" pitchFamily="18" charset="0"/>
                      </a:rPr>
                      <m:t>= </m:t>
                    </m:r>
                    <m:f>
                      <m:fPr>
                        <m:ctrlPr>
                          <a:rPr lang="en-US" sz="2400" b="0" i="1" smtClean="0">
                            <a:latin typeface="Cambria Math" panose="02040503050406030204" pitchFamily="18" charset="0"/>
                          </a:rPr>
                        </m:ctrlPr>
                      </m:fPr>
                      <m:num>
                        <m:f>
                          <m:fPr>
                            <m:ctrlPr>
                              <a:rPr lang="en-US" sz="2400" i="1">
                                <a:latin typeface="Cambria Math" panose="02040503050406030204" pitchFamily="18" charset="0"/>
                              </a:rPr>
                            </m:ctrlPr>
                          </m:fPr>
                          <m:num>
                            <m:sSup>
                              <m:sSupPr>
                                <m:ctrlPr>
                                  <a:rPr lang="en-US" sz="2400" i="1">
                                    <a:latin typeface="Cambria Math" panose="02040503050406030204" pitchFamily="18" charset="0"/>
                                  </a:rPr>
                                </m:ctrlPr>
                              </m:sSupPr>
                              <m:e>
                                <m:r>
                                  <a:rPr lang="en-US" sz="2400" i="1">
                                    <a:latin typeface="Cambria Math" panose="02040503050406030204" pitchFamily="18" charset="0"/>
                                  </a:rPr>
                                  <m:t> </m:t>
                                </m:r>
                              </m:e>
                              <m:sup>
                                <m:r>
                                  <a:rPr lang="en-US" sz="2400" i="1">
                                    <a:latin typeface="Cambria Math" panose="02040503050406030204" pitchFamily="18" charset="0"/>
                                  </a:rPr>
                                  <m:t>18</m:t>
                                </m:r>
                              </m:sup>
                            </m:sSup>
                            <m:sSub>
                              <m:sSubPr>
                                <m:ctrlPr>
                                  <a:rPr lang="en-US" sz="2400" i="1">
                                    <a:latin typeface="Cambria Math" panose="02040503050406030204" pitchFamily="18" charset="0"/>
                                  </a:rPr>
                                </m:ctrlPr>
                              </m:sSubPr>
                              <m:e>
                                <m:r>
                                  <a:rPr lang="en-US" sz="2400" i="1">
                                    <a:latin typeface="Cambria Math" panose="02040503050406030204" pitchFamily="18" charset="0"/>
                                  </a:rPr>
                                  <m:t>𝑅</m:t>
                                </m:r>
                              </m:e>
                              <m:sub>
                                <m:r>
                                  <a:rPr lang="en-US" sz="2400" i="1">
                                    <a:latin typeface="Cambria Math" panose="02040503050406030204" pitchFamily="18" charset="0"/>
                                  </a:rPr>
                                  <m:t>𝑐</m:t>
                                </m:r>
                              </m:sub>
                            </m:sSub>
                          </m:num>
                          <m:den>
                            <m:sSup>
                              <m:sSupPr>
                                <m:ctrlPr>
                                  <a:rPr lang="en-US" sz="2400" i="1">
                                    <a:latin typeface="Cambria Math" panose="02040503050406030204" pitchFamily="18" charset="0"/>
                                  </a:rPr>
                                </m:ctrlPr>
                              </m:sSupPr>
                              <m:e>
                                <m:r>
                                  <a:rPr lang="en-US" sz="2400" i="1">
                                    <a:latin typeface="Cambria Math" panose="02040503050406030204" pitchFamily="18" charset="0"/>
                                  </a:rPr>
                                  <m:t> </m:t>
                                </m:r>
                              </m:e>
                              <m:sup>
                                <m:r>
                                  <a:rPr lang="en-US" sz="2400" i="1">
                                    <a:latin typeface="Cambria Math" panose="02040503050406030204" pitchFamily="18" charset="0"/>
                                  </a:rPr>
                                  <m:t>18</m:t>
                                </m:r>
                              </m:sup>
                            </m:sSup>
                            <m:sSub>
                              <m:sSubPr>
                                <m:ctrlPr>
                                  <a:rPr lang="en-US" sz="2400" i="1">
                                    <a:latin typeface="Cambria Math" panose="02040503050406030204" pitchFamily="18" charset="0"/>
                                  </a:rPr>
                                </m:ctrlPr>
                              </m:sSubPr>
                              <m:e>
                                <m:r>
                                  <a:rPr lang="en-US" sz="2400" i="1">
                                    <a:latin typeface="Cambria Math" panose="02040503050406030204" pitchFamily="18" charset="0"/>
                                  </a:rPr>
                                  <m:t>𝑅</m:t>
                                </m:r>
                              </m:e>
                              <m:sub>
                                <m:r>
                                  <a:rPr lang="en-US" sz="2400" i="1">
                                    <a:latin typeface="Cambria Math" panose="02040503050406030204" pitchFamily="18" charset="0"/>
                                  </a:rPr>
                                  <m:t>𝐶𝑂</m:t>
                                </m:r>
                                <m:r>
                                  <a:rPr lang="en-US" sz="2400" i="1">
                                    <a:latin typeface="Cambria Math" panose="02040503050406030204" pitchFamily="18" charset="0"/>
                                  </a:rPr>
                                  <m:t>3</m:t>
                                </m:r>
                              </m:sub>
                            </m:sSub>
                          </m:den>
                        </m:f>
                      </m:num>
                      <m:den>
                        <m:f>
                          <m:fPr>
                            <m:ctrlPr>
                              <a:rPr lang="en-US" sz="2400" i="1">
                                <a:latin typeface="Cambria Math" panose="02040503050406030204" pitchFamily="18" charset="0"/>
                              </a:rPr>
                            </m:ctrlPr>
                          </m:fPr>
                          <m:num>
                            <m:sSup>
                              <m:sSupPr>
                                <m:ctrlPr>
                                  <a:rPr lang="en-US" sz="2400" i="1">
                                    <a:latin typeface="Cambria Math" panose="02040503050406030204" pitchFamily="18" charset="0"/>
                                  </a:rPr>
                                </m:ctrlPr>
                              </m:sSupPr>
                              <m:e>
                                <m:r>
                                  <a:rPr lang="en-US" sz="2400" i="1">
                                    <a:latin typeface="Cambria Math" panose="02040503050406030204" pitchFamily="18" charset="0"/>
                                  </a:rPr>
                                  <m:t> </m:t>
                                </m:r>
                              </m:e>
                              <m:sup>
                                <m:r>
                                  <a:rPr lang="en-US" sz="2400" i="1">
                                    <a:latin typeface="Cambria Math" panose="02040503050406030204" pitchFamily="18" charset="0"/>
                                  </a:rPr>
                                  <m:t>18</m:t>
                                </m:r>
                              </m:sup>
                            </m:sSup>
                            <m:sSub>
                              <m:sSubPr>
                                <m:ctrlPr>
                                  <a:rPr lang="en-US" sz="2400" i="1">
                                    <a:latin typeface="Cambria Math" panose="02040503050406030204" pitchFamily="18" charset="0"/>
                                  </a:rPr>
                                </m:ctrlPr>
                              </m:sSubPr>
                              <m:e>
                                <m:r>
                                  <a:rPr lang="en-US" sz="2400" i="1">
                                    <a:latin typeface="Cambria Math" panose="02040503050406030204" pitchFamily="18" charset="0"/>
                                  </a:rPr>
                                  <m:t>𝑅</m:t>
                                </m:r>
                              </m:e>
                              <m:sub>
                                <m:r>
                                  <a:rPr lang="en-US" sz="2400" b="0" i="1" smtClean="0">
                                    <a:latin typeface="Cambria Math" panose="02040503050406030204" pitchFamily="18" charset="0"/>
                                  </a:rPr>
                                  <m:t>𝑤</m:t>
                                </m:r>
                              </m:sub>
                            </m:sSub>
                          </m:num>
                          <m:den>
                            <m:sSup>
                              <m:sSupPr>
                                <m:ctrlPr>
                                  <a:rPr lang="en-US" sz="2400" i="1">
                                    <a:latin typeface="Cambria Math" panose="02040503050406030204" pitchFamily="18" charset="0"/>
                                  </a:rPr>
                                </m:ctrlPr>
                              </m:sSupPr>
                              <m:e>
                                <m:r>
                                  <a:rPr lang="en-US" sz="2400" i="1">
                                    <a:latin typeface="Cambria Math" panose="02040503050406030204" pitchFamily="18" charset="0"/>
                                  </a:rPr>
                                  <m:t> </m:t>
                                </m:r>
                              </m:e>
                              <m:sup>
                                <m:r>
                                  <a:rPr lang="en-US" sz="2400" i="1">
                                    <a:latin typeface="Cambria Math" panose="02040503050406030204" pitchFamily="18" charset="0"/>
                                  </a:rPr>
                                  <m:t>18</m:t>
                                </m:r>
                              </m:sup>
                            </m:sSup>
                            <m:sSub>
                              <m:sSubPr>
                                <m:ctrlPr>
                                  <a:rPr lang="en-US" sz="2400" i="1">
                                    <a:latin typeface="Cambria Math" panose="02040503050406030204" pitchFamily="18" charset="0"/>
                                  </a:rPr>
                                </m:ctrlPr>
                              </m:sSubPr>
                              <m:e>
                                <m:r>
                                  <a:rPr lang="en-US" sz="2400" i="1">
                                    <a:latin typeface="Cambria Math" panose="02040503050406030204" pitchFamily="18" charset="0"/>
                                  </a:rPr>
                                  <m:t>𝑅</m:t>
                                </m:r>
                              </m:e>
                              <m:sub>
                                <m:r>
                                  <a:rPr lang="en-US" sz="2400" i="1">
                                    <a:latin typeface="Cambria Math" panose="02040503050406030204" pitchFamily="18" charset="0"/>
                                  </a:rPr>
                                  <m:t>𝐶𝑂</m:t>
                                </m:r>
                                <m:r>
                                  <a:rPr lang="en-US" sz="2400" i="1">
                                    <a:latin typeface="Cambria Math" panose="02040503050406030204" pitchFamily="18" charset="0"/>
                                  </a:rPr>
                                  <m:t>3</m:t>
                                </m:r>
                              </m:sub>
                            </m:sSub>
                          </m:den>
                        </m:f>
                      </m:den>
                    </m:f>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𝛼</m:t>
                        </m:r>
                      </m:e>
                      <m:sub>
                        <m:r>
                          <a:rPr lang="en-US" sz="2400" i="1">
                            <a:latin typeface="Cambria Math" panose="02040503050406030204" pitchFamily="18" charset="0"/>
                          </a:rPr>
                          <m:t>𝑐</m:t>
                        </m:r>
                        <m:r>
                          <a:rPr lang="en-US" sz="2400" i="1">
                            <a:latin typeface="Cambria Math" panose="02040503050406030204" pitchFamily="18" charset="0"/>
                          </a:rPr>
                          <m:t>/</m:t>
                        </m:r>
                        <m:r>
                          <a:rPr lang="en-US" sz="2400" b="0" i="1" smtClean="0">
                            <a:latin typeface="Cambria Math" panose="02040503050406030204" pitchFamily="18" charset="0"/>
                          </a:rPr>
                          <m:t>𝐶𝑂</m:t>
                        </m:r>
                        <m:r>
                          <a:rPr lang="en-US" sz="2400" b="0" i="1" smtClean="0">
                            <a:latin typeface="Cambria Math" panose="02040503050406030204" pitchFamily="18" charset="0"/>
                          </a:rPr>
                          <m:t>3</m:t>
                        </m:r>
                      </m:sub>
                    </m:sSub>
                  </m:oMath>
                </a14:m>
                <a:r>
                  <a:rPr lang="en-US" sz="2400" dirty="0"/>
                  <a:t>*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𝛼</m:t>
                        </m:r>
                      </m:e>
                      <m:sub>
                        <m:r>
                          <a:rPr lang="en-US" sz="2400" i="1">
                            <a:latin typeface="Cambria Math" panose="02040503050406030204" pitchFamily="18" charset="0"/>
                          </a:rPr>
                          <m:t>𝑐</m:t>
                        </m:r>
                        <m:r>
                          <a:rPr lang="en-US" sz="2400" b="0" i="1" smtClean="0">
                            <a:latin typeface="Cambria Math" panose="02040503050406030204" pitchFamily="18" charset="0"/>
                          </a:rPr>
                          <m:t>𝑂</m:t>
                        </m:r>
                        <m:r>
                          <a:rPr lang="en-US" sz="2400" b="0" i="1" smtClean="0">
                            <a:latin typeface="Cambria Math" panose="02040503050406030204" pitchFamily="18" charset="0"/>
                          </a:rPr>
                          <m:t>3/</m:t>
                        </m:r>
                        <m:r>
                          <a:rPr lang="en-US" sz="2400" i="1">
                            <a:latin typeface="Cambria Math" panose="02040503050406030204" pitchFamily="18" charset="0"/>
                          </a:rPr>
                          <m:t>𝑤</m:t>
                        </m:r>
                      </m:sub>
                    </m:sSub>
                  </m:oMath>
                </a14:m>
                <a:endParaRPr lang="en-US" sz="2400" i="1" dirty="0">
                  <a:latin typeface="Cambria Math" panose="02040503050406030204" pitchFamily="18" charset="0"/>
                </a:endParaRPr>
              </a:p>
              <a:p>
                <a:r>
                  <a:rPr lang="en-US" sz="2400" dirty="0"/>
                  <a:t>At equilibrium, varies only with Temperature </a:t>
                </a:r>
              </a:p>
              <a:p>
                <a:r>
                  <a:rPr lang="en-US" sz="2400" dirty="0"/>
                  <a:t>	…. Kim and O’Neil, 1997 and Beck et al., 2005</a:t>
                </a:r>
              </a:p>
              <a:p>
                <a:endParaRPr lang="en-US" sz="2400" i="1" dirty="0"/>
              </a:p>
              <a:p>
                <a:r>
                  <a:rPr lang="en-US" sz="2400" dirty="0"/>
                  <a:t>At </a:t>
                </a:r>
                <a14:m>
                  <m:oMath xmlns:m="http://schemas.openxmlformats.org/officeDocument/2006/math">
                    <m:r>
                      <a:rPr lang="en-US" sz="2400" i="0"/>
                      <m:t> </m:t>
                    </m:r>
                  </m:oMath>
                </a14:m>
                <a:r>
                  <a:rPr lang="en-US" sz="2400" dirty="0"/>
                  <a:t>disequilibrium, varies with Ro of DIC source, DIC-H2O exchange, degree of isotopic equilibrium between DIC and water (E</a:t>
                </a:r>
                <a:r>
                  <a:rPr lang="en-US" sz="2400" baseline="-25000" dirty="0"/>
                  <a:t>DIC</a:t>
                </a:r>
                <a:r>
                  <a:rPr lang="en-US" sz="2400" dirty="0"/>
                  <a:t>) </a:t>
                </a:r>
              </a:p>
            </p:txBody>
          </p:sp>
        </mc:Choice>
        <mc:Fallback>
          <p:sp>
            <p:nvSpPr>
              <p:cNvPr id="2" name="TextBox 1">
                <a:extLst>
                  <a:ext uri="{FF2B5EF4-FFF2-40B4-BE49-F238E27FC236}">
                    <a16:creationId xmlns:a16="http://schemas.microsoft.com/office/drawing/2014/main" id="{F0AABD0A-BFF3-8647-B20E-0BC7997F2C56}"/>
                  </a:ext>
                </a:extLst>
              </p:cNvPr>
              <p:cNvSpPr txBox="1">
                <a:spLocks noRot="1" noChangeAspect="1" noMove="1" noResize="1" noEditPoints="1" noAdjustHandles="1" noChangeArrowheads="1" noChangeShapeType="1" noTextEdit="1"/>
              </p:cNvSpPr>
              <p:nvPr/>
            </p:nvSpPr>
            <p:spPr>
              <a:xfrm>
                <a:off x="666315" y="388585"/>
                <a:ext cx="9837610" cy="2929328"/>
              </a:xfrm>
              <a:prstGeom prst="rect">
                <a:avLst/>
              </a:prstGeom>
              <a:blipFill>
                <a:blip r:embed="rId2"/>
                <a:stretch>
                  <a:fillRect l="-1933" b="-517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ED709AA5-32C3-5B4C-9E66-3A445DF5B17A}"/>
                  </a:ext>
                </a:extLst>
              </p:cNvPr>
              <p:cNvSpPr txBox="1"/>
              <p:nvPr/>
            </p:nvSpPr>
            <p:spPr>
              <a:xfrm>
                <a:off x="280552" y="3890309"/>
                <a:ext cx="7967887" cy="2215991"/>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𝐸</m:t>
                          </m:r>
                        </m:e>
                        <m:sub>
                          <m:r>
                            <a:rPr lang="en-US" sz="2400" b="0" i="1" smtClean="0">
                              <a:latin typeface="Cambria Math" panose="02040503050406030204" pitchFamily="18" charset="0"/>
                            </a:rPr>
                            <m:t>𝑐</m:t>
                          </m:r>
                        </m:sub>
                      </m:sSub>
                      <m:r>
                        <a:rPr lang="en-US" sz="2400" b="0" i="1" smtClean="0">
                          <a:latin typeface="Cambria Math" panose="02040503050406030204" pitchFamily="18" charset="0"/>
                        </a:rPr>
                        <m:t>=1 …</m:t>
                      </m:r>
                      <m:r>
                        <a:rPr lang="en-US" sz="2400" b="0" i="1" smtClean="0">
                          <a:latin typeface="Cambria Math" panose="02040503050406030204" pitchFamily="18" charset="0"/>
                        </a:rPr>
                        <m:t>𝑒𝑞𝑢𝑖𝑙𝑖𝑏𝑟𝑖𝑢𝑚</m:t>
                      </m:r>
                      <m:r>
                        <a:rPr lang="en-US" sz="2400" b="0" i="1" smtClean="0">
                          <a:latin typeface="Cambria Math" panose="02040503050406030204" pitchFamily="18" charset="0"/>
                        </a:rPr>
                        <m:t> </m:t>
                      </m:r>
                      <m:r>
                        <a:rPr lang="en-US" sz="2400" b="0" i="1" smtClean="0">
                          <a:latin typeface="Cambria Math" panose="02040503050406030204" pitchFamily="18" charset="0"/>
                        </a:rPr>
                        <m:t>𝑖𝑠</m:t>
                      </m:r>
                      <m:r>
                        <a:rPr lang="en-US" sz="2400" b="0" i="1" smtClean="0">
                          <a:latin typeface="Cambria Math" panose="02040503050406030204" pitchFamily="18" charset="0"/>
                        </a:rPr>
                        <m:t> </m:t>
                      </m:r>
                      <m:r>
                        <a:rPr lang="en-US" sz="2400" b="0" i="1" smtClean="0">
                          <a:latin typeface="Cambria Math" panose="02040503050406030204" pitchFamily="18" charset="0"/>
                        </a:rPr>
                        <m:t>𝑟𝑒𝑎𝑐h𝑒𝑑</m:t>
                      </m:r>
                    </m:oMath>
                  </m:oMathPara>
                </a14:m>
                <a:endParaRPr lang="en-US" sz="2400" b="0" dirty="0"/>
              </a:p>
              <a:p>
                <a:pPr algn="ct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𝐸</m:t>
                          </m:r>
                        </m:e>
                        <m:sub>
                          <m:r>
                            <a:rPr lang="en-US" sz="2400" i="1">
                              <a:latin typeface="Cambria Math" panose="02040503050406030204" pitchFamily="18" charset="0"/>
                            </a:rPr>
                            <m:t>𝑐</m:t>
                          </m:r>
                        </m:sub>
                      </m:sSub>
                      <m:r>
                        <a:rPr lang="en-US" sz="2400" i="1">
                          <a:latin typeface="Cambria Math" panose="02040503050406030204" pitchFamily="18" charset="0"/>
                        </a:rPr>
                        <m:t>=</m:t>
                      </m:r>
                      <m:r>
                        <a:rPr lang="en-US" sz="2400" b="0" i="1" smtClean="0">
                          <a:latin typeface="Cambria Math" panose="02040503050406030204" pitchFamily="18" charset="0"/>
                        </a:rPr>
                        <m:t>0 …</m:t>
                      </m:r>
                      <m:r>
                        <a:rPr lang="en-US" sz="2400" b="0" i="1" smtClean="0">
                          <a:latin typeface="Cambria Math" panose="02040503050406030204" pitchFamily="18" charset="0"/>
                        </a:rPr>
                        <m:t>𝑑𝑖𝑠𝑒𝑞𝑢𝑖𝑙𝑖𝑏𝑟𝑖𝑢𝑚</m:t>
                      </m:r>
                      <m:r>
                        <a:rPr lang="en-US" sz="2400" b="0" i="1" smtClean="0">
                          <a:latin typeface="Cambria Math" panose="02040503050406030204" pitchFamily="18" charset="0"/>
                        </a:rPr>
                        <m:t> </m:t>
                      </m:r>
                      <m:r>
                        <a:rPr lang="en-US" sz="2400" b="0" i="1" smtClean="0">
                          <a:latin typeface="Cambria Math" panose="02040503050406030204" pitchFamily="18" charset="0"/>
                        </a:rPr>
                        <m:t>𝑙𝑖𝑚𝑖𝑡</m:t>
                      </m:r>
                    </m:oMath>
                  </m:oMathPara>
                </a14:m>
                <a:endParaRPr lang="en-US" sz="2400" b="0" dirty="0"/>
              </a:p>
              <a:p>
                <a:pPr algn="ctr"/>
                <a:endParaRPr lang="en-US" sz="2400" dirty="0"/>
              </a:p>
              <a:p>
                <a:pPr algn="ctr"/>
                <a:r>
                  <a:rPr lang="en-US" sz="2400" dirty="0"/>
                  <a:t>Dependent on dissolution reaction rate, </a:t>
                </a:r>
              </a:p>
              <a:p>
                <a:pPr algn="ctr"/>
                <a:r>
                  <a:rPr lang="en-US" sz="2400" dirty="0"/>
                  <a:t>Inferred by saturation state (</a:t>
                </a:r>
                <a:r>
                  <a:rPr lang="en-US" sz="2400" dirty="0" err="1"/>
                  <a:t>Ω</a:t>
                </a:r>
                <a:r>
                  <a:rPr lang="en-US" sz="2400" dirty="0"/>
                  <a:t>) and</a:t>
                </a:r>
              </a:p>
              <a:p>
                <a:pPr algn="ctr"/>
                <a:r>
                  <a:rPr lang="en-US" sz="2400" dirty="0"/>
                  <a:t>Solution ionic strength (partial reaction order for carb ions…</a:t>
                </a:r>
                <a:r>
                  <a:rPr lang="en-US" sz="2400" i="1" dirty="0"/>
                  <a:t> n</a:t>
                </a:r>
                <a:r>
                  <a:rPr lang="en-US" sz="2400" i="1" baseline="-25000" dirty="0"/>
                  <a:t>2_</a:t>
                </a:r>
                <a:r>
                  <a:rPr lang="en-US" sz="2400" dirty="0"/>
                  <a:t>)</a:t>
                </a:r>
              </a:p>
            </p:txBody>
          </p:sp>
        </mc:Choice>
        <mc:Fallback>
          <p:sp>
            <p:nvSpPr>
              <p:cNvPr id="3" name="TextBox 2">
                <a:extLst>
                  <a:ext uri="{FF2B5EF4-FFF2-40B4-BE49-F238E27FC236}">
                    <a16:creationId xmlns:a16="http://schemas.microsoft.com/office/drawing/2014/main" id="{ED709AA5-32C3-5B4C-9E66-3A445DF5B17A}"/>
                  </a:ext>
                </a:extLst>
              </p:cNvPr>
              <p:cNvSpPr txBox="1">
                <a:spLocks noRot="1" noChangeAspect="1" noMove="1" noResize="1" noEditPoints="1" noAdjustHandles="1" noChangeArrowheads="1" noChangeShapeType="1" noTextEdit="1"/>
              </p:cNvSpPr>
              <p:nvPr/>
            </p:nvSpPr>
            <p:spPr>
              <a:xfrm>
                <a:off x="280552" y="3890309"/>
                <a:ext cx="7967887" cy="2215991"/>
              </a:xfrm>
              <a:prstGeom prst="rect">
                <a:avLst/>
              </a:prstGeom>
              <a:blipFill>
                <a:blip r:embed="rId3"/>
                <a:stretch>
                  <a:fillRect l="-2070" t="-1143" r="-2070" b="-6857"/>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716061E5-A496-1945-B152-B004110C0B3F}"/>
              </a:ext>
            </a:extLst>
          </p:cNvPr>
          <p:cNvSpPr txBox="1"/>
          <p:nvPr/>
        </p:nvSpPr>
        <p:spPr>
          <a:xfrm>
            <a:off x="8143876" y="3243261"/>
            <a:ext cx="3767572" cy="923330"/>
          </a:xfrm>
          <a:prstGeom prst="rect">
            <a:avLst/>
          </a:prstGeom>
          <a:noFill/>
        </p:spPr>
        <p:txBody>
          <a:bodyPr wrap="square" rtlCol="0">
            <a:spAutoFit/>
          </a:bodyPr>
          <a:lstStyle/>
          <a:p>
            <a:r>
              <a:rPr lang="en-US" dirty="0"/>
              <a:t>E</a:t>
            </a:r>
            <a:r>
              <a:rPr lang="en-US" baseline="-25000" dirty="0"/>
              <a:t>DIC</a:t>
            </a:r>
            <a:r>
              <a:rPr lang="en-US" dirty="0"/>
              <a:t> varies (0-1) b/c of DIC residence time in solution and rate of O exchange between DIC-water</a:t>
            </a:r>
          </a:p>
        </p:txBody>
      </p:sp>
      <p:sp>
        <p:nvSpPr>
          <p:cNvPr id="5" name="TextBox 4">
            <a:extLst>
              <a:ext uri="{FF2B5EF4-FFF2-40B4-BE49-F238E27FC236}">
                <a16:creationId xmlns:a16="http://schemas.microsoft.com/office/drawing/2014/main" id="{6B6D056A-0466-6C45-84A5-849328D2C6B5}"/>
              </a:ext>
            </a:extLst>
          </p:cNvPr>
          <p:cNvSpPr txBox="1"/>
          <p:nvPr/>
        </p:nvSpPr>
        <p:spPr>
          <a:xfrm>
            <a:off x="9063050" y="4667549"/>
            <a:ext cx="2366950" cy="1200329"/>
          </a:xfrm>
          <a:prstGeom prst="rect">
            <a:avLst/>
          </a:prstGeom>
          <a:noFill/>
        </p:spPr>
        <p:txBody>
          <a:bodyPr wrap="square" rtlCol="0">
            <a:spAutoFit/>
          </a:bodyPr>
          <a:lstStyle/>
          <a:p>
            <a:pPr algn="ctr"/>
            <a:r>
              <a:rPr lang="en-US" dirty="0"/>
              <a:t>Equilibrium between Calcite-DIC-H2O at same time is very unlikely </a:t>
            </a:r>
            <a:r>
              <a:rPr lang="en-US" dirty="0">
                <a:sym typeface="Wingdings" pitchFamily="2" charset="2"/>
              </a:rPr>
              <a:t> </a:t>
            </a:r>
            <a:endParaRPr lang="en-US" dirty="0"/>
          </a:p>
        </p:txBody>
      </p:sp>
    </p:spTree>
    <p:extLst>
      <p:ext uri="{BB962C8B-B14F-4D97-AF65-F5344CB8AC3E}">
        <p14:creationId xmlns:p14="http://schemas.microsoft.com/office/powerpoint/2010/main" val="33158287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0683CCA-46BF-A54A-AD5E-09D69880DACA}"/>
              </a:ext>
            </a:extLst>
          </p:cNvPr>
          <p:cNvSpPr txBox="1"/>
          <p:nvPr/>
        </p:nvSpPr>
        <p:spPr>
          <a:xfrm>
            <a:off x="187394" y="281194"/>
            <a:ext cx="11370365" cy="1569660"/>
          </a:xfrm>
          <a:prstGeom prst="rect">
            <a:avLst/>
          </a:prstGeom>
          <a:noFill/>
        </p:spPr>
        <p:txBody>
          <a:bodyPr wrap="square" rtlCol="0">
            <a:spAutoFit/>
          </a:bodyPr>
          <a:lstStyle/>
          <a:p>
            <a:r>
              <a:rPr lang="en-US" sz="2400" dirty="0">
                <a:solidFill>
                  <a:schemeClr val="accent2"/>
                </a:solidFill>
              </a:rPr>
              <a:t>To improve interpretations of d18O data from modern and fossil carbonates, there is a need to better understand:</a:t>
            </a:r>
          </a:p>
          <a:p>
            <a:endParaRPr lang="en-US" sz="2400" dirty="0">
              <a:solidFill>
                <a:schemeClr val="accent2"/>
              </a:solidFill>
            </a:endParaRPr>
          </a:p>
          <a:p>
            <a:pPr marL="342900" indent="-342900">
              <a:buAutoNum type="arabicParenBoth"/>
            </a:pPr>
            <a:r>
              <a:rPr lang="en-US" sz="2400" dirty="0"/>
              <a:t> Which DIC species contribute to CaCO</a:t>
            </a:r>
            <a:r>
              <a:rPr lang="en-US" sz="2400" baseline="-25000" dirty="0"/>
              <a:t>3</a:t>
            </a:r>
            <a:r>
              <a:rPr lang="en-US" sz="2400" dirty="0"/>
              <a:t> growth?</a:t>
            </a:r>
          </a:p>
        </p:txBody>
      </p:sp>
      <p:pic>
        <p:nvPicPr>
          <p:cNvPr id="3" name="Picture 2" descr="How ocean carbonate chemistry and pH are related.">
            <a:extLst>
              <a:ext uri="{FF2B5EF4-FFF2-40B4-BE49-F238E27FC236}">
                <a16:creationId xmlns:a16="http://schemas.microsoft.com/office/drawing/2014/main" id="{DA8D08E8-34D1-124E-8BCE-FA1BEC395B2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33959"/>
          <a:stretch/>
        </p:blipFill>
        <p:spPr bwMode="auto">
          <a:xfrm>
            <a:off x="1097756" y="2047668"/>
            <a:ext cx="7624763" cy="452913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8DE6F37-74EF-FC47-9205-504C8266A1C1}"/>
              </a:ext>
            </a:extLst>
          </p:cNvPr>
          <p:cNvSpPr txBox="1"/>
          <p:nvPr/>
        </p:nvSpPr>
        <p:spPr>
          <a:xfrm rot="742780">
            <a:off x="8554937" y="2247452"/>
            <a:ext cx="3749873" cy="461665"/>
          </a:xfrm>
          <a:prstGeom prst="rect">
            <a:avLst/>
          </a:prstGeom>
          <a:noFill/>
        </p:spPr>
        <p:txBody>
          <a:bodyPr wrap="square" rtlCol="0">
            <a:spAutoFit/>
          </a:bodyPr>
          <a:lstStyle/>
          <a:p>
            <a:pPr algn="ctr"/>
            <a:r>
              <a:rPr lang="en-US" sz="2400" dirty="0">
                <a:solidFill>
                  <a:schemeClr val="accent6">
                    <a:lumMod val="60000"/>
                    <a:lumOff val="40000"/>
                  </a:schemeClr>
                </a:solidFill>
              </a:rPr>
              <a:t>Why do should we care?</a:t>
            </a:r>
          </a:p>
        </p:txBody>
      </p:sp>
      <p:sp>
        <p:nvSpPr>
          <p:cNvPr id="5" name="TextBox 4">
            <a:extLst>
              <a:ext uri="{FF2B5EF4-FFF2-40B4-BE49-F238E27FC236}">
                <a16:creationId xmlns:a16="http://schemas.microsoft.com/office/drawing/2014/main" id="{C2E13A62-85E4-304A-904F-F3CB35077163}"/>
              </a:ext>
            </a:extLst>
          </p:cNvPr>
          <p:cNvSpPr txBox="1"/>
          <p:nvPr/>
        </p:nvSpPr>
        <p:spPr>
          <a:xfrm>
            <a:off x="8972547" y="3188852"/>
            <a:ext cx="2914651" cy="2246769"/>
          </a:xfrm>
          <a:prstGeom prst="rect">
            <a:avLst/>
          </a:prstGeom>
          <a:noFill/>
        </p:spPr>
        <p:txBody>
          <a:bodyPr wrap="square" rtlCol="0">
            <a:spAutoFit/>
          </a:bodyPr>
          <a:lstStyle/>
          <a:p>
            <a:pPr marL="285750" indent="-285750">
              <a:buFontTx/>
              <a:buChar char="-"/>
            </a:pPr>
            <a:r>
              <a:rPr lang="en-US" sz="2000" dirty="0"/>
              <a:t>Strongly pH dependent</a:t>
            </a:r>
          </a:p>
          <a:p>
            <a:pPr marL="285750" indent="-285750">
              <a:buFontTx/>
              <a:buChar char="-"/>
            </a:pPr>
            <a:endParaRPr lang="en-US" sz="2000" dirty="0"/>
          </a:p>
          <a:p>
            <a:pPr marL="285750" indent="-285750">
              <a:buFontTx/>
              <a:buChar char="-"/>
            </a:pPr>
            <a:r>
              <a:rPr lang="en-US" sz="2000" dirty="0"/>
              <a:t>Fractionation between each DIC species, so impacts the isotopic pool from which CaCO3 precipitates</a:t>
            </a:r>
          </a:p>
        </p:txBody>
      </p:sp>
      <p:sp>
        <p:nvSpPr>
          <p:cNvPr id="6" name="TextBox 5">
            <a:extLst>
              <a:ext uri="{FF2B5EF4-FFF2-40B4-BE49-F238E27FC236}">
                <a16:creationId xmlns:a16="http://schemas.microsoft.com/office/drawing/2014/main" id="{A60CF822-F5D6-CD4B-85A3-2556DF0A966E}"/>
              </a:ext>
            </a:extLst>
          </p:cNvPr>
          <p:cNvSpPr txBox="1"/>
          <p:nvPr/>
        </p:nvSpPr>
        <p:spPr>
          <a:xfrm>
            <a:off x="6222968" y="6533943"/>
            <a:ext cx="2624565" cy="369332"/>
          </a:xfrm>
          <a:prstGeom prst="rect">
            <a:avLst/>
          </a:prstGeom>
          <a:noFill/>
        </p:spPr>
        <p:txBody>
          <a:bodyPr wrap="none" rtlCol="0">
            <a:spAutoFit/>
          </a:bodyPr>
          <a:lstStyle/>
          <a:p>
            <a:r>
              <a:rPr lang="en-US" dirty="0"/>
              <a:t>Barker and </a:t>
            </a:r>
            <a:r>
              <a:rPr lang="en-US" dirty="0" err="1"/>
              <a:t>Ridgwell</a:t>
            </a:r>
            <a:r>
              <a:rPr lang="en-US" dirty="0"/>
              <a:t>, 2012</a:t>
            </a:r>
          </a:p>
        </p:txBody>
      </p:sp>
    </p:spTree>
    <p:extLst>
      <p:ext uri="{BB962C8B-B14F-4D97-AF65-F5344CB8AC3E}">
        <p14:creationId xmlns:p14="http://schemas.microsoft.com/office/powerpoint/2010/main" val="3640826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297B8DC2-484B-F64B-B8E2-CA82F9115AAF}"/>
              </a:ext>
            </a:extLst>
          </p:cNvPr>
          <p:cNvSpPr/>
          <p:nvPr/>
        </p:nvSpPr>
        <p:spPr>
          <a:xfrm>
            <a:off x="6968776" y="3982428"/>
            <a:ext cx="4220001" cy="560625"/>
          </a:xfrm>
          <a:prstGeom prst="rect">
            <a:avLst/>
          </a:prstGeom>
          <a:solidFill>
            <a:schemeClr val="accent4">
              <a:lumMod val="60000"/>
              <a:lumOff val="40000"/>
              <a:alpha val="5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54206655-D3ED-E54C-BF41-BD053B80756C}"/>
              </a:ext>
            </a:extLst>
          </p:cNvPr>
          <p:cNvSpPr/>
          <p:nvPr/>
        </p:nvSpPr>
        <p:spPr>
          <a:xfrm>
            <a:off x="235399" y="3990252"/>
            <a:ext cx="6369371" cy="560625"/>
          </a:xfrm>
          <a:prstGeom prst="rect">
            <a:avLst/>
          </a:prstGeom>
          <a:solidFill>
            <a:schemeClr val="accent4">
              <a:lumMod val="60000"/>
              <a:lumOff val="40000"/>
              <a:alpha val="5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3" name="Rectangle 2">
                <a:extLst>
                  <a:ext uri="{FF2B5EF4-FFF2-40B4-BE49-F238E27FC236}">
                    <a16:creationId xmlns:a16="http://schemas.microsoft.com/office/drawing/2014/main" id="{F7B18E6E-CB6C-1F48-884A-8FD0AD4738F7}"/>
                  </a:ext>
                </a:extLst>
              </p:cNvPr>
              <p:cNvSpPr/>
              <p:nvPr/>
            </p:nvSpPr>
            <p:spPr>
              <a:xfrm>
                <a:off x="985928" y="1261477"/>
                <a:ext cx="5371535" cy="440313"/>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en-US" sz="2000" i="1">
                          <a:latin typeface="Cambria Math" panose="02040503050406030204" pitchFamily="18" charset="0"/>
                        </a:rPr>
                        <m:t>𝐶</m:t>
                      </m:r>
                      <m:sSub>
                        <m:sSubPr>
                          <m:ctrlPr>
                            <a:rPr lang="en-US" sz="2000" i="1">
                              <a:latin typeface="Cambria Math" panose="02040503050406030204" pitchFamily="18" charset="0"/>
                            </a:rPr>
                          </m:ctrlPr>
                        </m:sSubPr>
                        <m:e>
                          <m:r>
                            <a:rPr lang="en-US" sz="2000" i="1">
                              <a:latin typeface="Cambria Math" panose="02040503050406030204" pitchFamily="18" charset="0"/>
                            </a:rPr>
                            <m:t>𝑂</m:t>
                          </m:r>
                        </m:e>
                        <m:sub>
                          <m:r>
                            <a:rPr lang="en-US" sz="2000" i="1">
                              <a:latin typeface="Cambria Math" panose="02040503050406030204" pitchFamily="18" charset="0"/>
                            </a:rPr>
                            <m:t>2 (</m:t>
                          </m:r>
                          <m:r>
                            <a:rPr lang="en-US" sz="2000" i="1">
                              <a:latin typeface="Cambria Math" panose="02040503050406030204" pitchFamily="18" charset="0"/>
                            </a:rPr>
                            <m:t>𝑔</m:t>
                          </m:r>
                          <m:r>
                            <a:rPr lang="en-US" sz="2000" i="1">
                              <a:latin typeface="Cambria Math" panose="02040503050406030204" pitchFamily="18" charset="0"/>
                            </a:rPr>
                            <m:t>)</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𝐻</m:t>
                          </m:r>
                        </m:e>
                        <m:sub>
                          <m:r>
                            <a:rPr lang="en-US" sz="2000" i="1">
                              <a:latin typeface="Cambria Math" panose="02040503050406030204" pitchFamily="18" charset="0"/>
                            </a:rPr>
                            <m:t>2</m:t>
                          </m:r>
                        </m:sub>
                      </m:sSub>
                      <m:sSub>
                        <m:sSubPr>
                          <m:ctrlPr>
                            <a:rPr lang="en-US" sz="2000" i="1">
                              <a:latin typeface="Cambria Math" panose="02040503050406030204" pitchFamily="18" charset="0"/>
                            </a:rPr>
                          </m:ctrlPr>
                        </m:sSubPr>
                        <m:e>
                          <m:r>
                            <a:rPr lang="en-US" sz="2000" i="1">
                              <a:latin typeface="Cambria Math" panose="02040503050406030204" pitchFamily="18" charset="0"/>
                            </a:rPr>
                            <m:t>𝑂</m:t>
                          </m:r>
                        </m:e>
                        <m:sub>
                          <m:r>
                            <a:rPr lang="en-US" sz="2000" i="1">
                              <a:latin typeface="Cambria Math" panose="02040503050406030204" pitchFamily="18" charset="0"/>
                            </a:rPr>
                            <m:t>(</m:t>
                          </m:r>
                          <m:r>
                            <a:rPr lang="en-US" sz="2000" i="1">
                              <a:latin typeface="Cambria Math" panose="02040503050406030204" pitchFamily="18" charset="0"/>
                            </a:rPr>
                            <m:t>𝑙</m:t>
                          </m:r>
                          <m:r>
                            <a:rPr lang="en-US" sz="2000" i="1">
                              <a:latin typeface="Cambria Math" panose="02040503050406030204" pitchFamily="18" charset="0"/>
                            </a:rPr>
                            <m:t>)</m:t>
                          </m:r>
                        </m:sub>
                      </m:sSub>
                      <m:r>
                        <a:rPr lang="en-US" sz="2000" i="1">
                          <a:latin typeface="Cambria Math" panose="02040503050406030204" pitchFamily="18" charset="0"/>
                          <a:ea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𝐻</m:t>
                          </m:r>
                        </m:e>
                        <m:sub>
                          <m:r>
                            <a:rPr lang="en-US" sz="2000" i="1">
                              <a:latin typeface="Cambria Math" panose="02040503050406030204" pitchFamily="18" charset="0"/>
                            </a:rPr>
                            <m:t>2</m:t>
                          </m:r>
                        </m:sub>
                      </m:sSub>
                      <m:sSub>
                        <m:sSubPr>
                          <m:ctrlPr>
                            <a:rPr lang="en-US" sz="2000" i="1">
                              <a:latin typeface="Cambria Math" panose="02040503050406030204" pitchFamily="18" charset="0"/>
                            </a:rPr>
                          </m:ctrlPr>
                        </m:sSubPr>
                        <m:e>
                          <m:r>
                            <a:rPr lang="en-US" sz="2000" i="1">
                              <a:latin typeface="Cambria Math" panose="02040503050406030204" pitchFamily="18" charset="0"/>
                            </a:rPr>
                            <m:t>𝐶𝑂</m:t>
                          </m:r>
                        </m:e>
                        <m:sub>
                          <m:r>
                            <a:rPr lang="en-US" sz="2000" i="1">
                              <a:latin typeface="Cambria Math" panose="02040503050406030204" pitchFamily="18" charset="0"/>
                            </a:rPr>
                            <m:t>3 </m:t>
                          </m:r>
                          <m:r>
                            <a:rPr lang="en-US" sz="2000" i="1">
                              <a:latin typeface="Cambria Math" panose="02040503050406030204" pitchFamily="18" charset="0"/>
                            </a:rPr>
                            <m:t>(</m:t>
                          </m:r>
                          <m:r>
                            <a:rPr lang="en-US" sz="2000" i="1">
                              <a:latin typeface="Cambria Math" panose="02040503050406030204" pitchFamily="18" charset="0"/>
                            </a:rPr>
                            <m:t>𝑎𝑞</m:t>
                          </m:r>
                          <m:r>
                            <a:rPr lang="en-US" sz="2000" i="1">
                              <a:latin typeface="Cambria Math" panose="02040503050406030204" pitchFamily="18" charset="0"/>
                            </a:rPr>
                            <m:t>)</m:t>
                          </m:r>
                        </m:sub>
                      </m:sSub>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𝐾</m:t>
                          </m:r>
                        </m:e>
                        <m:sub>
                          <m:r>
                            <a:rPr lang="en-US" sz="2000" i="1">
                              <a:latin typeface="Cambria Math" panose="02040503050406030204" pitchFamily="18" charset="0"/>
                            </a:rPr>
                            <m:t>𝑠𝑝</m:t>
                          </m:r>
                        </m:sub>
                      </m:sSub>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10</m:t>
                          </m:r>
                        </m:e>
                        <m:sup>
                          <m:r>
                            <a:rPr lang="en-US" sz="2000" i="1">
                              <a:latin typeface="Cambria Math" panose="02040503050406030204" pitchFamily="18" charset="0"/>
                            </a:rPr>
                            <m:t>−1.5</m:t>
                          </m:r>
                        </m:sup>
                      </m:sSup>
                    </m:oMath>
                  </m:oMathPara>
                </a14:m>
                <a:endParaRPr lang="en-US" sz="2000" dirty="0"/>
              </a:p>
            </p:txBody>
          </p:sp>
        </mc:Choice>
        <mc:Fallback>
          <p:sp>
            <p:nvSpPr>
              <p:cNvPr id="3" name="Rectangle 2">
                <a:extLst>
                  <a:ext uri="{FF2B5EF4-FFF2-40B4-BE49-F238E27FC236}">
                    <a16:creationId xmlns:a16="http://schemas.microsoft.com/office/drawing/2014/main" id="{F7B18E6E-CB6C-1F48-884A-8FD0AD4738F7}"/>
                  </a:ext>
                </a:extLst>
              </p:cNvPr>
              <p:cNvSpPr>
                <a:spLocks noRot="1" noChangeAspect="1" noMove="1" noResize="1" noEditPoints="1" noAdjustHandles="1" noChangeArrowheads="1" noChangeShapeType="1" noTextEdit="1"/>
              </p:cNvSpPr>
              <p:nvPr/>
            </p:nvSpPr>
            <p:spPr>
              <a:xfrm>
                <a:off x="985928" y="1261477"/>
                <a:ext cx="5371535" cy="440313"/>
              </a:xfrm>
              <a:prstGeom prst="rect">
                <a:avLst/>
              </a:prstGeom>
              <a:blipFill>
                <a:blip r:embed="rId3"/>
                <a:stretch>
                  <a:fillRect b="-1428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 name="Rectangle 3">
                <a:extLst>
                  <a:ext uri="{FF2B5EF4-FFF2-40B4-BE49-F238E27FC236}">
                    <a16:creationId xmlns:a16="http://schemas.microsoft.com/office/drawing/2014/main" id="{68D3A6E2-5B73-8B44-8D94-53EBBE20C8C8}"/>
                  </a:ext>
                </a:extLst>
              </p:cNvPr>
              <p:cNvSpPr/>
              <p:nvPr/>
            </p:nvSpPr>
            <p:spPr>
              <a:xfrm>
                <a:off x="3161777" y="1870171"/>
                <a:ext cx="5423472" cy="451086"/>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r>
                            <a:rPr lang="en-US" sz="2000" i="1">
                              <a:latin typeface="Cambria Math" panose="02040503050406030204" pitchFamily="18" charset="0"/>
                            </a:rPr>
                            <m:t>𝐻</m:t>
                          </m:r>
                        </m:e>
                        <m:sub>
                          <m:r>
                            <a:rPr lang="en-US" sz="2000" i="1">
                              <a:latin typeface="Cambria Math" panose="02040503050406030204" pitchFamily="18" charset="0"/>
                            </a:rPr>
                            <m:t>2</m:t>
                          </m:r>
                        </m:sub>
                      </m:sSub>
                      <m:sSub>
                        <m:sSubPr>
                          <m:ctrlPr>
                            <a:rPr lang="en-US" sz="2000" i="1">
                              <a:latin typeface="Cambria Math" panose="02040503050406030204" pitchFamily="18" charset="0"/>
                            </a:rPr>
                          </m:ctrlPr>
                        </m:sSubPr>
                        <m:e>
                          <m:r>
                            <a:rPr lang="en-US" sz="2000" i="1">
                              <a:latin typeface="Cambria Math" panose="02040503050406030204" pitchFamily="18" charset="0"/>
                            </a:rPr>
                            <m:t>𝐶𝑂</m:t>
                          </m:r>
                        </m:e>
                        <m:sub>
                          <m:r>
                            <a:rPr lang="en-US" sz="2000" i="1">
                              <a:latin typeface="Cambria Math" panose="02040503050406030204" pitchFamily="18" charset="0"/>
                            </a:rPr>
                            <m:t>3 (</m:t>
                          </m:r>
                          <m:r>
                            <a:rPr lang="en-US" sz="2000" i="1">
                              <a:latin typeface="Cambria Math" panose="02040503050406030204" pitchFamily="18" charset="0"/>
                            </a:rPr>
                            <m:t>𝑎𝑞</m:t>
                          </m:r>
                          <m:r>
                            <a:rPr lang="en-US" sz="2000" i="1">
                              <a:latin typeface="Cambria Math" panose="02040503050406030204" pitchFamily="18" charset="0"/>
                            </a:rPr>
                            <m:t>)</m:t>
                          </m:r>
                        </m:sub>
                      </m:sSub>
                      <m:r>
                        <a:rPr lang="en-US" sz="2000" i="1">
                          <a:latin typeface="Cambria Math" panose="02040503050406030204" pitchFamily="18" charset="0"/>
                          <a:ea typeface="Cambria Math" panose="02040503050406030204" pitchFamily="18" charset="0"/>
                        </a:rPr>
                        <m:t>⇌</m:t>
                      </m:r>
                      <m:sSubSup>
                        <m:sSubSupPr>
                          <m:ctrlPr>
                            <a:rPr lang="en-US" sz="2000" i="1">
                              <a:latin typeface="Cambria Math" panose="02040503050406030204" pitchFamily="18" charset="0"/>
                              <a:ea typeface="Cambria Math" panose="02040503050406030204" pitchFamily="18" charset="0"/>
                            </a:rPr>
                          </m:ctrlPr>
                        </m:sSubSupPr>
                        <m:e>
                          <m:r>
                            <a:rPr lang="en-US" sz="2000" i="1">
                              <a:latin typeface="Cambria Math" panose="02040503050406030204" pitchFamily="18" charset="0"/>
                              <a:ea typeface="Cambria Math" panose="02040503050406030204" pitchFamily="18" charset="0"/>
                            </a:rPr>
                            <m:t>𝐻</m:t>
                          </m:r>
                        </m:e>
                        <m:sub>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𝑎𝑞</m:t>
                          </m:r>
                          <m:r>
                            <a:rPr lang="en-US" sz="2000" i="1">
                              <a:latin typeface="Cambria Math" panose="02040503050406030204" pitchFamily="18" charset="0"/>
                              <a:ea typeface="Cambria Math" panose="02040503050406030204" pitchFamily="18" charset="0"/>
                            </a:rPr>
                            <m:t>)</m:t>
                          </m:r>
                        </m:sub>
                        <m:sup>
                          <m:r>
                            <a:rPr lang="en-US" sz="2000" i="1">
                              <a:latin typeface="Cambria Math" panose="02040503050406030204" pitchFamily="18" charset="0"/>
                              <a:ea typeface="Cambria Math" panose="02040503050406030204" pitchFamily="18" charset="0"/>
                            </a:rPr>
                            <m:t>+</m:t>
                          </m:r>
                        </m:sup>
                      </m:sSubSup>
                      <m:r>
                        <a:rPr lang="en-US" sz="2000" b="0" i="1" smtClean="0">
                          <a:latin typeface="Cambria Math" panose="02040503050406030204" pitchFamily="18" charset="0"/>
                          <a:ea typeface="Cambria Math" panose="02040503050406030204" pitchFamily="18" charset="0"/>
                        </a:rPr>
                        <m:t>+</m:t>
                      </m:r>
                      <m:sSubSup>
                        <m:sSubSupPr>
                          <m:ctrlPr>
                            <a:rPr lang="en-US" sz="2000" i="1">
                              <a:latin typeface="Cambria Math" panose="02040503050406030204" pitchFamily="18" charset="0"/>
                              <a:ea typeface="Cambria Math" panose="02040503050406030204" pitchFamily="18" charset="0"/>
                            </a:rPr>
                          </m:ctrlPr>
                        </m:sSubSupPr>
                        <m:e>
                          <m:r>
                            <a:rPr lang="en-US" sz="2000" i="1">
                              <a:latin typeface="Cambria Math" panose="02040503050406030204" pitchFamily="18" charset="0"/>
                              <a:ea typeface="Cambria Math" panose="02040503050406030204" pitchFamily="18" charset="0"/>
                            </a:rPr>
                            <m:t>𝐻𝐶𝑂</m:t>
                          </m:r>
                        </m:e>
                        <m:sub>
                          <m:r>
                            <a:rPr lang="en-US" sz="2000" i="1">
                              <a:latin typeface="Cambria Math" panose="02040503050406030204" pitchFamily="18" charset="0"/>
                              <a:ea typeface="Cambria Math" panose="02040503050406030204" pitchFamily="18" charset="0"/>
                            </a:rPr>
                            <m:t>3 (</m:t>
                          </m:r>
                          <m:r>
                            <a:rPr lang="en-US" sz="2000" i="1">
                              <a:latin typeface="Cambria Math" panose="02040503050406030204" pitchFamily="18" charset="0"/>
                              <a:ea typeface="Cambria Math" panose="02040503050406030204" pitchFamily="18" charset="0"/>
                            </a:rPr>
                            <m:t>𝑎𝑞</m:t>
                          </m:r>
                          <m:r>
                            <a:rPr lang="en-US" sz="2000" i="1">
                              <a:latin typeface="Cambria Math" panose="02040503050406030204" pitchFamily="18" charset="0"/>
                              <a:ea typeface="Cambria Math" panose="02040503050406030204" pitchFamily="18" charset="0"/>
                            </a:rPr>
                            <m:t>)</m:t>
                          </m:r>
                        </m:sub>
                        <m:sup>
                          <m:r>
                            <a:rPr lang="en-US" sz="2000" i="1">
                              <a:latin typeface="Cambria Math" panose="02040503050406030204" pitchFamily="18" charset="0"/>
                              <a:ea typeface="Cambria Math" panose="02040503050406030204" pitchFamily="18" charset="0"/>
                            </a:rPr>
                            <m:t>−</m:t>
                          </m:r>
                        </m:sup>
                      </m:sSubSup>
                      <m:sSub>
                        <m:sSubPr>
                          <m:ctrlPr>
                            <a:rPr lang="en-US" sz="2000" i="1">
                              <a:latin typeface="Cambria Math" panose="02040503050406030204" pitchFamily="18" charset="0"/>
                            </a:rPr>
                          </m:ctrlPr>
                        </m:sSubPr>
                        <m:e>
                          <m:r>
                            <a:rPr lang="en-US" sz="2000" i="1">
                              <a:latin typeface="Cambria Math" panose="02040503050406030204" pitchFamily="18" charset="0"/>
                            </a:rPr>
                            <m:t>      </m:t>
                          </m:r>
                          <m:r>
                            <a:rPr lang="en-US" sz="2000" i="1">
                              <a:latin typeface="Cambria Math" panose="02040503050406030204" pitchFamily="18" charset="0"/>
                            </a:rPr>
                            <m:t>𝐾</m:t>
                          </m:r>
                        </m:e>
                        <m:sub>
                          <m:r>
                            <a:rPr lang="en-US" sz="2000" i="1">
                              <a:latin typeface="Cambria Math" panose="02040503050406030204" pitchFamily="18" charset="0"/>
                            </a:rPr>
                            <m:t>𝑠𝑝</m:t>
                          </m:r>
                        </m:sub>
                      </m:sSub>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10</m:t>
                          </m:r>
                        </m:e>
                        <m:sup>
                          <m:r>
                            <a:rPr lang="en-US" sz="2000" i="1">
                              <a:latin typeface="Cambria Math" panose="02040503050406030204" pitchFamily="18" charset="0"/>
                            </a:rPr>
                            <m:t>−</m:t>
                          </m:r>
                          <m:r>
                            <a:rPr lang="en-US" sz="2000" i="1">
                              <a:latin typeface="Cambria Math" panose="02040503050406030204" pitchFamily="18" charset="0"/>
                            </a:rPr>
                            <m:t>6.3</m:t>
                          </m:r>
                        </m:sup>
                      </m:sSup>
                    </m:oMath>
                  </m:oMathPara>
                </a14:m>
                <a:endParaRPr lang="en-US" sz="2000" dirty="0"/>
              </a:p>
            </p:txBody>
          </p:sp>
        </mc:Choice>
        <mc:Fallback>
          <p:sp>
            <p:nvSpPr>
              <p:cNvPr id="4" name="Rectangle 3">
                <a:extLst>
                  <a:ext uri="{FF2B5EF4-FFF2-40B4-BE49-F238E27FC236}">
                    <a16:creationId xmlns:a16="http://schemas.microsoft.com/office/drawing/2014/main" id="{68D3A6E2-5B73-8B44-8D94-53EBBE20C8C8}"/>
                  </a:ext>
                </a:extLst>
              </p:cNvPr>
              <p:cNvSpPr>
                <a:spLocks noRot="1" noChangeAspect="1" noMove="1" noResize="1" noEditPoints="1" noAdjustHandles="1" noChangeArrowheads="1" noChangeShapeType="1" noTextEdit="1"/>
              </p:cNvSpPr>
              <p:nvPr/>
            </p:nvSpPr>
            <p:spPr>
              <a:xfrm>
                <a:off x="3161777" y="1870171"/>
                <a:ext cx="5423472" cy="451086"/>
              </a:xfrm>
              <a:prstGeom prst="rect">
                <a:avLst/>
              </a:prstGeom>
              <a:blipFill>
                <a:blip r:embed="rId4"/>
                <a:stretch>
                  <a:fillRect b="-1111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 name="Rectangle 4">
                <a:extLst>
                  <a:ext uri="{FF2B5EF4-FFF2-40B4-BE49-F238E27FC236}">
                    <a16:creationId xmlns:a16="http://schemas.microsoft.com/office/drawing/2014/main" id="{55A8205E-1314-8E48-B413-7DA7AF3CED1A}"/>
                  </a:ext>
                </a:extLst>
              </p:cNvPr>
              <p:cNvSpPr/>
              <p:nvPr/>
            </p:nvSpPr>
            <p:spPr>
              <a:xfrm>
                <a:off x="5442679" y="2489638"/>
                <a:ext cx="5241884" cy="460062"/>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Sup>
                        <m:sSubSupPr>
                          <m:ctrlPr>
                            <a:rPr lang="en-US" sz="2000" i="1" smtClean="0">
                              <a:latin typeface="Cambria Math" panose="02040503050406030204" pitchFamily="18" charset="0"/>
                              <a:ea typeface="Cambria Math" panose="02040503050406030204" pitchFamily="18" charset="0"/>
                            </a:rPr>
                          </m:ctrlPr>
                        </m:sSubSupPr>
                        <m:e>
                          <m:r>
                            <a:rPr lang="en-US" sz="2000" i="1">
                              <a:latin typeface="Cambria Math" panose="02040503050406030204" pitchFamily="18" charset="0"/>
                              <a:ea typeface="Cambria Math" panose="02040503050406030204" pitchFamily="18" charset="0"/>
                            </a:rPr>
                            <m:t>𝐻𝐶𝑂</m:t>
                          </m:r>
                        </m:e>
                        <m:sub>
                          <m:r>
                            <a:rPr lang="en-US" sz="2000" i="1">
                              <a:latin typeface="Cambria Math" panose="02040503050406030204" pitchFamily="18" charset="0"/>
                              <a:ea typeface="Cambria Math" panose="02040503050406030204" pitchFamily="18" charset="0"/>
                            </a:rPr>
                            <m:t>3 (</m:t>
                          </m:r>
                          <m:r>
                            <a:rPr lang="en-US" sz="2000" i="1">
                              <a:latin typeface="Cambria Math" panose="02040503050406030204" pitchFamily="18" charset="0"/>
                              <a:ea typeface="Cambria Math" panose="02040503050406030204" pitchFamily="18" charset="0"/>
                            </a:rPr>
                            <m:t>𝑎𝑞</m:t>
                          </m:r>
                          <m:r>
                            <a:rPr lang="en-US" sz="2000" i="1">
                              <a:latin typeface="Cambria Math" panose="02040503050406030204" pitchFamily="18" charset="0"/>
                              <a:ea typeface="Cambria Math" panose="02040503050406030204" pitchFamily="18" charset="0"/>
                            </a:rPr>
                            <m:t>)</m:t>
                          </m:r>
                        </m:sub>
                        <m:sup>
                          <m:r>
                            <a:rPr lang="en-US" sz="2000" i="1">
                              <a:latin typeface="Cambria Math" panose="02040503050406030204" pitchFamily="18" charset="0"/>
                              <a:ea typeface="Cambria Math" panose="02040503050406030204" pitchFamily="18" charset="0"/>
                            </a:rPr>
                            <m:t>−</m:t>
                          </m:r>
                        </m:sup>
                      </m:sSubSup>
                      <m:r>
                        <a:rPr lang="en-US" sz="2000" i="1">
                          <a:latin typeface="Cambria Math" panose="02040503050406030204" pitchFamily="18" charset="0"/>
                          <a:ea typeface="Cambria Math" panose="02040503050406030204" pitchFamily="18" charset="0"/>
                        </a:rPr>
                        <m:t>⇌</m:t>
                      </m:r>
                      <m:sSubSup>
                        <m:sSubSupPr>
                          <m:ctrlPr>
                            <a:rPr lang="en-US" sz="2000" i="1">
                              <a:latin typeface="Cambria Math" panose="02040503050406030204" pitchFamily="18" charset="0"/>
                              <a:ea typeface="Cambria Math" panose="02040503050406030204" pitchFamily="18" charset="0"/>
                            </a:rPr>
                          </m:ctrlPr>
                        </m:sSubSupPr>
                        <m:e>
                          <m:r>
                            <a:rPr lang="en-US" sz="2000" i="1">
                              <a:latin typeface="Cambria Math" panose="02040503050406030204" pitchFamily="18" charset="0"/>
                              <a:ea typeface="Cambria Math" panose="02040503050406030204" pitchFamily="18" charset="0"/>
                            </a:rPr>
                            <m:t>𝐻</m:t>
                          </m:r>
                        </m:e>
                        <m:sub>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𝑎𝑞</m:t>
                          </m:r>
                          <m:r>
                            <a:rPr lang="en-US" sz="2000" i="1">
                              <a:latin typeface="Cambria Math" panose="02040503050406030204" pitchFamily="18" charset="0"/>
                              <a:ea typeface="Cambria Math" panose="02040503050406030204" pitchFamily="18" charset="0"/>
                            </a:rPr>
                            <m:t>)</m:t>
                          </m:r>
                        </m:sub>
                        <m:sup>
                          <m:r>
                            <a:rPr lang="en-US" sz="2000" i="1">
                              <a:latin typeface="Cambria Math" panose="02040503050406030204" pitchFamily="18" charset="0"/>
                              <a:ea typeface="Cambria Math" panose="02040503050406030204" pitchFamily="18" charset="0"/>
                            </a:rPr>
                            <m:t>+</m:t>
                          </m:r>
                        </m:sup>
                      </m:sSubSup>
                      <m:r>
                        <a:rPr lang="en-US" sz="2000" b="0" i="1" smtClean="0">
                          <a:latin typeface="Cambria Math" panose="02040503050406030204" pitchFamily="18" charset="0"/>
                          <a:ea typeface="Cambria Math" panose="02040503050406030204" pitchFamily="18" charset="0"/>
                        </a:rPr>
                        <m:t>+</m:t>
                      </m:r>
                      <m:sSubSup>
                        <m:sSubSupPr>
                          <m:ctrlPr>
                            <a:rPr lang="en-US" sz="2000" i="1">
                              <a:latin typeface="Cambria Math" panose="02040503050406030204" pitchFamily="18" charset="0"/>
                              <a:ea typeface="Cambria Math" panose="02040503050406030204" pitchFamily="18" charset="0"/>
                            </a:rPr>
                          </m:ctrlPr>
                        </m:sSubSupPr>
                        <m:e>
                          <m:r>
                            <a:rPr lang="en-US" sz="2000" i="1">
                              <a:latin typeface="Cambria Math" panose="02040503050406030204" pitchFamily="18" charset="0"/>
                              <a:ea typeface="Cambria Math" panose="02040503050406030204" pitchFamily="18" charset="0"/>
                            </a:rPr>
                            <m:t>𝐶𝑂</m:t>
                          </m:r>
                        </m:e>
                        <m:sub>
                          <m:r>
                            <a:rPr lang="en-US" sz="2000" i="1">
                              <a:latin typeface="Cambria Math" panose="02040503050406030204" pitchFamily="18" charset="0"/>
                              <a:ea typeface="Cambria Math" panose="02040503050406030204" pitchFamily="18" charset="0"/>
                            </a:rPr>
                            <m:t>3 (</m:t>
                          </m:r>
                          <m:r>
                            <a:rPr lang="en-US" sz="2000" i="1">
                              <a:latin typeface="Cambria Math" panose="02040503050406030204" pitchFamily="18" charset="0"/>
                              <a:ea typeface="Cambria Math" panose="02040503050406030204" pitchFamily="18" charset="0"/>
                            </a:rPr>
                            <m:t>𝑎𝑞</m:t>
                          </m:r>
                          <m:r>
                            <a:rPr lang="en-US" sz="2000" i="1">
                              <a:latin typeface="Cambria Math" panose="02040503050406030204" pitchFamily="18" charset="0"/>
                              <a:ea typeface="Cambria Math" panose="02040503050406030204" pitchFamily="18" charset="0"/>
                            </a:rPr>
                            <m:t>)</m:t>
                          </m:r>
                        </m:sub>
                        <m:sup>
                          <m:r>
                            <a:rPr lang="en-US" sz="2000" i="1">
                              <a:latin typeface="Cambria Math" panose="02040503050406030204" pitchFamily="18" charset="0"/>
                              <a:ea typeface="Cambria Math" panose="02040503050406030204" pitchFamily="18" charset="0"/>
                            </a:rPr>
                            <m:t>2</m:t>
                          </m:r>
                          <m:r>
                            <a:rPr lang="en-US" sz="2000" i="1">
                              <a:latin typeface="Cambria Math" panose="02040503050406030204" pitchFamily="18" charset="0"/>
                              <a:ea typeface="Cambria Math" panose="02040503050406030204" pitchFamily="18" charset="0"/>
                            </a:rPr>
                            <m:t>−</m:t>
                          </m:r>
                        </m:sup>
                      </m:sSubSup>
                      <m:sSub>
                        <m:sSubPr>
                          <m:ctrlPr>
                            <a:rPr lang="en-US" sz="2000" i="1">
                              <a:latin typeface="Cambria Math" panose="02040503050406030204" pitchFamily="18" charset="0"/>
                            </a:rPr>
                          </m:ctrlPr>
                        </m:sSubPr>
                        <m:e>
                          <m:r>
                            <a:rPr lang="en-US" sz="2000" i="1">
                              <a:latin typeface="Cambria Math" panose="02040503050406030204" pitchFamily="18" charset="0"/>
                            </a:rPr>
                            <m:t>      </m:t>
                          </m:r>
                          <m:r>
                            <a:rPr lang="en-US" sz="2000" i="1">
                              <a:latin typeface="Cambria Math" panose="02040503050406030204" pitchFamily="18" charset="0"/>
                            </a:rPr>
                            <m:t>𝐾</m:t>
                          </m:r>
                        </m:e>
                        <m:sub>
                          <m:r>
                            <a:rPr lang="en-US" sz="2000" i="1">
                              <a:latin typeface="Cambria Math" panose="02040503050406030204" pitchFamily="18" charset="0"/>
                            </a:rPr>
                            <m:t>𝑠𝑝</m:t>
                          </m:r>
                        </m:sub>
                      </m:sSub>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10</m:t>
                          </m:r>
                        </m:e>
                        <m:sup>
                          <m:r>
                            <a:rPr lang="en-US" sz="2000" i="1">
                              <a:latin typeface="Cambria Math" panose="02040503050406030204" pitchFamily="18" charset="0"/>
                            </a:rPr>
                            <m:t>−</m:t>
                          </m:r>
                          <m:r>
                            <a:rPr lang="en-US" sz="2000" i="1">
                              <a:latin typeface="Cambria Math" panose="02040503050406030204" pitchFamily="18" charset="0"/>
                            </a:rPr>
                            <m:t>10.3</m:t>
                          </m:r>
                        </m:sup>
                      </m:sSup>
                    </m:oMath>
                  </m:oMathPara>
                </a14:m>
                <a:endParaRPr lang="en-US" sz="2000" dirty="0"/>
              </a:p>
            </p:txBody>
          </p:sp>
        </mc:Choice>
        <mc:Fallback>
          <p:sp>
            <p:nvSpPr>
              <p:cNvPr id="5" name="Rectangle 4">
                <a:extLst>
                  <a:ext uri="{FF2B5EF4-FFF2-40B4-BE49-F238E27FC236}">
                    <a16:creationId xmlns:a16="http://schemas.microsoft.com/office/drawing/2014/main" id="{55A8205E-1314-8E48-B413-7DA7AF3CED1A}"/>
                  </a:ext>
                </a:extLst>
              </p:cNvPr>
              <p:cNvSpPr>
                <a:spLocks noRot="1" noChangeAspect="1" noMove="1" noResize="1" noEditPoints="1" noAdjustHandles="1" noChangeArrowheads="1" noChangeShapeType="1" noTextEdit="1"/>
              </p:cNvSpPr>
              <p:nvPr/>
            </p:nvSpPr>
            <p:spPr>
              <a:xfrm>
                <a:off x="5442679" y="2489638"/>
                <a:ext cx="5241884" cy="460062"/>
              </a:xfrm>
              <a:prstGeom prst="rect">
                <a:avLst/>
              </a:prstGeom>
              <a:blipFill>
                <a:blip r:embed="rId5"/>
                <a:stretch>
                  <a:fillRect b="-789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Rectangle 5">
                <a:extLst>
                  <a:ext uri="{FF2B5EF4-FFF2-40B4-BE49-F238E27FC236}">
                    <a16:creationId xmlns:a16="http://schemas.microsoft.com/office/drawing/2014/main" id="{C96A8397-41E9-8548-913E-4C7D34587C5B}"/>
                  </a:ext>
                </a:extLst>
              </p:cNvPr>
              <p:cNvSpPr/>
              <p:nvPr/>
            </p:nvSpPr>
            <p:spPr>
              <a:xfrm>
                <a:off x="6357463" y="759511"/>
                <a:ext cx="5496313" cy="463525"/>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en-US" sz="2000" i="1">
                          <a:latin typeface="Cambria Math" panose="02040503050406030204" pitchFamily="18" charset="0"/>
                        </a:rPr>
                        <m:t>𝐷𝐼𝐶</m:t>
                      </m:r>
                      <m:r>
                        <a:rPr lang="en-US" sz="2000" i="1">
                          <a:latin typeface="Cambria Math" panose="02040503050406030204" pitchFamily="18" charset="0"/>
                        </a:rPr>
                        <m:t>= ∑</m:t>
                      </m:r>
                      <m:d>
                        <m:dPr>
                          <m:begChr m:val="["/>
                          <m:endChr m:val="]"/>
                          <m:ctrlPr>
                            <a:rPr lang="en-US" sz="2000" i="1">
                              <a:latin typeface="Cambria Math" panose="02040503050406030204" pitchFamily="18" charset="0"/>
                              <a:ea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𝐻</m:t>
                              </m:r>
                            </m:e>
                            <m:sub>
                              <m:r>
                                <a:rPr lang="en-US" sz="2000" i="1">
                                  <a:latin typeface="Cambria Math" panose="02040503050406030204" pitchFamily="18" charset="0"/>
                                </a:rPr>
                                <m:t>2</m:t>
                              </m:r>
                            </m:sub>
                          </m:sSub>
                          <m:sSub>
                            <m:sSubPr>
                              <m:ctrlPr>
                                <a:rPr lang="en-US" sz="2000" i="1">
                                  <a:latin typeface="Cambria Math" panose="02040503050406030204" pitchFamily="18" charset="0"/>
                                </a:rPr>
                              </m:ctrlPr>
                            </m:sSubPr>
                            <m:e>
                              <m:r>
                                <a:rPr lang="en-US" sz="2000" i="1">
                                  <a:latin typeface="Cambria Math" panose="02040503050406030204" pitchFamily="18" charset="0"/>
                                </a:rPr>
                                <m:t>𝐶𝑂</m:t>
                              </m:r>
                            </m:e>
                            <m:sub>
                              <m:r>
                                <a:rPr lang="en-US" sz="2000" i="1">
                                  <a:latin typeface="Cambria Math" panose="02040503050406030204" pitchFamily="18" charset="0"/>
                                </a:rPr>
                                <m:t>3 </m:t>
                              </m:r>
                              <m:d>
                                <m:dPr>
                                  <m:ctrlPr>
                                    <a:rPr lang="en-US" sz="2000" i="1">
                                      <a:latin typeface="Cambria Math" panose="02040503050406030204" pitchFamily="18" charset="0"/>
                                    </a:rPr>
                                  </m:ctrlPr>
                                </m:dPr>
                                <m:e>
                                  <m:r>
                                    <a:rPr lang="en-US" sz="2000" i="1">
                                      <a:latin typeface="Cambria Math" panose="02040503050406030204" pitchFamily="18" charset="0"/>
                                    </a:rPr>
                                    <m:t>𝑎𝑞</m:t>
                                  </m:r>
                                </m:e>
                              </m:d>
                            </m:sub>
                          </m:sSub>
                        </m:e>
                      </m:d>
                      <m:r>
                        <a:rPr lang="en-US" sz="2000" i="1">
                          <a:latin typeface="Cambria Math" panose="02040503050406030204" pitchFamily="18" charset="0"/>
                        </a:rPr>
                        <m:t>+</m:t>
                      </m:r>
                      <m:d>
                        <m:dPr>
                          <m:begChr m:val="["/>
                          <m:endChr m:val="]"/>
                          <m:ctrlPr>
                            <a:rPr lang="en-US" sz="2000" i="1">
                              <a:latin typeface="Cambria Math" panose="02040503050406030204" pitchFamily="18" charset="0"/>
                            </a:rPr>
                          </m:ctrlPr>
                        </m:dPr>
                        <m:e>
                          <m:sSubSup>
                            <m:sSubSupPr>
                              <m:ctrlPr>
                                <a:rPr lang="en-US" sz="2000" i="1">
                                  <a:latin typeface="Cambria Math" panose="02040503050406030204" pitchFamily="18" charset="0"/>
                                  <a:ea typeface="Cambria Math" panose="02040503050406030204" pitchFamily="18" charset="0"/>
                                </a:rPr>
                              </m:ctrlPr>
                            </m:sSubSupPr>
                            <m:e>
                              <m:r>
                                <a:rPr lang="en-US" sz="2000" i="1">
                                  <a:latin typeface="Cambria Math" panose="02040503050406030204" pitchFamily="18" charset="0"/>
                                  <a:ea typeface="Cambria Math" panose="02040503050406030204" pitchFamily="18" charset="0"/>
                                </a:rPr>
                                <m:t>𝐻𝐶𝑂</m:t>
                              </m:r>
                            </m:e>
                            <m:sub>
                              <m:r>
                                <a:rPr lang="en-US" sz="2000" i="1">
                                  <a:latin typeface="Cambria Math" panose="02040503050406030204" pitchFamily="18" charset="0"/>
                                  <a:ea typeface="Cambria Math" panose="02040503050406030204" pitchFamily="18" charset="0"/>
                                </a:rPr>
                                <m:t>3 (</m:t>
                              </m:r>
                              <m:r>
                                <a:rPr lang="en-US" sz="2000" i="1">
                                  <a:latin typeface="Cambria Math" panose="02040503050406030204" pitchFamily="18" charset="0"/>
                                  <a:ea typeface="Cambria Math" panose="02040503050406030204" pitchFamily="18" charset="0"/>
                                </a:rPr>
                                <m:t>𝑎𝑞</m:t>
                              </m:r>
                              <m:r>
                                <a:rPr lang="en-US" sz="2000" i="1">
                                  <a:latin typeface="Cambria Math" panose="02040503050406030204" pitchFamily="18" charset="0"/>
                                  <a:ea typeface="Cambria Math" panose="02040503050406030204" pitchFamily="18" charset="0"/>
                                </a:rPr>
                                <m:t>)</m:t>
                              </m:r>
                            </m:sub>
                            <m:sup>
                              <m:r>
                                <a:rPr lang="en-US" sz="2000" i="1">
                                  <a:latin typeface="Cambria Math" panose="02040503050406030204" pitchFamily="18" charset="0"/>
                                  <a:ea typeface="Cambria Math" panose="02040503050406030204" pitchFamily="18" charset="0"/>
                                </a:rPr>
                                <m:t>−</m:t>
                              </m:r>
                            </m:sup>
                          </m:sSubSup>
                        </m:e>
                      </m:d>
                      <m:r>
                        <a:rPr lang="en-US" sz="2000" i="1">
                          <a:latin typeface="Cambria Math" panose="02040503050406030204" pitchFamily="18" charset="0"/>
                        </a:rPr>
                        <m:t>+</m:t>
                      </m:r>
                      <m:d>
                        <m:dPr>
                          <m:begChr m:val="["/>
                          <m:endChr m:val="]"/>
                          <m:ctrlPr>
                            <a:rPr lang="en-US" sz="2000" i="1">
                              <a:latin typeface="Cambria Math" panose="02040503050406030204" pitchFamily="18" charset="0"/>
                            </a:rPr>
                          </m:ctrlPr>
                        </m:dPr>
                        <m:e>
                          <m:sSubSup>
                            <m:sSubSupPr>
                              <m:ctrlPr>
                                <a:rPr lang="en-US" sz="2000" i="1">
                                  <a:latin typeface="Cambria Math" panose="02040503050406030204" pitchFamily="18" charset="0"/>
                                  <a:ea typeface="Cambria Math" panose="02040503050406030204" pitchFamily="18" charset="0"/>
                                </a:rPr>
                              </m:ctrlPr>
                            </m:sSubSupPr>
                            <m:e>
                              <m:r>
                                <a:rPr lang="en-US" sz="2000" i="1">
                                  <a:latin typeface="Cambria Math" panose="02040503050406030204" pitchFamily="18" charset="0"/>
                                  <a:ea typeface="Cambria Math" panose="02040503050406030204" pitchFamily="18" charset="0"/>
                                </a:rPr>
                                <m:t>𝐶𝑂</m:t>
                              </m:r>
                            </m:e>
                            <m:sub>
                              <m:r>
                                <a:rPr lang="en-US" sz="2000" i="1">
                                  <a:latin typeface="Cambria Math" panose="02040503050406030204" pitchFamily="18" charset="0"/>
                                  <a:ea typeface="Cambria Math" panose="02040503050406030204" pitchFamily="18" charset="0"/>
                                </a:rPr>
                                <m:t>3 (</m:t>
                              </m:r>
                              <m:r>
                                <a:rPr lang="en-US" sz="2000" i="1">
                                  <a:latin typeface="Cambria Math" panose="02040503050406030204" pitchFamily="18" charset="0"/>
                                  <a:ea typeface="Cambria Math" panose="02040503050406030204" pitchFamily="18" charset="0"/>
                                </a:rPr>
                                <m:t>𝑎𝑞</m:t>
                              </m:r>
                              <m:r>
                                <a:rPr lang="en-US" sz="2000" i="1">
                                  <a:latin typeface="Cambria Math" panose="02040503050406030204" pitchFamily="18" charset="0"/>
                                  <a:ea typeface="Cambria Math" panose="02040503050406030204" pitchFamily="18" charset="0"/>
                                </a:rPr>
                                <m:t>)</m:t>
                              </m:r>
                            </m:sub>
                            <m:sup>
                              <m:r>
                                <a:rPr lang="en-US" sz="2000" i="1">
                                  <a:latin typeface="Cambria Math" panose="02040503050406030204" pitchFamily="18" charset="0"/>
                                  <a:ea typeface="Cambria Math" panose="02040503050406030204" pitchFamily="18" charset="0"/>
                                </a:rPr>
                                <m:t>2−</m:t>
                              </m:r>
                            </m:sup>
                          </m:sSubSup>
                        </m:e>
                      </m:d>
                    </m:oMath>
                  </m:oMathPara>
                </a14:m>
                <a:endParaRPr lang="en-US" sz="2000" dirty="0"/>
              </a:p>
            </p:txBody>
          </p:sp>
        </mc:Choice>
        <mc:Fallback>
          <p:sp>
            <p:nvSpPr>
              <p:cNvPr id="6" name="Rectangle 5">
                <a:extLst>
                  <a:ext uri="{FF2B5EF4-FFF2-40B4-BE49-F238E27FC236}">
                    <a16:creationId xmlns:a16="http://schemas.microsoft.com/office/drawing/2014/main" id="{C96A8397-41E9-8548-913E-4C7D34587C5B}"/>
                  </a:ext>
                </a:extLst>
              </p:cNvPr>
              <p:cNvSpPr>
                <a:spLocks noRot="1" noChangeAspect="1" noMove="1" noResize="1" noEditPoints="1" noAdjustHandles="1" noChangeArrowheads="1" noChangeShapeType="1" noTextEdit="1"/>
              </p:cNvSpPr>
              <p:nvPr/>
            </p:nvSpPr>
            <p:spPr>
              <a:xfrm>
                <a:off x="6357463" y="759511"/>
                <a:ext cx="5496313" cy="463525"/>
              </a:xfrm>
              <a:prstGeom prst="rect">
                <a:avLst/>
              </a:prstGeom>
              <a:blipFill>
                <a:blip r:embed="rId6"/>
                <a:stretch>
                  <a:fillRect b="-1081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 name="Rectangle 6">
                <a:extLst>
                  <a:ext uri="{FF2B5EF4-FFF2-40B4-BE49-F238E27FC236}">
                    <a16:creationId xmlns:a16="http://schemas.microsoft.com/office/drawing/2014/main" id="{83F7089B-3D32-5649-8DDF-5DC7F92E2894}"/>
                  </a:ext>
                </a:extLst>
              </p:cNvPr>
              <p:cNvSpPr/>
              <p:nvPr/>
            </p:nvSpPr>
            <p:spPr>
              <a:xfrm>
                <a:off x="6968776" y="3972903"/>
                <a:ext cx="4220001" cy="533608"/>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Sup>
                        <m:sSubSupPr>
                          <m:ctrlPr>
                            <a:rPr lang="en-US" sz="2400" i="1">
                              <a:latin typeface="Cambria Math" panose="02040503050406030204" pitchFamily="18" charset="0"/>
                            </a:rPr>
                          </m:ctrlPr>
                        </m:sSubSupPr>
                        <m:e>
                          <m:r>
                            <a:rPr lang="en-US" sz="2400" i="1">
                              <a:latin typeface="Cambria Math" panose="02040503050406030204" pitchFamily="18" charset="0"/>
                            </a:rPr>
                            <m:t>𝐶𝑎𝐶𝑂</m:t>
                          </m:r>
                        </m:e>
                        <m:sub>
                          <m:r>
                            <a:rPr lang="en-US" sz="2400" i="1">
                              <a:latin typeface="Cambria Math" panose="02040503050406030204" pitchFamily="18" charset="0"/>
                            </a:rPr>
                            <m:t>3 (</m:t>
                          </m:r>
                          <m:r>
                            <a:rPr lang="en-US" sz="2400" i="1">
                              <a:latin typeface="Cambria Math" panose="02040503050406030204" pitchFamily="18" charset="0"/>
                            </a:rPr>
                            <m:t>𝑠</m:t>
                          </m:r>
                          <m:r>
                            <a:rPr lang="en-US" sz="2400" i="1">
                              <a:latin typeface="Cambria Math" panose="02040503050406030204" pitchFamily="18" charset="0"/>
                            </a:rPr>
                            <m:t>)</m:t>
                          </m:r>
                        </m:sub>
                        <m:sup>
                          <m:r>
                            <a:rPr lang="en-US" sz="2400" i="1">
                              <a:latin typeface="Cambria Math" panose="02040503050406030204" pitchFamily="18" charset="0"/>
                            </a:rPr>
                            <m:t> </m:t>
                          </m:r>
                        </m:sup>
                      </m:sSubSup>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 </m:t>
                      </m:r>
                      <m:sSubSup>
                        <m:sSubSupPr>
                          <m:ctrlPr>
                            <a:rPr lang="en-US" sz="2400" i="1">
                              <a:latin typeface="Cambria Math" panose="02040503050406030204" pitchFamily="18" charset="0"/>
                              <a:ea typeface="Cambria Math" panose="02040503050406030204" pitchFamily="18" charset="0"/>
                            </a:rPr>
                          </m:ctrlPr>
                        </m:sSubSupPr>
                        <m:e>
                          <m:r>
                            <a:rPr lang="en-US" sz="2400" i="1">
                              <a:latin typeface="Cambria Math" panose="02040503050406030204" pitchFamily="18" charset="0"/>
                              <a:ea typeface="Cambria Math" panose="02040503050406030204" pitchFamily="18" charset="0"/>
                            </a:rPr>
                            <m:t>𝐶𝑎</m:t>
                          </m:r>
                        </m:e>
                        <m:sub>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𝑎𝑞</m:t>
                          </m:r>
                          <m:r>
                            <a:rPr lang="en-US" sz="2400" i="1">
                              <a:latin typeface="Cambria Math" panose="02040503050406030204" pitchFamily="18" charset="0"/>
                              <a:ea typeface="Cambria Math" panose="02040503050406030204" pitchFamily="18" charset="0"/>
                            </a:rPr>
                            <m:t>)</m:t>
                          </m:r>
                        </m:sub>
                        <m:sup>
                          <m:r>
                            <a:rPr lang="en-US" sz="2400" i="1">
                              <a:latin typeface="Cambria Math" panose="02040503050406030204" pitchFamily="18" charset="0"/>
                              <a:ea typeface="Cambria Math" panose="02040503050406030204" pitchFamily="18" charset="0"/>
                            </a:rPr>
                            <m:t>+</m:t>
                          </m:r>
                        </m:sup>
                      </m:sSubSup>
                      <m:r>
                        <a:rPr lang="en-US" sz="2400" i="1">
                          <a:latin typeface="Cambria Math" panose="02040503050406030204" pitchFamily="18" charset="0"/>
                          <a:ea typeface="Cambria Math" panose="02040503050406030204" pitchFamily="18" charset="0"/>
                        </a:rPr>
                        <m:t>+</m:t>
                      </m:r>
                      <m:sSubSup>
                        <m:sSubSupPr>
                          <m:ctrlPr>
                            <a:rPr lang="en-US" sz="2400" i="1">
                              <a:latin typeface="Cambria Math" panose="02040503050406030204" pitchFamily="18" charset="0"/>
                              <a:ea typeface="Cambria Math" panose="02040503050406030204" pitchFamily="18" charset="0"/>
                            </a:rPr>
                          </m:ctrlPr>
                        </m:sSubSupPr>
                        <m:e>
                          <m:r>
                            <a:rPr lang="en-US" sz="2400" i="1">
                              <a:latin typeface="Cambria Math" panose="02040503050406030204" pitchFamily="18" charset="0"/>
                              <a:ea typeface="Cambria Math" panose="02040503050406030204" pitchFamily="18" charset="0"/>
                            </a:rPr>
                            <m:t>𝐶𝑂</m:t>
                          </m:r>
                        </m:e>
                        <m:sub>
                          <m:r>
                            <a:rPr lang="en-US" sz="2400" i="1">
                              <a:latin typeface="Cambria Math" panose="02040503050406030204" pitchFamily="18" charset="0"/>
                              <a:ea typeface="Cambria Math" panose="02040503050406030204" pitchFamily="18" charset="0"/>
                            </a:rPr>
                            <m:t>3 (</m:t>
                          </m:r>
                          <m:r>
                            <a:rPr lang="en-US" sz="2400" i="1">
                              <a:latin typeface="Cambria Math" panose="02040503050406030204" pitchFamily="18" charset="0"/>
                              <a:ea typeface="Cambria Math" panose="02040503050406030204" pitchFamily="18" charset="0"/>
                            </a:rPr>
                            <m:t>𝑎𝑞</m:t>
                          </m:r>
                          <m:r>
                            <a:rPr lang="en-US" sz="2400" i="1">
                              <a:latin typeface="Cambria Math" panose="02040503050406030204" pitchFamily="18" charset="0"/>
                              <a:ea typeface="Cambria Math" panose="02040503050406030204" pitchFamily="18" charset="0"/>
                            </a:rPr>
                            <m:t>)</m:t>
                          </m:r>
                        </m:sub>
                        <m:sup>
                          <m:r>
                            <a:rPr lang="en-US" sz="2400" i="1">
                              <a:latin typeface="Cambria Math" panose="02040503050406030204" pitchFamily="18" charset="0"/>
                              <a:ea typeface="Cambria Math" panose="02040503050406030204" pitchFamily="18" charset="0"/>
                            </a:rPr>
                            <m:t>2−</m:t>
                          </m:r>
                        </m:sup>
                      </m:sSubSup>
                    </m:oMath>
                  </m:oMathPara>
                </a14:m>
                <a:endParaRPr lang="en-US" sz="2000" dirty="0"/>
              </a:p>
            </p:txBody>
          </p:sp>
        </mc:Choice>
        <mc:Fallback>
          <p:sp>
            <p:nvSpPr>
              <p:cNvPr id="7" name="Rectangle 6">
                <a:extLst>
                  <a:ext uri="{FF2B5EF4-FFF2-40B4-BE49-F238E27FC236}">
                    <a16:creationId xmlns:a16="http://schemas.microsoft.com/office/drawing/2014/main" id="{83F7089B-3D32-5649-8DDF-5DC7F92E2894}"/>
                  </a:ext>
                </a:extLst>
              </p:cNvPr>
              <p:cNvSpPr>
                <a:spLocks noRot="1" noChangeAspect="1" noMove="1" noResize="1" noEditPoints="1" noAdjustHandles="1" noChangeArrowheads="1" noChangeShapeType="1" noTextEdit="1"/>
              </p:cNvSpPr>
              <p:nvPr/>
            </p:nvSpPr>
            <p:spPr>
              <a:xfrm>
                <a:off x="6968776" y="3972903"/>
                <a:ext cx="4220001" cy="533608"/>
              </a:xfrm>
              <a:prstGeom prst="rect">
                <a:avLst/>
              </a:prstGeom>
              <a:blipFill>
                <a:blip r:embed="rId7"/>
                <a:stretch>
                  <a:fillRect b="-11628"/>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79F487D9-1088-7644-BB41-FD90A8D54680}"/>
              </a:ext>
            </a:extLst>
          </p:cNvPr>
          <p:cNvSpPr txBox="1"/>
          <p:nvPr/>
        </p:nvSpPr>
        <p:spPr>
          <a:xfrm>
            <a:off x="235400" y="185836"/>
            <a:ext cx="6617068" cy="523220"/>
          </a:xfrm>
          <a:prstGeom prst="rect">
            <a:avLst/>
          </a:prstGeom>
          <a:noFill/>
        </p:spPr>
        <p:txBody>
          <a:bodyPr wrap="none" rtlCol="0">
            <a:spAutoFit/>
          </a:bodyPr>
          <a:lstStyle/>
          <a:p>
            <a:r>
              <a:rPr lang="en-US" sz="2800" dirty="0">
                <a:solidFill>
                  <a:schemeClr val="accent2"/>
                </a:solidFill>
              </a:rPr>
              <a:t>Contribution of DIC species to CaCO</a:t>
            </a:r>
            <a:r>
              <a:rPr lang="en-US" sz="2800" baseline="-25000" dirty="0">
                <a:solidFill>
                  <a:schemeClr val="accent2"/>
                </a:solidFill>
              </a:rPr>
              <a:t>3 </a:t>
            </a:r>
            <a:r>
              <a:rPr lang="en-US" sz="2800" dirty="0">
                <a:solidFill>
                  <a:schemeClr val="accent2"/>
                </a:solidFill>
              </a:rPr>
              <a:t>growth</a:t>
            </a:r>
            <a:endParaRPr lang="en-US" sz="2800" baseline="-25000" dirty="0">
              <a:solidFill>
                <a:schemeClr val="accent2"/>
              </a:solidFill>
            </a:endParaRPr>
          </a:p>
        </p:txBody>
      </p:sp>
      <mc:AlternateContent xmlns:mc="http://schemas.openxmlformats.org/markup-compatibility/2006">
        <mc:Choice xmlns:a14="http://schemas.microsoft.com/office/drawing/2010/main" Requires="a14">
          <p:sp>
            <p:nvSpPr>
              <p:cNvPr id="11" name="Rectangle 10">
                <a:extLst>
                  <a:ext uri="{FF2B5EF4-FFF2-40B4-BE49-F238E27FC236}">
                    <a16:creationId xmlns:a16="http://schemas.microsoft.com/office/drawing/2014/main" id="{6B978C1C-179C-CA46-8112-5DE27D7AE0B5}"/>
                  </a:ext>
                </a:extLst>
              </p:cNvPr>
              <p:cNvSpPr/>
              <p:nvPr/>
            </p:nvSpPr>
            <p:spPr>
              <a:xfrm>
                <a:off x="235400" y="4028042"/>
                <a:ext cx="6369372" cy="522835"/>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Sup>
                        <m:sSubSupPr>
                          <m:ctrlPr>
                            <a:rPr lang="en-US" sz="2400" i="1" smtClean="0">
                              <a:latin typeface="Cambria Math" panose="02040503050406030204" pitchFamily="18" charset="0"/>
                            </a:rPr>
                          </m:ctrlPr>
                        </m:sSubSupPr>
                        <m:e>
                          <m:r>
                            <a:rPr lang="en-US" sz="2400" i="1">
                              <a:latin typeface="Cambria Math" panose="02040503050406030204" pitchFamily="18" charset="0"/>
                            </a:rPr>
                            <m:t>𝐶𝑎𝐶𝑂</m:t>
                          </m:r>
                        </m:e>
                        <m:sub>
                          <m:r>
                            <a:rPr lang="en-US" sz="2400" i="1">
                              <a:latin typeface="Cambria Math" panose="02040503050406030204" pitchFamily="18" charset="0"/>
                            </a:rPr>
                            <m:t>3 (</m:t>
                          </m:r>
                          <m:r>
                            <a:rPr lang="en-US" sz="2400" i="1">
                              <a:latin typeface="Cambria Math" panose="02040503050406030204" pitchFamily="18" charset="0"/>
                            </a:rPr>
                            <m:t>𝑠</m:t>
                          </m:r>
                          <m:r>
                            <a:rPr lang="en-US" sz="2400" i="1">
                              <a:latin typeface="Cambria Math" panose="02040503050406030204" pitchFamily="18" charset="0"/>
                            </a:rPr>
                            <m:t>)</m:t>
                          </m:r>
                        </m:sub>
                        <m:sup>
                          <m:r>
                            <a:rPr lang="en-US" sz="2400" i="1">
                              <a:latin typeface="Cambria Math" panose="02040503050406030204" pitchFamily="18" charset="0"/>
                            </a:rPr>
                            <m:t> </m:t>
                          </m:r>
                        </m:sup>
                      </m:sSubSup>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𝐻</m:t>
                          </m:r>
                        </m:e>
                        <m:sub>
                          <m:r>
                            <a:rPr lang="en-US" sz="2400" i="1">
                              <a:latin typeface="Cambria Math" panose="02040503050406030204" pitchFamily="18" charset="0"/>
                            </a:rPr>
                            <m:t>2</m:t>
                          </m:r>
                        </m:sub>
                      </m:sSub>
                      <m:sSub>
                        <m:sSubPr>
                          <m:ctrlPr>
                            <a:rPr lang="en-US" sz="2400" i="1">
                              <a:latin typeface="Cambria Math" panose="02040503050406030204" pitchFamily="18" charset="0"/>
                            </a:rPr>
                          </m:ctrlPr>
                        </m:sSubPr>
                        <m:e>
                          <m:r>
                            <a:rPr lang="en-US" sz="2400" i="1">
                              <a:latin typeface="Cambria Math" panose="02040503050406030204" pitchFamily="18" charset="0"/>
                            </a:rPr>
                            <m:t>𝐶𝑂</m:t>
                          </m:r>
                        </m:e>
                        <m:sub>
                          <m:r>
                            <a:rPr lang="en-US" sz="2400" i="1">
                              <a:latin typeface="Cambria Math" panose="02040503050406030204" pitchFamily="18" charset="0"/>
                            </a:rPr>
                            <m:t>3 (</m:t>
                          </m:r>
                          <m:r>
                            <a:rPr lang="en-US" sz="2400" i="1">
                              <a:latin typeface="Cambria Math" panose="02040503050406030204" pitchFamily="18" charset="0"/>
                            </a:rPr>
                            <m:t>𝑎𝑞</m:t>
                          </m:r>
                          <m:r>
                            <a:rPr lang="en-US" sz="2400" i="1">
                              <a:latin typeface="Cambria Math" panose="02040503050406030204" pitchFamily="18" charset="0"/>
                            </a:rPr>
                            <m:t>)</m:t>
                          </m:r>
                        </m:sub>
                      </m:sSub>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 </m:t>
                      </m:r>
                      <m:sSubSup>
                        <m:sSubSupPr>
                          <m:ctrlPr>
                            <a:rPr lang="en-US" sz="2400" i="1">
                              <a:latin typeface="Cambria Math" panose="02040503050406030204" pitchFamily="18" charset="0"/>
                              <a:ea typeface="Cambria Math" panose="02040503050406030204" pitchFamily="18" charset="0"/>
                            </a:rPr>
                          </m:ctrlPr>
                        </m:sSubSupPr>
                        <m:e>
                          <m:r>
                            <a:rPr lang="en-US" sz="2400" i="1">
                              <a:latin typeface="Cambria Math" panose="02040503050406030204" pitchFamily="18" charset="0"/>
                              <a:ea typeface="Cambria Math" panose="02040503050406030204" pitchFamily="18" charset="0"/>
                            </a:rPr>
                            <m:t>𝐶𝑎</m:t>
                          </m:r>
                        </m:e>
                        <m:sub>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𝑎𝑞</m:t>
                          </m:r>
                          <m:r>
                            <a:rPr lang="en-US" sz="2400" i="1">
                              <a:latin typeface="Cambria Math" panose="02040503050406030204" pitchFamily="18" charset="0"/>
                              <a:ea typeface="Cambria Math" panose="02040503050406030204" pitchFamily="18" charset="0"/>
                            </a:rPr>
                            <m:t>)</m:t>
                          </m:r>
                        </m:sub>
                        <m:sup>
                          <m:r>
                            <a:rPr lang="en-US" sz="2400" i="1">
                              <a:latin typeface="Cambria Math" panose="02040503050406030204" pitchFamily="18" charset="0"/>
                              <a:ea typeface="Cambria Math" panose="02040503050406030204" pitchFamily="18" charset="0"/>
                            </a:rPr>
                            <m:t>+</m:t>
                          </m:r>
                        </m:sup>
                      </m:sSubSup>
                      <m:r>
                        <a:rPr lang="en-US" sz="2400" i="1">
                          <a:latin typeface="Cambria Math" panose="02040503050406030204" pitchFamily="18" charset="0"/>
                          <a:ea typeface="Cambria Math" panose="02040503050406030204" pitchFamily="18" charset="0"/>
                        </a:rPr>
                        <m:t>+</m:t>
                      </m:r>
                      <m:sSubSup>
                        <m:sSubSupPr>
                          <m:ctrlPr>
                            <a:rPr lang="en-US" sz="2400" i="1">
                              <a:latin typeface="Cambria Math" panose="02040503050406030204" pitchFamily="18" charset="0"/>
                              <a:ea typeface="Cambria Math" panose="02040503050406030204" pitchFamily="18" charset="0"/>
                            </a:rPr>
                          </m:ctrlPr>
                        </m:sSubSupPr>
                        <m:e>
                          <m:r>
                            <a:rPr lang="en-US" sz="2400" b="0" i="1" smtClean="0">
                              <a:latin typeface="Cambria Math" panose="02040503050406030204" pitchFamily="18" charset="0"/>
                              <a:ea typeface="Cambria Math" panose="02040503050406030204" pitchFamily="18" charset="0"/>
                            </a:rPr>
                            <m:t>2</m:t>
                          </m:r>
                          <m:r>
                            <a:rPr lang="en-US" sz="2400" b="0" i="1" smtClean="0">
                              <a:latin typeface="Cambria Math" panose="02040503050406030204" pitchFamily="18" charset="0"/>
                              <a:ea typeface="Cambria Math" panose="02040503050406030204" pitchFamily="18" charset="0"/>
                            </a:rPr>
                            <m:t>𝐻𝐶</m:t>
                          </m:r>
                          <m:r>
                            <a:rPr lang="en-US" sz="2400" i="1">
                              <a:latin typeface="Cambria Math" panose="02040503050406030204" pitchFamily="18" charset="0"/>
                              <a:ea typeface="Cambria Math" panose="02040503050406030204" pitchFamily="18" charset="0"/>
                            </a:rPr>
                            <m:t>𝑂</m:t>
                          </m:r>
                        </m:e>
                        <m:sub>
                          <m:r>
                            <a:rPr lang="en-US" sz="2400" i="1">
                              <a:latin typeface="Cambria Math" panose="02040503050406030204" pitchFamily="18" charset="0"/>
                              <a:ea typeface="Cambria Math" panose="02040503050406030204" pitchFamily="18" charset="0"/>
                            </a:rPr>
                            <m:t>3 (</m:t>
                          </m:r>
                          <m:r>
                            <a:rPr lang="en-US" sz="2400" i="1">
                              <a:latin typeface="Cambria Math" panose="02040503050406030204" pitchFamily="18" charset="0"/>
                              <a:ea typeface="Cambria Math" panose="02040503050406030204" pitchFamily="18" charset="0"/>
                            </a:rPr>
                            <m:t>𝑎𝑞</m:t>
                          </m:r>
                          <m:r>
                            <a:rPr lang="en-US" sz="2400" i="1">
                              <a:latin typeface="Cambria Math" panose="02040503050406030204" pitchFamily="18" charset="0"/>
                              <a:ea typeface="Cambria Math" panose="02040503050406030204" pitchFamily="18" charset="0"/>
                            </a:rPr>
                            <m:t>)</m:t>
                          </m:r>
                        </m:sub>
                        <m:sup>
                          <m:r>
                            <a:rPr lang="en-US" sz="2400" i="1">
                              <a:latin typeface="Cambria Math" panose="02040503050406030204" pitchFamily="18" charset="0"/>
                              <a:ea typeface="Cambria Math" panose="02040503050406030204" pitchFamily="18" charset="0"/>
                            </a:rPr>
                            <m:t>−</m:t>
                          </m:r>
                        </m:sup>
                      </m:sSubSup>
                    </m:oMath>
                  </m:oMathPara>
                </a14:m>
                <a:endParaRPr lang="en-US" sz="2400" dirty="0"/>
              </a:p>
            </p:txBody>
          </p:sp>
        </mc:Choice>
        <mc:Fallback>
          <p:sp>
            <p:nvSpPr>
              <p:cNvPr id="11" name="Rectangle 10">
                <a:extLst>
                  <a:ext uri="{FF2B5EF4-FFF2-40B4-BE49-F238E27FC236}">
                    <a16:creationId xmlns:a16="http://schemas.microsoft.com/office/drawing/2014/main" id="{6B978C1C-179C-CA46-8112-5DE27D7AE0B5}"/>
                  </a:ext>
                </a:extLst>
              </p:cNvPr>
              <p:cNvSpPr>
                <a:spLocks noRot="1" noChangeAspect="1" noMove="1" noResize="1" noEditPoints="1" noAdjustHandles="1" noChangeArrowheads="1" noChangeShapeType="1" noTextEdit="1"/>
              </p:cNvSpPr>
              <p:nvPr/>
            </p:nvSpPr>
            <p:spPr>
              <a:xfrm>
                <a:off x="235400" y="4028042"/>
                <a:ext cx="6369372" cy="522835"/>
              </a:xfrm>
              <a:prstGeom prst="rect">
                <a:avLst/>
              </a:prstGeom>
              <a:blipFill>
                <a:blip r:embed="rId8"/>
                <a:stretch>
                  <a:fillRect t="-2381" b="-11905"/>
                </a:stretch>
              </a:blipFill>
            </p:spPr>
            <p:txBody>
              <a:bodyPr/>
              <a:lstStyle/>
              <a:p>
                <a:r>
                  <a:rPr lang="en-US">
                    <a:noFill/>
                  </a:rPr>
                  <a:t> </a:t>
                </a:r>
              </a:p>
            </p:txBody>
          </p:sp>
        </mc:Fallback>
      </mc:AlternateContent>
      <p:cxnSp>
        <p:nvCxnSpPr>
          <p:cNvPr id="13" name="Straight Arrow Connector 12">
            <a:extLst>
              <a:ext uri="{FF2B5EF4-FFF2-40B4-BE49-F238E27FC236}">
                <a16:creationId xmlns:a16="http://schemas.microsoft.com/office/drawing/2014/main" id="{A141F99A-5385-DA4E-8956-EA7A091343E8}"/>
              </a:ext>
            </a:extLst>
          </p:cNvPr>
          <p:cNvCxnSpPr>
            <a:cxnSpLocks/>
          </p:cNvCxnSpPr>
          <p:nvPr/>
        </p:nvCxnSpPr>
        <p:spPr>
          <a:xfrm flipH="1">
            <a:off x="5442679" y="2938399"/>
            <a:ext cx="430834" cy="97679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6CA0AA64-D0ED-9949-8019-18B23CF28424}"/>
              </a:ext>
            </a:extLst>
          </p:cNvPr>
          <p:cNvCxnSpPr>
            <a:cxnSpLocks/>
          </p:cNvCxnSpPr>
          <p:nvPr/>
        </p:nvCxnSpPr>
        <p:spPr>
          <a:xfrm>
            <a:off x="8231118" y="2894407"/>
            <a:ext cx="2070170" cy="102079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9" name="Rectangle 18">
                <a:extLst>
                  <a:ext uri="{FF2B5EF4-FFF2-40B4-BE49-F238E27FC236}">
                    <a16:creationId xmlns:a16="http://schemas.microsoft.com/office/drawing/2014/main" id="{B656889F-EA11-D14B-A30B-F3E3283C1285}"/>
                  </a:ext>
                </a:extLst>
              </p:cNvPr>
              <p:cNvSpPr/>
              <p:nvPr/>
            </p:nvSpPr>
            <p:spPr>
              <a:xfrm>
                <a:off x="0" y="5832134"/>
                <a:ext cx="12191999" cy="532710"/>
              </a:xfrm>
              <a:prstGeom prst="rect">
                <a:avLst/>
              </a:prstGeom>
            </p:spPr>
            <p:txBody>
              <a:bodyPr wrap="square">
                <a:spAutoFit/>
              </a:bodyPr>
              <a:lstStyle/>
              <a:p>
                <a:pPr algn="ctr"/>
                <a14:m>
                  <m:oMath xmlns:m="http://schemas.openxmlformats.org/officeDocument/2006/math">
                    <m:sSubSup>
                      <m:sSubSupPr>
                        <m:ctrlPr>
                          <a:rPr lang="en-US" sz="2400" i="1" smtClean="0">
                            <a:solidFill>
                              <a:schemeClr val="accent6">
                                <a:lumMod val="60000"/>
                                <a:lumOff val="40000"/>
                              </a:schemeClr>
                            </a:solidFill>
                            <a:latin typeface="Cambria Math" panose="02040503050406030204" pitchFamily="18" charset="0"/>
                            <a:ea typeface="Cambria Math" panose="02040503050406030204" pitchFamily="18" charset="0"/>
                          </a:rPr>
                        </m:ctrlPr>
                      </m:sSubSupPr>
                      <m:e>
                        <m:r>
                          <a:rPr lang="en-US" sz="2400" i="1">
                            <a:solidFill>
                              <a:schemeClr val="accent6">
                                <a:lumMod val="60000"/>
                                <a:lumOff val="40000"/>
                              </a:schemeClr>
                            </a:solidFill>
                            <a:latin typeface="Cambria Math" panose="02040503050406030204" pitchFamily="18" charset="0"/>
                            <a:ea typeface="Cambria Math" panose="02040503050406030204" pitchFamily="18" charset="0"/>
                          </a:rPr>
                          <m:t>𝐶𝑂</m:t>
                        </m:r>
                      </m:e>
                      <m:sub>
                        <m:r>
                          <a:rPr lang="en-US" sz="2400" i="1">
                            <a:solidFill>
                              <a:schemeClr val="accent6">
                                <a:lumMod val="60000"/>
                                <a:lumOff val="40000"/>
                              </a:schemeClr>
                            </a:solidFill>
                            <a:latin typeface="Cambria Math" panose="02040503050406030204" pitchFamily="18" charset="0"/>
                            <a:ea typeface="Cambria Math" panose="02040503050406030204" pitchFamily="18" charset="0"/>
                          </a:rPr>
                          <m:t>3 (</m:t>
                        </m:r>
                        <m:r>
                          <a:rPr lang="en-US" sz="2400" i="1">
                            <a:solidFill>
                              <a:schemeClr val="accent6">
                                <a:lumMod val="60000"/>
                                <a:lumOff val="40000"/>
                              </a:schemeClr>
                            </a:solidFill>
                            <a:latin typeface="Cambria Math" panose="02040503050406030204" pitchFamily="18" charset="0"/>
                            <a:ea typeface="Cambria Math" panose="02040503050406030204" pitchFamily="18" charset="0"/>
                          </a:rPr>
                          <m:t>𝑎𝑞</m:t>
                        </m:r>
                        <m:r>
                          <a:rPr lang="en-US" sz="2400" i="1">
                            <a:solidFill>
                              <a:schemeClr val="accent6">
                                <a:lumMod val="60000"/>
                                <a:lumOff val="40000"/>
                              </a:schemeClr>
                            </a:solidFill>
                            <a:latin typeface="Cambria Math" panose="02040503050406030204" pitchFamily="18" charset="0"/>
                            <a:ea typeface="Cambria Math" panose="02040503050406030204" pitchFamily="18" charset="0"/>
                          </a:rPr>
                          <m:t>)</m:t>
                        </m:r>
                      </m:sub>
                      <m:sup>
                        <m:r>
                          <a:rPr lang="en-US" sz="2400" i="1">
                            <a:solidFill>
                              <a:schemeClr val="accent6">
                                <a:lumMod val="60000"/>
                                <a:lumOff val="40000"/>
                              </a:schemeClr>
                            </a:solidFill>
                            <a:latin typeface="Cambria Math" panose="02040503050406030204" pitchFamily="18" charset="0"/>
                            <a:ea typeface="Cambria Math" panose="02040503050406030204" pitchFamily="18" charset="0"/>
                          </a:rPr>
                          <m:t>2−</m:t>
                        </m:r>
                      </m:sup>
                    </m:sSubSup>
                    <m:r>
                      <a:rPr lang="en-US" sz="2400" i="1">
                        <a:solidFill>
                          <a:schemeClr val="accent6">
                            <a:lumMod val="60000"/>
                            <a:lumOff val="40000"/>
                          </a:schemeClr>
                        </a:solidFill>
                        <a:latin typeface="Cambria Math" panose="02040503050406030204" pitchFamily="18" charset="0"/>
                        <a:ea typeface="Cambria Math" panose="02040503050406030204" pitchFamily="18" charset="0"/>
                      </a:rPr>
                      <m:t> </m:t>
                    </m:r>
                  </m:oMath>
                </a14:m>
                <a:r>
                  <a:rPr lang="en-US" sz="2400" i="1" dirty="0">
                    <a:solidFill>
                      <a:schemeClr val="accent6">
                        <a:lumMod val="60000"/>
                        <a:lumOff val="40000"/>
                      </a:schemeClr>
                    </a:solidFill>
                    <a:latin typeface="Helvetica" pitchFamily="2" charset="0"/>
                    <a:ea typeface="Calibri" panose="020F0502020204030204" pitchFamily="34" charset="0"/>
                    <a:cs typeface="Times New Roman" panose="02020603050405020304" pitchFamily="18" charset="0"/>
                  </a:rPr>
                  <a:t>is the only DIC species contributing to carbonate mineral formation</a:t>
                </a:r>
                <a:r>
                  <a:rPr lang="en-US" sz="2400" i="1" dirty="0">
                    <a:solidFill>
                      <a:schemeClr val="accent6">
                        <a:lumMod val="60000"/>
                        <a:lumOff val="40000"/>
                      </a:schemeClr>
                    </a:solidFill>
                  </a:rPr>
                  <a:t> </a:t>
                </a:r>
              </a:p>
            </p:txBody>
          </p:sp>
        </mc:Choice>
        <mc:Fallback>
          <p:sp>
            <p:nvSpPr>
              <p:cNvPr id="19" name="Rectangle 18">
                <a:extLst>
                  <a:ext uri="{FF2B5EF4-FFF2-40B4-BE49-F238E27FC236}">
                    <a16:creationId xmlns:a16="http://schemas.microsoft.com/office/drawing/2014/main" id="{B656889F-EA11-D14B-A30B-F3E3283C1285}"/>
                  </a:ext>
                </a:extLst>
              </p:cNvPr>
              <p:cNvSpPr>
                <a:spLocks noRot="1" noChangeAspect="1" noMove="1" noResize="1" noEditPoints="1" noAdjustHandles="1" noChangeArrowheads="1" noChangeShapeType="1" noTextEdit="1"/>
              </p:cNvSpPr>
              <p:nvPr/>
            </p:nvSpPr>
            <p:spPr>
              <a:xfrm>
                <a:off x="0" y="5832134"/>
                <a:ext cx="12191999" cy="532710"/>
              </a:xfrm>
              <a:prstGeom prst="rect">
                <a:avLst/>
              </a:prstGeom>
              <a:blipFill>
                <a:blip r:embed="rId9"/>
                <a:stretch>
                  <a:fillRect t="-4651" b="-16279"/>
                </a:stretch>
              </a:blipFill>
            </p:spPr>
            <p:txBody>
              <a:bodyPr/>
              <a:lstStyle/>
              <a:p>
                <a:r>
                  <a:rPr lang="en-US">
                    <a:noFill/>
                  </a:rPr>
                  <a:t> </a:t>
                </a:r>
              </a:p>
            </p:txBody>
          </p:sp>
        </mc:Fallback>
      </mc:AlternateContent>
      <p:sp>
        <p:nvSpPr>
          <p:cNvPr id="25" name="TextBox 24">
            <a:extLst>
              <a:ext uri="{FF2B5EF4-FFF2-40B4-BE49-F238E27FC236}">
                <a16:creationId xmlns:a16="http://schemas.microsoft.com/office/drawing/2014/main" id="{BDB46C99-D0D7-ED48-A43B-04919D8FF1DC}"/>
              </a:ext>
            </a:extLst>
          </p:cNvPr>
          <p:cNvSpPr txBox="1"/>
          <p:nvPr/>
        </p:nvSpPr>
        <p:spPr>
          <a:xfrm>
            <a:off x="19758" y="5188756"/>
            <a:ext cx="11282704" cy="523220"/>
          </a:xfrm>
          <a:prstGeom prst="rect">
            <a:avLst/>
          </a:prstGeom>
          <a:noFill/>
        </p:spPr>
        <p:txBody>
          <a:bodyPr wrap="none" rtlCol="0">
            <a:spAutoFit/>
          </a:bodyPr>
          <a:lstStyle/>
          <a:p>
            <a:r>
              <a:rPr lang="en-US" sz="2800" dirty="0">
                <a:solidFill>
                  <a:schemeClr val="accent5"/>
                </a:solidFill>
              </a:rPr>
              <a:t>What assumption is made about the contributing DIC species for this model?</a:t>
            </a:r>
          </a:p>
        </p:txBody>
      </p:sp>
    </p:spTree>
    <p:extLst>
      <p:ext uri="{BB962C8B-B14F-4D97-AF65-F5344CB8AC3E}">
        <p14:creationId xmlns:p14="http://schemas.microsoft.com/office/powerpoint/2010/main" val="31709058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5DF0D24-FA82-504E-B288-2F68197DAA7C}"/>
              </a:ext>
            </a:extLst>
          </p:cNvPr>
          <p:cNvSpPr txBox="1"/>
          <p:nvPr/>
        </p:nvSpPr>
        <p:spPr>
          <a:xfrm>
            <a:off x="244544" y="196630"/>
            <a:ext cx="11656944" cy="2308324"/>
          </a:xfrm>
          <a:prstGeom prst="rect">
            <a:avLst/>
          </a:prstGeom>
          <a:noFill/>
        </p:spPr>
        <p:txBody>
          <a:bodyPr wrap="square" rtlCol="0">
            <a:spAutoFit/>
          </a:bodyPr>
          <a:lstStyle/>
          <a:p>
            <a:r>
              <a:rPr lang="en-US" sz="2400" dirty="0">
                <a:solidFill>
                  <a:schemeClr val="accent2"/>
                </a:solidFill>
              </a:rPr>
              <a:t>To improve interpretations of d18O data from modern and fossil carbonates, there is a need to better understand:</a:t>
            </a:r>
          </a:p>
          <a:p>
            <a:endParaRPr lang="en-US" sz="2400" dirty="0">
              <a:solidFill>
                <a:schemeClr val="accent2"/>
              </a:solidFill>
            </a:endParaRPr>
          </a:p>
          <a:p>
            <a:r>
              <a:rPr lang="en-US" sz="2400" dirty="0"/>
              <a:t> (2) What controls the isotopic fractionations between the  precipitating DIC species and CaCO</a:t>
            </a:r>
            <a:r>
              <a:rPr lang="en-US" sz="2400" baseline="-25000" dirty="0"/>
              <a:t>3</a:t>
            </a:r>
            <a:r>
              <a:rPr lang="en-US" sz="2400" dirty="0"/>
              <a:t>?</a:t>
            </a:r>
          </a:p>
          <a:p>
            <a:endParaRPr lang="en-US" sz="2400" dirty="0"/>
          </a:p>
        </p:txBody>
      </p:sp>
      <p:pic>
        <p:nvPicPr>
          <p:cNvPr id="5" name="Picture 4" descr="A picture containing diagram&#10;&#10;Description automatically generated">
            <a:extLst>
              <a:ext uri="{FF2B5EF4-FFF2-40B4-BE49-F238E27FC236}">
                <a16:creationId xmlns:a16="http://schemas.microsoft.com/office/drawing/2014/main" id="{5DE2D4A1-0B19-3C4D-B81F-54042F8A46E5}"/>
              </a:ext>
            </a:extLst>
          </p:cNvPr>
          <p:cNvPicPr>
            <a:picLocks noChangeAspect="1"/>
          </p:cNvPicPr>
          <p:nvPr/>
        </p:nvPicPr>
        <p:blipFill>
          <a:blip r:embed="rId2"/>
          <a:stretch>
            <a:fillRect/>
          </a:stretch>
        </p:blipFill>
        <p:spPr>
          <a:xfrm>
            <a:off x="1054959" y="3723219"/>
            <a:ext cx="5289293" cy="2644647"/>
          </a:xfrm>
          <a:prstGeom prst="rect">
            <a:avLst/>
          </a:prstGeom>
        </p:spPr>
      </p:pic>
      <p:pic>
        <p:nvPicPr>
          <p:cNvPr id="7" name="Picture 6">
            <a:extLst>
              <a:ext uri="{FF2B5EF4-FFF2-40B4-BE49-F238E27FC236}">
                <a16:creationId xmlns:a16="http://schemas.microsoft.com/office/drawing/2014/main" id="{C824E1A5-FE5F-1940-9EEC-BFA78F0C33B0}"/>
              </a:ext>
            </a:extLst>
          </p:cNvPr>
          <p:cNvPicPr>
            <a:picLocks noChangeAspect="1"/>
          </p:cNvPicPr>
          <p:nvPr/>
        </p:nvPicPr>
        <p:blipFill>
          <a:blip r:embed="rId3"/>
          <a:stretch>
            <a:fillRect/>
          </a:stretch>
        </p:blipFill>
        <p:spPr>
          <a:xfrm>
            <a:off x="8064548" y="3951802"/>
            <a:ext cx="2551066" cy="746230"/>
          </a:xfrm>
          <a:prstGeom prst="rect">
            <a:avLst/>
          </a:prstGeom>
        </p:spPr>
      </p:pic>
      <p:sp>
        <p:nvSpPr>
          <p:cNvPr id="8" name="Rectangle 7">
            <a:extLst>
              <a:ext uri="{FF2B5EF4-FFF2-40B4-BE49-F238E27FC236}">
                <a16:creationId xmlns:a16="http://schemas.microsoft.com/office/drawing/2014/main" id="{A68263DA-83CE-044B-B437-BEEACD949844}"/>
              </a:ext>
            </a:extLst>
          </p:cNvPr>
          <p:cNvSpPr/>
          <p:nvPr/>
        </p:nvSpPr>
        <p:spPr>
          <a:xfrm>
            <a:off x="656466" y="2290227"/>
            <a:ext cx="10833100" cy="1138773"/>
          </a:xfrm>
          <a:prstGeom prst="rect">
            <a:avLst/>
          </a:prstGeom>
        </p:spPr>
        <p:txBody>
          <a:bodyPr wrap="square">
            <a:spAutoFit/>
          </a:bodyPr>
          <a:lstStyle/>
          <a:p>
            <a:pPr algn="ctr"/>
            <a:r>
              <a:rPr lang="en-US" sz="2400" dirty="0"/>
              <a:t>	</a:t>
            </a:r>
            <a:r>
              <a:rPr lang="en-US" sz="2400" dirty="0">
                <a:solidFill>
                  <a:schemeClr val="accent6">
                    <a:lumMod val="40000"/>
                    <a:lumOff val="60000"/>
                  </a:schemeClr>
                </a:solidFill>
              </a:rPr>
              <a:t>This model relies on principle that oxygen isotope fractionation during mineral growth is governed by </a:t>
            </a:r>
            <a:r>
              <a:rPr lang="en-US" sz="2400" b="1" dirty="0">
                <a:solidFill>
                  <a:schemeClr val="accent6">
                    <a:lumMod val="40000"/>
                    <a:lumOff val="60000"/>
                  </a:schemeClr>
                </a:solidFill>
              </a:rPr>
              <a:t>calcite dissolution/precipitation ratio </a:t>
            </a:r>
          </a:p>
          <a:p>
            <a:pPr lvl="1" algn="ctr"/>
            <a:r>
              <a:rPr lang="en-US" sz="2000" dirty="0">
                <a:solidFill>
                  <a:schemeClr val="accent6">
                    <a:lumMod val="40000"/>
                    <a:lumOff val="60000"/>
                  </a:schemeClr>
                </a:solidFill>
              </a:rPr>
              <a:t>-- Following work by DePaulo (2011) and Watkins et al., (2014) </a:t>
            </a:r>
          </a:p>
        </p:txBody>
      </p:sp>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EA25ADDD-AC81-F046-AD8F-C151E89CF69E}"/>
                  </a:ext>
                </a:extLst>
              </p:cNvPr>
              <p:cNvSpPr txBox="1"/>
              <p:nvPr/>
            </p:nvSpPr>
            <p:spPr>
              <a:xfrm>
                <a:off x="6715270" y="5045543"/>
                <a:ext cx="5642186" cy="954107"/>
              </a:xfrm>
              <a:prstGeom prst="rect">
                <a:avLst/>
              </a:prstGeom>
              <a:noFill/>
            </p:spPr>
            <p:txBody>
              <a:bodyPr wrap="none" rtlCol="0">
                <a:spAutoFit/>
              </a:bodyPr>
              <a:lstStyle/>
              <a:p>
                <a14:m>
                  <m:oMath xmlns:m="http://schemas.openxmlformats.org/officeDocument/2006/math">
                    <m:sSub>
                      <m:sSubPr>
                        <m:ctrlPr>
                          <a:rPr lang="en-US" sz="2800" i="1" dirty="0" smtClean="0">
                            <a:latin typeface="Cambria Math" panose="02040503050406030204" pitchFamily="18" charset="0"/>
                          </a:rPr>
                        </m:ctrlPr>
                      </m:sSubPr>
                      <m:e>
                        <m:r>
                          <a:rPr lang="en-US" sz="2800" b="0" i="1" dirty="0" smtClean="0">
                            <a:latin typeface="Cambria Math" panose="02040503050406030204" pitchFamily="18" charset="0"/>
                          </a:rPr>
                          <m:t>𝑟</m:t>
                        </m:r>
                      </m:e>
                      <m:sub>
                        <m:r>
                          <a:rPr lang="en-US" sz="2800" b="0" i="1" dirty="0" smtClean="0">
                            <a:latin typeface="Cambria Math" panose="02040503050406030204" pitchFamily="18" charset="0"/>
                          </a:rPr>
                          <m:t>−</m:t>
                        </m:r>
                        <m:r>
                          <a:rPr lang="en-US" sz="2800" b="0" i="1" dirty="0" smtClean="0">
                            <a:latin typeface="Cambria Math" panose="02040503050406030204" pitchFamily="18" charset="0"/>
                          </a:rPr>
                          <m:t>𝑐</m:t>
                        </m:r>
                      </m:sub>
                    </m:sSub>
                    <m:r>
                      <a:rPr lang="en-US" sz="2800" i="1" dirty="0">
                        <a:latin typeface="Cambria Math" panose="02040503050406030204" pitchFamily="18" charset="0"/>
                      </a:rPr>
                      <m:t> </m:t>
                    </m:r>
                  </m:oMath>
                </a14:m>
                <a:r>
                  <a:rPr lang="en-US" sz="2800" dirty="0"/>
                  <a:t>is the backward rate (dissolution) </a:t>
                </a:r>
              </a:p>
              <a:p>
                <a14:m>
                  <m:oMath xmlns:m="http://schemas.openxmlformats.org/officeDocument/2006/math">
                    <m:sSub>
                      <m:sSubPr>
                        <m:ctrlPr>
                          <a:rPr lang="en-US" sz="2800" i="1" dirty="0">
                            <a:latin typeface="Cambria Math" panose="02040503050406030204" pitchFamily="18" charset="0"/>
                          </a:rPr>
                        </m:ctrlPr>
                      </m:sSubPr>
                      <m:e>
                        <m:r>
                          <a:rPr lang="en-US" sz="2800" i="1" dirty="0">
                            <a:latin typeface="Cambria Math" panose="02040503050406030204" pitchFamily="18" charset="0"/>
                          </a:rPr>
                          <m:t>𝑟</m:t>
                        </m:r>
                      </m:e>
                      <m:sub>
                        <m:r>
                          <a:rPr lang="en-US" sz="2800" b="0" i="1" dirty="0" smtClean="0">
                            <a:latin typeface="Cambria Math" panose="02040503050406030204" pitchFamily="18" charset="0"/>
                          </a:rPr>
                          <m:t>+</m:t>
                        </m:r>
                        <m:r>
                          <a:rPr lang="en-US" sz="2800" i="1" dirty="0">
                            <a:latin typeface="Cambria Math" panose="02040503050406030204" pitchFamily="18" charset="0"/>
                          </a:rPr>
                          <m:t>𝑐</m:t>
                        </m:r>
                      </m:sub>
                    </m:sSub>
                  </m:oMath>
                </a14:m>
                <a:r>
                  <a:rPr lang="en-US" sz="2800" dirty="0"/>
                  <a:t> is the forward rate (precipitation) </a:t>
                </a:r>
              </a:p>
            </p:txBody>
          </p:sp>
        </mc:Choice>
        <mc:Fallback>
          <p:sp>
            <p:nvSpPr>
              <p:cNvPr id="9" name="TextBox 8">
                <a:extLst>
                  <a:ext uri="{FF2B5EF4-FFF2-40B4-BE49-F238E27FC236}">
                    <a16:creationId xmlns:a16="http://schemas.microsoft.com/office/drawing/2014/main" id="{EA25ADDD-AC81-F046-AD8F-C151E89CF69E}"/>
                  </a:ext>
                </a:extLst>
              </p:cNvPr>
              <p:cNvSpPr txBox="1">
                <a:spLocks noRot="1" noChangeAspect="1" noMove="1" noResize="1" noEditPoints="1" noAdjustHandles="1" noChangeArrowheads="1" noChangeShapeType="1" noTextEdit="1"/>
              </p:cNvSpPr>
              <p:nvPr/>
            </p:nvSpPr>
            <p:spPr>
              <a:xfrm>
                <a:off x="6715270" y="5045543"/>
                <a:ext cx="5642186" cy="954107"/>
              </a:xfrm>
              <a:prstGeom prst="rect">
                <a:avLst/>
              </a:prstGeom>
              <a:blipFill>
                <a:blip r:embed="rId4"/>
                <a:stretch>
                  <a:fillRect t="-6579" r="-2022" b="-17105"/>
                </a:stretch>
              </a:blipFill>
            </p:spPr>
            <p:txBody>
              <a:bodyPr/>
              <a:lstStyle/>
              <a:p>
                <a:r>
                  <a:rPr lang="en-US">
                    <a:noFill/>
                  </a:rPr>
                  <a:t> </a:t>
                </a:r>
              </a:p>
            </p:txBody>
          </p:sp>
        </mc:Fallback>
      </mc:AlternateContent>
    </p:spTree>
    <p:extLst>
      <p:ext uri="{BB962C8B-B14F-4D97-AF65-F5344CB8AC3E}">
        <p14:creationId xmlns:p14="http://schemas.microsoft.com/office/powerpoint/2010/main" val="2414245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1CFA38D-377C-FD42-9451-D74CAEFF1C3C}"/>
              </a:ext>
            </a:extLst>
          </p:cNvPr>
          <p:cNvGrpSpPr/>
          <p:nvPr/>
        </p:nvGrpSpPr>
        <p:grpSpPr>
          <a:xfrm>
            <a:off x="2734705" y="450056"/>
            <a:ext cx="6722589" cy="5957888"/>
            <a:chOff x="2492847" y="0"/>
            <a:chExt cx="7206305" cy="6858000"/>
          </a:xfrm>
        </p:grpSpPr>
        <p:pic>
          <p:nvPicPr>
            <p:cNvPr id="5" name="Picture 4" descr="Diagram&#10;&#10;Description automatically generated">
              <a:extLst>
                <a:ext uri="{FF2B5EF4-FFF2-40B4-BE49-F238E27FC236}">
                  <a16:creationId xmlns:a16="http://schemas.microsoft.com/office/drawing/2014/main" id="{EDF343CE-9BA5-414C-BDF1-CCD977865E32}"/>
                </a:ext>
              </a:extLst>
            </p:cNvPr>
            <p:cNvPicPr>
              <a:picLocks noChangeAspect="1"/>
            </p:cNvPicPr>
            <p:nvPr/>
          </p:nvPicPr>
          <p:blipFill>
            <a:blip r:embed="rId2"/>
            <a:stretch>
              <a:fillRect/>
            </a:stretch>
          </p:blipFill>
          <p:spPr>
            <a:xfrm>
              <a:off x="2492847" y="0"/>
              <a:ext cx="7206305" cy="6858000"/>
            </a:xfrm>
            <a:prstGeom prst="rect">
              <a:avLst/>
            </a:prstGeom>
          </p:spPr>
        </p:pic>
        <p:sp>
          <p:nvSpPr>
            <p:cNvPr id="6" name="TextBox 5">
              <a:extLst>
                <a:ext uri="{FF2B5EF4-FFF2-40B4-BE49-F238E27FC236}">
                  <a16:creationId xmlns:a16="http://schemas.microsoft.com/office/drawing/2014/main" id="{BB555CCA-87BE-8F4E-8614-6F633B684CD9}"/>
                </a:ext>
              </a:extLst>
            </p:cNvPr>
            <p:cNvSpPr txBox="1"/>
            <p:nvPr/>
          </p:nvSpPr>
          <p:spPr>
            <a:xfrm>
              <a:off x="2714625" y="4400551"/>
              <a:ext cx="2285262" cy="425130"/>
            </a:xfrm>
            <a:prstGeom prst="rect">
              <a:avLst/>
            </a:prstGeom>
            <a:noFill/>
          </p:spPr>
          <p:txBody>
            <a:bodyPr wrap="none" rtlCol="0">
              <a:spAutoFit/>
            </a:bodyPr>
            <a:lstStyle/>
            <a:p>
              <a:r>
                <a:rPr lang="en-US" dirty="0" err="1">
                  <a:solidFill>
                    <a:schemeClr val="bg1"/>
                  </a:solidFill>
                </a:rPr>
                <a:t>Wolthers</a:t>
              </a:r>
              <a:r>
                <a:rPr lang="en-US" dirty="0">
                  <a:solidFill>
                    <a:schemeClr val="bg1"/>
                  </a:solidFill>
                </a:rPr>
                <a:t> et al., 2012</a:t>
              </a:r>
            </a:p>
          </p:txBody>
        </p:sp>
      </p:grpSp>
    </p:spTree>
    <p:extLst>
      <p:ext uri="{BB962C8B-B14F-4D97-AF65-F5344CB8AC3E}">
        <p14:creationId xmlns:p14="http://schemas.microsoft.com/office/powerpoint/2010/main" val="9719802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ext, letter&#10;&#10;Description automatically generated">
            <a:extLst>
              <a:ext uri="{FF2B5EF4-FFF2-40B4-BE49-F238E27FC236}">
                <a16:creationId xmlns:a16="http://schemas.microsoft.com/office/drawing/2014/main" id="{77541B67-7DC3-F94E-9C68-C062696DE1C5}"/>
              </a:ext>
            </a:extLst>
          </p:cNvPr>
          <p:cNvPicPr/>
          <p:nvPr/>
        </p:nvPicPr>
        <p:blipFill>
          <a:blip r:embed="rId3">
            <a:extLst>
              <a:ext uri="{28A0092B-C50C-407E-A947-70E740481C1C}">
                <a14:useLocalDpi xmlns:a14="http://schemas.microsoft.com/office/drawing/2010/main" val="0"/>
              </a:ext>
            </a:extLst>
          </a:blip>
          <a:stretch>
            <a:fillRect/>
          </a:stretch>
        </p:blipFill>
        <p:spPr>
          <a:xfrm>
            <a:off x="2563034" y="3041158"/>
            <a:ext cx="6239111" cy="3587018"/>
          </a:xfrm>
          <a:prstGeom prst="rect">
            <a:avLst/>
          </a:prstGeom>
        </p:spPr>
      </p:pic>
      <p:pic>
        <p:nvPicPr>
          <p:cNvPr id="5" name="Picture 4" descr="Graphical user interface, text, application, chat or text message&#10;&#10;Description automatically generated">
            <a:extLst>
              <a:ext uri="{FF2B5EF4-FFF2-40B4-BE49-F238E27FC236}">
                <a16:creationId xmlns:a16="http://schemas.microsoft.com/office/drawing/2014/main" id="{4B14E3DB-F280-4943-883E-4C56CDE9EB1F}"/>
              </a:ext>
            </a:extLst>
          </p:cNvPr>
          <p:cNvPicPr>
            <a:picLocks noChangeAspect="1"/>
          </p:cNvPicPr>
          <p:nvPr/>
        </p:nvPicPr>
        <p:blipFill>
          <a:blip r:embed="rId4"/>
          <a:stretch>
            <a:fillRect/>
          </a:stretch>
        </p:blipFill>
        <p:spPr>
          <a:xfrm>
            <a:off x="6191250" y="1919542"/>
            <a:ext cx="5509713" cy="987157"/>
          </a:xfrm>
          <a:prstGeom prst="rect">
            <a:avLst/>
          </a:prstGeom>
        </p:spPr>
      </p:pic>
      <p:sp>
        <p:nvSpPr>
          <p:cNvPr id="7" name="Rectangle 6">
            <a:extLst>
              <a:ext uri="{FF2B5EF4-FFF2-40B4-BE49-F238E27FC236}">
                <a16:creationId xmlns:a16="http://schemas.microsoft.com/office/drawing/2014/main" id="{A737053C-BA7A-0E44-A125-922B1FC7CC90}"/>
              </a:ext>
            </a:extLst>
          </p:cNvPr>
          <p:cNvSpPr/>
          <p:nvPr/>
        </p:nvSpPr>
        <p:spPr>
          <a:xfrm>
            <a:off x="172877" y="446254"/>
            <a:ext cx="11900061" cy="523220"/>
          </a:xfrm>
          <a:prstGeom prst="rect">
            <a:avLst/>
          </a:prstGeom>
        </p:spPr>
        <p:txBody>
          <a:bodyPr wrap="square">
            <a:spAutoFit/>
          </a:bodyPr>
          <a:lstStyle/>
          <a:p>
            <a:r>
              <a:rPr lang="en-US" sz="2800" dirty="0">
                <a:solidFill>
                  <a:schemeClr val="accent2"/>
                </a:solidFill>
              </a:rPr>
              <a:t>Result 1: Equilibrium </a:t>
            </a:r>
            <a:r>
              <a:rPr lang="el-GR" sz="2800" dirty="0">
                <a:solidFill>
                  <a:schemeClr val="accent2"/>
                </a:solidFill>
              </a:rPr>
              <a:t>α</a:t>
            </a:r>
            <a:r>
              <a:rPr lang="en-US" sz="2800" baseline="-25000" dirty="0">
                <a:solidFill>
                  <a:schemeClr val="accent2"/>
                </a:solidFill>
              </a:rPr>
              <a:t>c/w</a:t>
            </a:r>
            <a:r>
              <a:rPr lang="en-US" sz="2800" dirty="0">
                <a:solidFill>
                  <a:schemeClr val="accent2"/>
                </a:solidFill>
              </a:rPr>
              <a:t> only approached at low omega and low ionic strength </a:t>
            </a:r>
          </a:p>
        </p:txBody>
      </p:sp>
      <p:sp>
        <p:nvSpPr>
          <p:cNvPr id="8" name="TextBox 7">
            <a:extLst>
              <a:ext uri="{FF2B5EF4-FFF2-40B4-BE49-F238E27FC236}">
                <a16:creationId xmlns:a16="http://schemas.microsoft.com/office/drawing/2014/main" id="{CBBE1D9F-F68F-4A42-943B-CB23D9FB7E94}"/>
              </a:ext>
            </a:extLst>
          </p:cNvPr>
          <p:cNvSpPr txBox="1"/>
          <p:nvPr/>
        </p:nvSpPr>
        <p:spPr>
          <a:xfrm>
            <a:off x="172877" y="1415750"/>
            <a:ext cx="5509713" cy="369332"/>
          </a:xfrm>
          <a:prstGeom prst="rect">
            <a:avLst/>
          </a:prstGeom>
          <a:noFill/>
        </p:spPr>
        <p:txBody>
          <a:bodyPr wrap="none" rtlCol="0">
            <a:spAutoFit/>
          </a:bodyPr>
          <a:lstStyle/>
          <a:p>
            <a:r>
              <a:rPr lang="en-US" dirty="0"/>
              <a:t>4.2.1 Kinetic vs equilibrium isotope fractionation -- p.119</a:t>
            </a:r>
          </a:p>
        </p:txBody>
      </p:sp>
    </p:spTree>
    <p:extLst>
      <p:ext uri="{BB962C8B-B14F-4D97-AF65-F5344CB8AC3E}">
        <p14:creationId xmlns:p14="http://schemas.microsoft.com/office/powerpoint/2010/main" val="35892385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737053C-BA7A-0E44-A125-922B1FC7CC90}"/>
              </a:ext>
            </a:extLst>
          </p:cNvPr>
          <p:cNvSpPr/>
          <p:nvPr/>
        </p:nvSpPr>
        <p:spPr>
          <a:xfrm>
            <a:off x="172877" y="446254"/>
            <a:ext cx="11900061" cy="523220"/>
          </a:xfrm>
          <a:prstGeom prst="rect">
            <a:avLst/>
          </a:prstGeom>
        </p:spPr>
        <p:txBody>
          <a:bodyPr wrap="square">
            <a:spAutoFit/>
          </a:bodyPr>
          <a:lstStyle/>
          <a:p>
            <a:r>
              <a:rPr lang="en-US" sz="2800" dirty="0">
                <a:solidFill>
                  <a:schemeClr val="accent2"/>
                </a:solidFill>
              </a:rPr>
              <a:t>Result 1: Equilibrium </a:t>
            </a:r>
            <a:r>
              <a:rPr lang="el-GR" sz="2800" dirty="0">
                <a:solidFill>
                  <a:schemeClr val="accent2"/>
                </a:solidFill>
              </a:rPr>
              <a:t>α</a:t>
            </a:r>
            <a:r>
              <a:rPr lang="en-US" sz="2800" baseline="-25000" dirty="0">
                <a:solidFill>
                  <a:schemeClr val="accent2"/>
                </a:solidFill>
              </a:rPr>
              <a:t>c/w</a:t>
            </a:r>
            <a:r>
              <a:rPr lang="en-US" sz="2800" dirty="0">
                <a:solidFill>
                  <a:schemeClr val="accent2"/>
                </a:solidFill>
              </a:rPr>
              <a:t> only approached at low omega and low ionic strength </a:t>
            </a:r>
          </a:p>
        </p:txBody>
      </p:sp>
      <p:sp>
        <p:nvSpPr>
          <p:cNvPr id="9" name="TextBox 8">
            <a:extLst>
              <a:ext uri="{FF2B5EF4-FFF2-40B4-BE49-F238E27FC236}">
                <a16:creationId xmlns:a16="http://schemas.microsoft.com/office/drawing/2014/main" id="{83A0192E-8E66-A947-A597-E1EA87B5D54C}"/>
              </a:ext>
            </a:extLst>
          </p:cNvPr>
          <p:cNvSpPr txBox="1"/>
          <p:nvPr/>
        </p:nvSpPr>
        <p:spPr>
          <a:xfrm>
            <a:off x="7172325" y="1415749"/>
            <a:ext cx="4846798" cy="1200329"/>
          </a:xfrm>
          <a:prstGeom prst="rect">
            <a:avLst/>
          </a:prstGeom>
          <a:noFill/>
        </p:spPr>
        <p:txBody>
          <a:bodyPr wrap="square" rtlCol="0">
            <a:spAutoFit/>
          </a:bodyPr>
          <a:lstStyle/>
          <a:p>
            <a:pPr algn="ctr"/>
            <a:r>
              <a:rPr lang="en-US" sz="2400" dirty="0">
                <a:solidFill>
                  <a:schemeClr val="accent4"/>
                </a:solidFill>
              </a:rPr>
              <a:t>What implications does this result have on the assumption of equilibrium within </a:t>
            </a:r>
            <a:r>
              <a:rPr lang="el-GR" sz="2400" dirty="0">
                <a:solidFill>
                  <a:schemeClr val="accent4"/>
                </a:solidFill>
              </a:rPr>
              <a:t> δ</a:t>
            </a:r>
            <a:r>
              <a:rPr lang="en-US" sz="2400" baseline="30000" dirty="0">
                <a:solidFill>
                  <a:schemeClr val="accent4"/>
                </a:solidFill>
              </a:rPr>
              <a:t>18</a:t>
            </a:r>
            <a:r>
              <a:rPr lang="en-US" sz="2400" dirty="0">
                <a:solidFill>
                  <a:schemeClr val="accent4"/>
                </a:solidFill>
              </a:rPr>
              <a:t>O systems?</a:t>
            </a:r>
          </a:p>
        </p:txBody>
      </p:sp>
      <p:sp>
        <p:nvSpPr>
          <p:cNvPr id="10" name="TextBox 9">
            <a:extLst>
              <a:ext uri="{FF2B5EF4-FFF2-40B4-BE49-F238E27FC236}">
                <a16:creationId xmlns:a16="http://schemas.microsoft.com/office/drawing/2014/main" id="{61878FF3-B07F-2248-9A2A-D61CB5F19951}"/>
              </a:ext>
            </a:extLst>
          </p:cNvPr>
          <p:cNvSpPr txBox="1"/>
          <p:nvPr/>
        </p:nvSpPr>
        <p:spPr>
          <a:xfrm>
            <a:off x="7995838" y="3443287"/>
            <a:ext cx="3867548" cy="1938992"/>
          </a:xfrm>
          <a:prstGeom prst="rect">
            <a:avLst/>
          </a:prstGeom>
          <a:noFill/>
        </p:spPr>
        <p:txBody>
          <a:bodyPr wrap="square" rtlCol="0">
            <a:spAutoFit/>
          </a:bodyPr>
          <a:lstStyle/>
          <a:p>
            <a:pPr marL="285750" indent="-285750">
              <a:buFontTx/>
              <a:buChar char="-"/>
            </a:pPr>
            <a:r>
              <a:rPr lang="en-US" sz="2000" dirty="0"/>
              <a:t>High omega or ionic strength systems…. Not in equilibrium</a:t>
            </a:r>
          </a:p>
          <a:p>
            <a:pPr marL="285750" indent="-285750">
              <a:buFontTx/>
              <a:buChar char="-"/>
            </a:pPr>
            <a:endParaRPr lang="en-US" sz="2000" dirty="0"/>
          </a:p>
          <a:p>
            <a:pPr marL="285750" indent="-285750">
              <a:buFontTx/>
              <a:buChar char="-"/>
            </a:pPr>
            <a:r>
              <a:rPr lang="en-US" sz="2000" dirty="0"/>
              <a:t>Ex: Oceans, lakes, super-saturation due to dry-downs (wetlands or soils)</a:t>
            </a:r>
          </a:p>
        </p:txBody>
      </p:sp>
      <p:pic>
        <p:nvPicPr>
          <p:cNvPr id="11" name="Picture 10" descr="Diagram&#10;&#10;Description automatically generated">
            <a:extLst>
              <a:ext uri="{FF2B5EF4-FFF2-40B4-BE49-F238E27FC236}">
                <a16:creationId xmlns:a16="http://schemas.microsoft.com/office/drawing/2014/main" id="{5AA6E091-2586-7142-BBDD-C9846FED857A}"/>
              </a:ext>
            </a:extLst>
          </p:cNvPr>
          <p:cNvPicPr>
            <a:picLocks noChangeAspect="1"/>
          </p:cNvPicPr>
          <p:nvPr/>
        </p:nvPicPr>
        <p:blipFill rotWithShape="1">
          <a:blip r:embed="rId3"/>
          <a:srcRect l="3424" r="4189" b="48958"/>
          <a:stretch/>
        </p:blipFill>
        <p:spPr>
          <a:xfrm>
            <a:off x="808402" y="1534330"/>
            <a:ext cx="5921012" cy="4697015"/>
          </a:xfrm>
          <a:prstGeom prst="rect">
            <a:avLst/>
          </a:prstGeom>
        </p:spPr>
      </p:pic>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D3916DF4-4D72-EC45-930A-314EAC6D35AF}"/>
                  </a:ext>
                </a:extLst>
              </p:cNvPr>
              <p:cNvSpPr txBox="1"/>
              <p:nvPr/>
            </p:nvSpPr>
            <p:spPr>
              <a:xfrm>
                <a:off x="8576724" y="6017536"/>
                <a:ext cx="2699522" cy="427618"/>
              </a:xfrm>
              <a:prstGeom prst="rect">
                <a:avLst/>
              </a:prstGeom>
              <a:noFill/>
            </p:spPr>
            <p:txBody>
              <a:bodyPr wrap="none" rtlCol="0">
                <a:spAutoFit/>
              </a:bodyPr>
              <a:lstStyle/>
              <a:p>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𝛼</m:t>
                        </m:r>
                      </m:e>
                      <m:sub>
                        <m:r>
                          <a:rPr lang="en-US" sz="2000" i="1">
                            <a:latin typeface="Cambria Math" panose="02040503050406030204" pitchFamily="18" charset="0"/>
                          </a:rPr>
                          <m:t>𝑐</m:t>
                        </m:r>
                        <m:r>
                          <a:rPr lang="en-US" sz="2000" i="1">
                            <a:latin typeface="Cambria Math" panose="02040503050406030204" pitchFamily="18" charset="0"/>
                          </a:rPr>
                          <m:t>/</m:t>
                        </m:r>
                        <m:r>
                          <a:rPr lang="en-US" sz="2000" i="1">
                            <a:latin typeface="Cambria Math" panose="02040503050406030204" pitchFamily="18" charset="0"/>
                          </a:rPr>
                          <m:t>𝑤</m:t>
                        </m:r>
                      </m:sub>
                    </m:sSub>
                  </m:oMath>
                </a14:m>
                <a:r>
                  <a:rPr lang="en-US" sz="2000" dirty="0"/>
                  <a:t> = 1.00542 at 33.7C</a:t>
                </a:r>
              </a:p>
            </p:txBody>
          </p:sp>
        </mc:Choice>
        <mc:Fallback>
          <p:sp>
            <p:nvSpPr>
              <p:cNvPr id="12" name="TextBox 11">
                <a:extLst>
                  <a:ext uri="{FF2B5EF4-FFF2-40B4-BE49-F238E27FC236}">
                    <a16:creationId xmlns:a16="http://schemas.microsoft.com/office/drawing/2014/main" id="{D3916DF4-4D72-EC45-930A-314EAC6D35AF}"/>
                  </a:ext>
                </a:extLst>
              </p:cNvPr>
              <p:cNvSpPr txBox="1">
                <a:spLocks noRot="1" noChangeAspect="1" noMove="1" noResize="1" noEditPoints="1" noAdjustHandles="1" noChangeArrowheads="1" noChangeShapeType="1" noTextEdit="1"/>
              </p:cNvSpPr>
              <p:nvPr/>
            </p:nvSpPr>
            <p:spPr>
              <a:xfrm>
                <a:off x="8576724" y="6017536"/>
                <a:ext cx="2699522" cy="427618"/>
              </a:xfrm>
              <a:prstGeom prst="rect">
                <a:avLst/>
              </a:prstGeom>
              <a:blipFill>
                <a:blip r:embed="rId4"/>
                <a:stretch>
                  <a:fillRect t="-5714" r="-935" b="-17143"/>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3266126C-D107-2845-A361-B8F70B5206BD}"/>
              </a:ext>
            </a:extLst>
          </p:cNvPr>
          <p:cNvSpPr txBox="1"/>
          <p:nvPr/>
        </p:nvSpPr>
        <p:spPr>
          <a:xfrm>
            <a:off x="7362288" y="6411746"/>
            <a:ext cx="936667" cy="369332"/>
          </a:xfrm>
          <a:prstGeom prst="rect">
            <a:avLst/>
          </a:prstGeom>
          <a:noFill/>
        </p:spPr>
        <p:txBody>
          <a:bodyPr wrap="none" rtlCol="0">
            <a:spAutoFit/>
          </a:bodyPr>
          <a:lstStyle/>
          <a:p>
            <a:r>
              <a:rPr lang="en-US" dirty="0"/>
              <a:t>Figure 3</a:t>
            </a:r>
          </a:p>
        </p:txBody>
      </p:sp>
    </p:spTree>
    <p:extLst>
      <p:ext uri="{BB962C8B-B14F-4D97-AF65-F5344CB8AC3E}">
        <p14:creationId xmlns:p14="http://schemas.microsoft.com/office/powerpoint/2010/main" val="3992207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0C9867AD-433F-AE4D-B99A-2461D7D41516}"/>
              </a:ext>
            </a:extLst>
          </p:cNvPr>
          <p:cNvPicPr>
            <a:picLocks noChangeAspect="1"/>
          </p:cNvPicPr>
          <p:nvPr/>
        </p:nvPicPr>
        <p:blipFill rotWithShape="1">
          <a:blip r:embed="rId3"/>
          <a:srcRect t="52083"/>
          <a:stretch/>
        </p:blipFill>
        <p:spPr>
          <a:xfrm>
            <a:off x="7015163" y="1943098"/>
            <a:ext cx="5108545" cy="3514726"/>
          </a:xfrm>
          <a:prstGeom prst="rect">
            <a:avLst/>
          </a:prstGeom>
        </p:spPr>
      </p:pic>
      <p:pic>
        <p:nvPicPr>
          <p:cNvPr id="5" name="Picture 4" descr="Diagram&#10;&#10;Description automatically generated">
            <a:extLst>
              <a:ext uri="{FF2B5EF4-FFF2-40B4-BE49-F238E27FC236}">
                <a16:creationId xmlns:a16="http://schemas.microsoft.com/office/drawing/2014/main" id="{895516FA-BDB5-984E-BB61-BB3D4FF298A3}"/>
              </a:ext>
            </a:extLst>
          </p:cNvPr>
          <p:cNvPicPr>
            <a:picLocks noChangeAspect="1"/>
          </p:cNvPicPr>
          <p:nvPr/>
        </p:nvPicPr>
        <p:blipFill rotWithShape="1">
          <a:blip r:embed="rId3"/>
          <a:srcRect l="3424" r="4189" b="48958"/>
          <a:stretch/>
        </p:blipFill>
        <p:spPr>
          <a:xfrm>
            <a:off x="0" y="917970"/>
            <a:ext cx="7015163" cy="5564982"/>
          </a:xfrm>
          <a:prstGeom prst="rect">
            <a:avLst/>
          </a:prstGeom>
        </p:spPr>
      </p:pic>
    </p:spTree>
    <p:extLst>
      <p:ext uri="{BB962C8B-B14F-4D97-AF65-F5344CB8AC3E}">
        <p14:creationId xmlns:p14="http://schemas.microsoft.com/office/powerpoint/2010/main" val="31844301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ow ocean carbonate chemistry and pH are related.">
            <a:extLst>
              <a:ext uri="{FF2B5EF4-FFF2-40B4-BE49-F238E27FC236}">
                <a16:creationId xmlns:a16="http://schemas.microsoft.com/office/drawing/2014/main" id="{F8B10867-5844-0B41-BAA6-BCCC3A7D40A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8449"/>
          <a:stretch/>
        </p:blipFill>
        <p:spPr bwMode="auto">
          <a:xfrm>
            <a:off x="4152901" y="289718"/>
            <a:ext cx="7624763" cy="627856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653F120B-934E-304D-9C8B-60FACBB6E759}"/>
              </a:ext>
            </a:extLst>
          </p:cNvPr>
          <p:cNvSpPr txBox="1"/>
          <p:nvPr/>
        </p:nvSpPr>
        <p:spPr>
          <a:xfrm>
            <a:off x="1528336" y="6269038"/>
            <a:ext cx="2624565" cy="369332"/>
          </a:xfrm>
          <a:prstGeom prst="rect">
            <a:avLst/>
          </a:prstGeom>
          <a:noFill/>
        </p:spPr>
        <p:txBody>
          <a:bodyPr wrap="none" rtlCol="0">
            <a:spAutoFit/>
          </a:bodyPr>
          <a:lstStyle/>
          <a:p>
            <a:r>
              <a:rPr lang="en-US" dirty="0"/>
              <a:t>Barker and </a:t>
            </a:r>
            <a:r>
              <a:rPr lang="en-US" dirty="0" err="1"/>
              <a:t>Ridgwell</a:t>
            </a:r>
            <a:r>
              <a:rPr lang="en-US" dirty="0"/>
              <a:t>, 2012</a:t>
            </a:r>
          </a:p>
        </p:txBody>
      </p:sp>
      <p:sp>
        <p:nvSpPr>
          <p:cNvPr id="6" name="TextBox 5">
            <a:extLst>
              <a:ext uri="{FF2B5EF4-FFF2-40B4-BE49-F238E27FC236}">
                <a16:creationId xmlns:a16="http://schemas.microsoft.com/office/drawing/2014/main" id="{E7D9336E-5BCA-444E-825A-5ABA142DC37A}"/>
              </a:ext>
            </a:extLst>
          </p:cNvPr>
          <p:cNvSpPr txBox="1"/>
          <p:nvPr/>
        </p:nvSpPr>
        <p:spPr>
          <a:xfrm>
            <a:off x="709036" y="403896"/>
            <a:ext cx="2868927" cy="954107"/>
          </a:xfrm>
          <a:prstGeom prst="rect">
            <a:avLst/>
          </a:prstGeom>
          <a:noFill/>
        </p:spPr>
        <p:txBody>
          <a:bodyPr wrap="none" rtlCol="0">
            <a:spAutoFit/>
          </a:bodyPr>
          <a:lstStyle/>
          <a:p>
            <a:pPr algn="ctr"/>
            <a:r>
              <a:rPr lang="en-US" sz="2800" dirty="0">
                <a:solidFill>
                  <a:schemeClr val="accent2"/>
                </a:solidFill>
              </a:rPr>
              <a:t>Carbonate Species</a:t>
            </a:r>
          </a:p>
          <a:p>
            <a:pPr algn="ctr"/>
            <a:r>
              <a:rPr lang="en-US" sz="2800" dirty="0">
                <a:solidFill>
                  <a:schemeClr val="accent2"/>
                </a:solidFill>
              </a:rPr>
              <a:t>in Natural Waters</a:t>
            </a:r>
          </a:p>
        </p:txBody>
      </p:sp>
      <p:sp>
        <p:nvSpPr>
          <p:cNvPr id="7" name="TextBox 6">
            <a:extLst>
              <a:ext uri="{FF2B5EF4-FFF2-40B4-BE49-F238E27FC236}">
                <a16:creationId xmlns:a16="http://schemas.microsoft.com/office/drawing/2014/main" id="{76D755B7-329A-1F47-8CDD-115FB8C0E9C8}"/>
              </a:ext>
            </a:extLst>
          </p:cNvPr>
          <p:cNvSpPr txBox="1"/>
          <p:nvPr/>
        </p:nvSpPr>
        <p:spPr>
          <a:xfrm>
            <a:off x="300412" y="2143124"/>
            <a:ext cx="3686174" cy="3046988"/>
          </a:xfrm>
          <a:prstGeom prst="rect">
            <a:avLst/>
          </a:prstGeom>
          <a:noFill/>
        </p:spPr>
        <p:txBody>
          <a:bodyPr wrap="square" rtlCol="0">
            <a:spAutoFit/>
          </a:bodyPr>
          <a:lstStyle/>
          <a:p>
            <a:pPr marL="285750" indent="-285750">
              <a:buFontTx/>
              <a:buChar char="-"/>
            </a:pPr>
            <a:r>
              <a:rPr lang="en-US" sz="2400" dirty="0"/>
              <a:t>CO</a:t>
            </a:r>
            <a:r>
              <a:rPr lang="en-US" sz="2400" baseline="-25000" dirty="0"/>
              <a:t>2 </a:t>
            </a:r>
            <a:r>
              <a:rPr lang="en-US" sz="2400" dirty="0"/>
              <a:t>dissolves into water</a:t>
            </a:r>
          </a:p>
          <a:p>
            <a:pPr marL="285750" indent="-285750">
              <a:buFontTx/>
              <a:buChar char="-"/>
            </a:pPr>
            <a:endParaRPr lang="en-US" sz="2400" dirty="0"/>
          </a:p>
          <a:p>
            <a:pPr marL="285750" indent="-285750">
              <a:buFontTx/>
              <a:buChar char="-"/>
            </a:pPr>
            <a:r>
              <a:rPr lang="en-US" sz="2400" dirty="0"/>
              <a:t>Forms a cascade of weak acids</a:t>
            </a:r>
          </a:p>
          <a:p>
            <a:pPr marL="285750" indent="-285750">
              <a:buFontTx/>
              <a:buChar char="-"/>
            </a:pPr>
            <a:endParaRPr lang="en-US" sz="2400" dirty="0"/>
          </a:p>
          <a:p>
            <a:pPr marL="285750" indent="-285750">
              <a:buFontTx/>
              <a:buChar char="-"/>
            </a:pPr>
            <a:r>
              <a:rPr lang="en-US" sz="2400" dirty="0"/>
              <a:t>Concentration of species is dependent on pH of system</a:t>
            </a:r>
          </a:p>
        </p:txBody>
      </p:sp>
      <p:sp>
        <p:nvSpPr>
          <p:cNvPr id="8" name="TextBox 7">
            <a:extLst>
              <a:ext uri="{FF2B5EF4-FFF2-40B4-BE49-F238E27FC236}">
                <a16:creationId xmlns:a16="http://schemas.microsoft.com/office/drawing/2014/main" id="{71B7741A-C5AE-4B41-994B-458869FD8B50}"/>
              </a:ext>
            </a:extLst>
          </p:cNvPr>
          <p:cNvSpPr txBox="1"/>
          <p:nvPr/>
        </p:nvSpPr>
        <p:spPr>
          <a:xfrm>
            <a:off x="5172076" y="1571626"/>
            <a:ext cx="1473480" cy="369332"/>
          </a:xfrm>
          <a:prstGeom prst="rect">
            <a:avLst/>
          </a:prstGeom>
          <a:noFill/>
        </p:spPr>
        <p:txBody>
          <a:bodyPr wrap="none" rtlCol="0">
            <a:spAutoFit/>
          </a:bodyPr>
          <a:lstStyle/>
          <a:p>
            <a:r>
              <a:rPr lang="en-US" dirty="0">
                <a:solidFill>
                  <a:srgbClr val="002060"/>
                </a:solidFill>
              </a:rPr>
              <a:t>Carbonic Acid</a:t>
            </a:r>
          </a:p>
        </p:txBody>
      </p:sp>
      <p:sp>
        <p:nvSpPr>
          <p:cNvPr id="9" name="TextBox 8">
            <a:extLst>
              <a:ext uri="{FF2B5EF4-FFF2-40B4-BE49-F238E27FC236}">
                <a16:creationId xmlns:a16="http://schemas.microsoft.com/office/drawing/2014/main" id="{BC0A6A5E-A525-DE42-9165-52C9C4B531B9}"/>
              </a:ext>
            </a:extLst>
          </p:cNvPr>
          <p:cNvSpPr txBox="1"/>
          <p:nvPr/>
        </p:nvSpPr>
        <p:spPr>
          <a:xfrm>
            <a:off x="6296025" y="3647061"/>
            <a:ext cx="1313052" cy="369332"/>
          </a:xfrm>
          <a:prstGeom prst="rect">
            <a:avLst/>
          </a:prstGeom>
          <a:noFill/>
        </p:spPr>
        <p:txBody>
          <a:bodyPr wrap="none" rtlCol="0">
            <a:spAutoFit/>
          </a:bodyPr>
          <a:lstStyle/>
          <a:p>
            <a:r>
              <a:rPr lang="en-US" dirty="0">
                <a:solidFill>
                  <a:schemeClr val="accent1"/>
                </a:solidFill>
              </a:rPr>
              <a:t>Bicarbonate</a:t>
            </a:r>
          </a:p>
        </p:txBody>
      </p:sp>
      <p:sp>
        <p:nvSpPr>
          <p:cNvPr id="10" name="TextBox 9">
            <a:extLst>
              <a:ext uri="{FF2B5EF4-FFF2-40B4-BE49-F238E27FC236}">
                <a16:creationId xmlns:a16="http://schemas.microsoft.com/office/drawing/2014/main" id="{61460108-42AC-F645-ABAD-5E92286664D6}"/>
              </a:ext>
            </a:extLst>
          </p:cNvPr>
          <p:cNvSpPr txBox="1"/>
          <p:nvPr/>
        </p:nvSpPr>
        <p:spPr>
          <a:xfrm>
            <a:off x="10220325" y="1555196"/>
            <a:ext cx="1162691" cy="369332"/>
          </a:xfrm>
          <a:prstGeom prst="rect">
            <a:avLst/>
          </a:prstGeom>
          <a:noFill/>
        </p:spPr>
        <p:txBody>
          <a:bodyPr wrap="none" rtlCol="0">
            <a:spAutoFit/>
          </a:bodyPr>
          <a:lstStyle/>
          <a:p>
            <a:r>
              <a:rPr lang="en-US" dirty="0">
                <a:solidFill>
                  <a:srgbClr val="00B050"/>
                </a:solidFill>
              </a:rPr>
              <a:t>Carbonate</a:t>
            </a:r>
          </a:p>
        </p:txBody>
      </p:sp>
    </p:spTree>
    <p:extLst>
      <p:ext uri="{BB962C8B-B14F-4D97-AF65-F5344CB8AC3E}">
        <p14:creationId xmlns:p14="http://schemas.microsoft.com/office/powerpoint/2010/main" val="2203830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737053C-BA7A-0E44-A125-922B1FC7CC90}"/>
              </a:ext>
            </a:extLst>
          </p:cNvPr>
          <p:cNvSpPr/>
          <p:nvPr/>
        </p:nvSpPr>
        <p:spPr>
          <a:xfrm>
            <a:off x="0" y="203367"/>
            <a:ext cx="7177013" cy="1384995"/>
          </a:xfrm>
          <a:prstGeom prst="rect">
            <a:avLst/>
          </a:prstGeom>
        </p:spPr>
        <p:txBody>
          <a:bodyPr wrap="square">
            <a:spAutoFit/>
          </a:bodyPr>
          <a:lstStyle/>
          <a:p>
            <a:pPr algn="ctr"/>
            <a:r>
              <a:rPr lang="en-US" sz="2800" dirty="0">
                <a:solidFill>
                  <a:schemeClr val="accent2"/>
                </a:solidFill>
              </a:rPr>
              <a:t>Result 2: 	Sensitivity of </a:t>
            </a:r>
            <a:r>
              <a:rPr lang="el-GR" sz="2800" dirty="0">
                <a:solidFill>
                  <a:schemeClr val="accent2"/>
                </a:solidFill>
              </a:rPr>
              <a:t>α</a:t>
            </a:r>
            <a:r>
              <a:rPr lang="en-US" sz="2800" baseline="-25000" dirty="0">
                <a:solidFill>
                  <a:schemeClr val="accent2"/>
                </a:solidFill>
              </a:rPr>
              <a:t>c/w</a:t>
            </a:r>
            <a:r>
              <a:rPr lang="en-US" sz="2800" dirty="0">
                <a:solidFill>
                  <a:schemeClr val="accent2"/>
                </a:solidFill>
              </a:rPr>
              <a:t> to pH and mineral growth rate depends on level of isotopic equilibrium between carbonate ion and water </a:t>
            </a:r>
          </a:p>
        </p:txBody>
      </p:sp>
      <p:sp>
        <p:nvSpPr>
          <p:cNvPr id="2" name="TextBox 1">
            <a:extLst>
              <a:ext uri="{FF2B5EF4-FFF2-40B4-BE49-F238E27FC236}">
                <a16:creationId xmlns:a16="http://schemas.microsoft.com/office/drawing/2014/main" id="{8798C368-8223-C149-97C8-EA84A27656E3}"/>
              </a:ext>
            </a:extLst>
          </p:cNvPr>
          <p:cNvSpPr txBox="1"/>
          <p:nvPr/>
        </p:nvSpPr>
        <p:spPr>
          <a:xfrm>
            <a:off x="265075" y="1743076"/>
            <a:ext cx="7099461" cy="3170099"/>
          </a:xfrm>
          <a:prstGeom prst="rect">
            <a:avLst/>
          </a:prstGeom>
          <a:noFill/>
        </p:spPr>
        <p:txBody>
          <a:bodyPr wrap="square" rtlCol="0">
            <a:spAutoFit/>
          </a:bodyPr>
          <a:lstStyle/>
          <a:p>
            <a:pPr marL="342900" indent="-342900">
              <a:buFont typeface="Courier New" panose="02070309020205020404" pitchFamily="49" charset="0"/>
              <a:buChar char="o"/>
            </a:pPr>
            <a:r>
              <a:rPr lang="en-US" sz="2000" dirty="0"/>
              <a:t>﻿When the precipitating CO</a:t>
            </a:r>
            <a:r>
              <a:rPr lang="en-US" sz="2000" baseline="-25000" dirty="0"/>
              <a:t>3</a:t>
            </a:r>
            <a:r>
              <a:rPr lang="en-US" sz="2000" baseline="30000" dirty="0"/>
              <a:t>2-</a:t>
            </a:r>
            <a:r>
              <a:rPr lang="en-US" sz="2000" dirty="0"/>
              <a:t> pool approaches isotopic equilibrium with water…</a:t>
            </a:r>
          </a:p>
          <a:p>
            <a:pPr marL="800100" lvl="1" indent="-342900">
              <a:buFont typeface="Courier New" panose="02070309020205020404" pitchFamily="49" charset="0"/>
              <a:buChar char="o"/>
            </a:pPr>
            <a:r>
              <a:rPr lang="en-US" sz="2000" dirty="0"/>
              <a:t>small negative pH and/or growth effects on </a:t>
            </a:r>
            <a:r>
              <a:rPr lang="el-GR" sz="2000" dirty="0"/>
              <a:t>α</a:t>
            </a:r>
            <a:r>
              <a:rPr lang="en-US" sz="2000" baseline="-25000" dirty="0"/>
              <a:t>c/w</a:t>
            </a:r>
            <a:r>
              <a:rPr lang="en-US" sz="2000" dirty="0"/>
              <a:t> occur because these parameters are positively correlated with saturation state (</a:t>
            </a:r>
            <a:r>
              <a:rPr lang="en-US" sz="2000" dirty="0" err="1"/>
              <a:t>Ω</a:t>
            </a:r>
            <a:r>
              <a:rPr lang="en-US" sz="2000" dirty="0"/>
              <a:t>)</a:t>
            </a:r>
          </a:p>
          <a:p>
            <a:pPr marL="342900" indent="-342900">
              <a:buFont typeface="Courier New" panose="02070309020205020404" pitchFamily="49" charset="0"/>
              <a:buChar char="o"/>
            </a:pPr>
            <a:endParaRPr lang="en-US" sz="2000" dirty="0"/>
          </a:p>
          <a:p>
            <a:pPr marL="342900" indent="-342900">
              <a:buFont typeface="Courier New" panose="02070309020205020404" pitchFamily="49" charset="0"/>
              <a:buChar char="o"/>
            </a:pPr>
            <a:r>
              <a:rPr lang="en-US" sz="2000" dirty="0" err="1"/>
              <a:t>Disequilib</a:t>
            </a:r>
            <a:r>
              <a:rPr lang="en-US" sz="2000" dirty="0"/>
              <a:t> effects between carbonate ion and water can lead to strong pH effects on </a:t>
            </a:r>
            <a:r>
              <a:rPr lang="el-GR" sz="2000" dirty="0"/>
              <a:t>α</a:t>
            </a:r>
            <a:r>
              <a:rPr lang="en-US" sz="2000" baseline="-25000" dirty="0"/>
              <a:t>c/w </a:t>
            </a:r>
            <a:r>
              <a:rPr lang="en-US" sz="2000" dirty="0"/>
              <a:t>depending on the chemical pathways along the way to generating carbonate ions </a:t>
            </a:r>
          </a:p>
          <a:p>
            <a:pPr marL="800100" lvl="1" indent="-342900">
              <a:buFont typeface="Courier New" panose="02070309020205020404" pitchFamily="49" charset="0"/>
              <a:buChar char="o"/>
            </a:pPr>
            <a:r>
              <a:rPr lang="en-US" sz="2000" dirty="0"/>
              <a:t> (de)hydration and (de)hydroxylation</a:t>
            </a:r>
          </a:p>
        </p:txBody>
      </p:sp>
      <p:pic>
        <p:nvPicPr>
          <p:cNvPr id="6" name="Picture 5" descr="Chart, diagram, histogram&#10;&#10;Description automatically generated">
            <a:extLst>
              <a:ext uri="{FF2B5EF4-FFF2-40B4-BE49-F238E27FC236}">
                <a16:creationId xmlns:a16="http://schemas.microsoft.com/office/drawing/2014/main" id="{32C8342A-F73A-DC46-9584-3CBED1BDEC0F}"/>
              </a:ext>
            </a:extLst>
          </p:cNvPr>
          <p:cNvPicPr>
            <a:picLocks noChangeAspect="1"/>
          </p:cNvPicPr>
          <p:nvPr/>
        </p:nvPicPr>
        <p:blipFill>
          <a:blip r:embed="rId3"/>
          <a:stretch>
            <a:fillRect/>
          </a:stretch>
        </p:blipFill>
        <p:spPr>
          <a:xfrm>
            <a:off x="7552059" y="0"/>
            <a:ext cx="4639941" cy="6858000"/>
          </a:xfrm>
          <a:prstGeom prst="rect">
            <a:avLst/>
          </a:prstGeom>
        </p:spPr>
      </p:pic>
      <p:pic>
        <p:nvPicPr>
          <p:cNvPr id="9" name="Picture 8" descr="How ocean carbonate chemistry and pH are related.">
            <a:extLst>
              <a:ext uri="{FF2B5EF4-FFF2-40B4-BE49-F238E27FC236}">
                <a16:creationId xmlns:a16="http://schemas.microsoft.com/office/drawing/2014/main" id="{04402FB7-4BBF-504B-91A8-8F976E6D51E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33959"/>
          <a:stretch/>
        </p:blipFill>
        <p:spPr bwMode="auto">
          <a:xfrm>
            <a:off x="2235507" y="4913175"/>
            <a:ext cx="3158596" cy="1876218"/>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04533C1D-23CB-3E48-A101-EC85CAA497D0}"/>
              </a:ext>
            </a:extLst>
          </p:cNvPr>
          <p:cNvSpPr txBox="1"/>
          <p:nvPr/>
        </p:nvSpPr>
        <p:spPr>
          <a:xfrm>
            <a:off x="6680103" y="6469967"/>
            <a:ext cx="936667" cy="369332"/>
          </a:xfrm>
          <a:prstGeom prst="rect">
            <a:avLst/>
          </a:prstGeom>
          <a:noFill/>
        </p:spPr>
        <p:txBody>
          <a:bodyPr wrap="none" rtlCol="0">
            <a:spAutoFit/>
          </a:bodyPr>
          <a:lstStyle/>
          <a:p>
            <a:r>
              <a:rPr lang="en-US" dirty="0"/>
              <a:t>Figure 5</a:t>
            </a:r>
          </a:p>
        </p:txBody>
      </p:sp>
    </p:spTree>
    <p:extLst>
      <p:ext uri="{BB962C8B-B14F-4D97-AF65-F5344CB8AC3E}">
        <p14:creationId xmlns:p14="http://schemas.microsoft.com/office/powerpoint/2010/main" val="13546067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71736DF-02A5-9F46-9148-79E154E3452C}"/>
              </a:ext>
            </a:extLst>
          </p:cNvPr>
          <p:cNvSpPr/>
          <p:nvPr/>
        </p:nvSpPr>
        <p:spPr>
          <a:xfrm>
            <a:off x="172877" y="774680"/>
            <a:ext cx="11900061" cy="954107"/>
          </a:xfrm>
          <a:prstGeom prst="rect">
            <a:avLst/>
          </a:prstGeom>
        </p:spPr>
        <p:txBody>
          <a:bodyPr wrap="square">
            <a:spAutoFit/>
          </a:bodyPr>
          <a:lstStyle/>
          <a:p>
            <a:r>
              <a:rPr lang="en-US" sz="2800" dirty="0">
                <a:solidFill>
                  <a:schemeClr val="accent2"/>
                </a:solidFill>
              </a:rPr>
              <a:t>Result 3: ﻿Temperature dependence of </a:t>
            </a:r>
            <a:r>
              <a:rPr lang="el-GR" sz="2800" dirty="0">
                <a:solidFill>
                  <a:schemeClr val="accent2"/>
                </a:solidFill>
              </a:rPr>
              <a:t>α</a:t>
            </a:r>
            <a:r>
              <a:rPr lang="en-US" sz="2800" baseline="-25000" dirty="0">
                <a:solidFill>
                  <a:schemeClr val="accent2"/>
                </a:solidFill>
              </a:rPr>
              <a:t>c/w</a:t>
            </a:r>
            <a:r>
              <a:rPr lang="en-US" sz="2800" dirty="0">
                <a:solidFill>
                  <a:schemeClr val="accent2"/>
                </a:solidFill>
              </a:rPr>
              <a:t> originates from the effect of temperature on the </a:t>
            </a:r>
            <a:r>
              <a:rPr lang="en-US" sz="2800" baseline="30000" dirty="0">
                <a:solidFill>
                  <a:schemeClr val="accent2"/>
                </a:solidFill>
              </a:rPr>
              <a:t>18</a:t>
            </a:r>
            <a:r>
              <a:rPr lang="en-US" sz="2800" dirty="0">
                <a:solidFill>
                  <a:schemeClr val="accent2"/>
                </a:solidFill>
              </a:rPr>
              <a:t>O/</a:t>
            </a:r>
            <a:r>
              <a:rPr lang="en-US" sz="2800" baseline="30000" dirty="0">
                <a:solidFill>
                  <a:schemeClr val="accent2"/>
                </a:solidFill>
              </a:rPr>
              <a:t>16</a:t>
            </a:r>
            <a:r>
              <a:rPr lang="en-US" sz="2800" dirty="0">
                <a:solidFill>
                  <a:schemeClr val="accent2"/>
                </a:solidFill>
              </a:rPr>
              <a:t>O of CO</a:t>
            </a:r>
            <a:r>
              <a:rPr lang="en-US" sz="2800" baseline="-25000" dirty="0">
                <a:solidFill>
                  <a:schemeClr val="accent2"/>
                </a:solidFill>
              </a:rPr>
              <a:t>3</a:t>
            </a:r>
            <a:r>
              <a:rPr lang="en-US" sz="2800" baseline="30000" dirty="0">
                <a:solidFill>
                  <a:schemeClr val="accent2"/>
                </a:solidFill>
              </a:rPr>
              <a:t>2-</a:t>
            </a:r>
            <a:r>
              <a:rPr lang="en-US" sz="2800" dirty="0">
                <a:solidFill>
                  <a:schemeClr val="accent2"/>
                </a:solidFill>
              </a:rPr>
              <a:t> in solution.</a:t>
            </a:r>
          </a:p>
        </p:txBody>
      </p:sp>
      <p:sp>
        <p:nvSpPr>
          <p:cNvPr id="3" name="TextBox 2">
            <a:extLst>
              <a:ext uri="{FF2B5EF4-FFF2-40B4-BE49-F238E27FC236}">
                <a16:creationId xmlns:a16="http://schemas.microsoft.com/office/drawing/2014/main" id="{0AF73DD7-B118-3248-9919-15113F2095BB}"/>
              </a:ext>
            </a:extLst>
          </p:cNvPr>
          <p:cNvSpPr txBox="1"/>
          <p:nvPr/>
        </p:nvSpPr>
        <p:spPr>
          <a:xfrm>
            <a:off x="172877" y="1900237"/>
            <a:ext cx="5923123" cy="1200329"/>
          </a:xfrm>
          <a:prstGeom prst="rect">
            <a:avLst/>
          </a:prstGeom>
          <a:noFill/>
        </p:spPr>
        <p:txBody>
          <a:bodyPr wrap="square" rtlCol="0">
            <a:spAutoFit/>
          </a:bodyPr>
          <a:lstStyle/>
          <a:p>
            <a:r>
              <a:rPr lang="en-US" sz="2400" dirty="0">
                <a:solidFill>
                  <a:schemeClr val="accent4"/>
                </a:solidFill>
              </a:rPr>
              <a:t>What happens when the CO</a:t>
            </a:r>
            <a:r>
              <a:rPr lang="en-US" sz="2400" baseline="-25000" dirty="0">
                <a:solidFill>
                  <a:schemeClr val="accent4"/>
                </a:solidFill>
              </a:rPr>
              <a:t>3</a:t>
            </a:r>
            <a:r>
              <a:rPr lang="en-US" sz="2400" baseline="30000" dirty="0">
                <a:solidFill>
                  <a:schemeClr val="accent4"/>
                </a:solidFill>
              </a:rPr>
              <a:t>2- </a:t>
            </a:r>
            <a:r>
              <a:rPr lang="en-US" sz="2400" dirty="0">
                <a:solidFill>
                  <a:schemeClr val="accent4"/>
                </a:solidFill>
              </a:rPr>
              <a:t>pool does not reach isotopic equilibrium with the </a:t>
            </a:r>
            <a:r>
              <a:rPr lang="en-US" sz="2400" b="1" dirty="0">
                <a:solidFill>
                  <a:schemeClr val="accent4"/>
                </a:solidFill>
              </a:rPr>
              <a:t>water</a:t>
            </a:r>
            <a:r>
              <a:rPr lang="en-US" sz="2400" dirty="0">
                <a:solidFill>
                  <a:schemeClr val="accent4"/>
                </a:solidFill>
              </a:rPr>
              <a:t> pool prior to CaCO</a:t>
            </a:r>
            <a:r>
              <a:rPr lang="en-US" sz="2400" baseline="-25000" dirty="0">
                <a:solidFill>
                  <a:schemeClr val="accent4"/>
                </a:solidFill>
              </a:rPr>
              <a:t>3</a:t>
            </a:r>
            <a:r>
              <a:rPr lang="en-US" sz="2400" dirty="0">
                <a:solidFill>
                  <a:schemeClr val="accent4"/>
                </a:solidFill>
              </a:rPr>
              <a:t> precipitation?</a:t>
            </a:r>
          </a:p>
        </p:txBody>
      </p:sp>
      <p:pic>
        <p:nvPicPr>
          <p:cNvPr id="5" name="Picture 4" descr="Diagram&#10;&#10;Description automatically generated">
            <a:extLst>
              <a:ext uri="{FF2B5EF4-FFF2-40B4-BE49-F238E27FC236}">
                <a16:creationId xmlns:a16="http://schemas.microsoft.com/office/drawing/2014/main" id="{65585C0F-4D70-3443-82D1-DB7E02562000}"/>
              </a:ext>
            </a:extLst>
          </p:cNvPr>
          <p:cNvPicPr>
            <a:picLocks noChangeAspect="1"/>
          </p:cNvPicPr>
          <p:nvPr/>
        </p:nvPicPr>
        <p:blipFill>
          <a:blip r:embed="rId3"/>
          <a:stretch>
            <a:fillRect/>
          </a:stretch>
        </p:blipFill>
        <p:spPr>
          <a:xfrm>
            <a:off x="6096000" y="1927472"/>
            <a:ext cx="5943600" cy="4457700"/>
          </a:xfrm>
          <a:prstGeom prst="rect">
            <a:avLst/>
          </a:prstGeom>
        </p:spPr>
      </p:pic>
      <p:sp>
        <p:nvSpPr>
          <p:cNvPr id="6" name="Rectangle 5">
            <a:extLst>
              <a:ext uri="{FF2B5EF4-FFF2-40B4-BE49-F238E27FC236}">
                <a16:creationId xmlns:a16="http://schemas.microsoft.com/office/drawing/2014/main" id="{3C254A7B-C419-B24B-AD5F-2BF839987B5E}"/>
              </a:ext>
            </a:extLst>
          </p:cNvPr>
          <p:cNvSpPr/>
          <p:nvPr/>
        </p:nvSpPr>
        <p:spPr>
          <a:xfrm>
            <a:off x="172877" y="228539"/>
            <a:ext cx="11786475" cy="400110"/>
          </a:xfrm>
          <a:prstGeom prst="rect">
            <a:avLst/>
          </a:prstGeom>
        </p:spPr>
        <p:txBody>
          <a:bodyPr wrap="square">
            <a:spAutoFit/>
          </a:bodyPr>
          <a:lstStyle/>
          <a:p>
            <a:r>
              <a:rPr lang="en-US" sz="2000" dirty="0"/>
              <a:t> (Q3) How does the isotopic composition of DIC species vary prior to and during CaCO</a:t>
            </a:r>
            <a:r>
              <a:rPr lang="en-US" sz="2000" baseline="-25000" dirty="0"/>
              <a:t>3</a:t>
            </a:r>
            <a:r>
              <a:rPr lang="en-US" sz="2000" dirty="0"/>
              <a:t> precipitation?</a:t>
            </a:r>
          </a:p>
        </p:txBody>
      </p:sp>
      <p:pic>
        <p:nvPicPr>
          <p:cNvPr id="8" name="Picture 7" descr="Text&#10;&#10;Description automatically generated">
            <a:extLst>
              <a:ext uri="{FF2B5EF4-FFF2-40B4-BE49-F238E27FC236}">
                <a16:creationId xmlns:a16="http://schemas.microsoft.com/office/drawing/2014/main" id="{AD9F20EA-1D46-B24C-B85C-49D94C1BBB9E}"/>
              </a:ext>
            </a:extLst>
          </p:cNvPr>
          <p:cNvPicPr>
            <a:picLocks noChangeAspect="1"/>
          </p:cNvPicPr>
          <p:nvPr/>
        </p:nvPicPr>
        <p:blipFill>
          <a:blip r:embed="rId4"/>
          <a:stretch>
            <a:fillRect/>
          </a:stretch>
        </p:blipFill>
        <p:spPr>
          <a:xfrm>
            <a:off x="12923999" y="4000678"/>
            <a:ext cx="5105400" cy="1600200"/>
          </a:xfrm>
          <a:prstGeom prst="rect">
            <a:avLst/>
          </a:prstGeom>
        </p:spPr>
      </p:pic>
      <p:sp>
        <p:nvSpPr>
          <p:cNvPr id="9" name="TextBox 8">
            <a:extLst>
              <a:ext uri="{FF2B5EF4-FFF2-40B4-BE49-F238E27FC236}">
                <a16:creationId xmlns:a16="http://schemas.microsoft.com/office/drawing/2014/main" id="{DB375206-BBB5-ED48-A3D8-882F4B325C63}"/>
              </a:ext>
            </a:extLst>
          </p:cNvPr>
          <p:cNvSpPr txBox="1"/>
          <p:nvPr/>
        </p:nvSpPr>
        <p:spPr>
          <a:xfrm>
            <a:off x="385763" y="3645961"/>
            <a:ext cx="5357812" cy="2739211"/>
          </a:xfrm>
          <a:prstGeom prst="rect">
            <a:avLst/>
          </a:prstGeom>
          <a:noFill/>
        </p:spPr>
        <p:txBody>
          <a:bodyPr wrap="square" rtlCol="0">
            <a:spAutoFit/>
          </a:bodyPr>
          <a:lstStyle/>
          <a:p>
            <a:pPr marL="285750" indent="-285750">
              <a:buFontTx/>
              <a:buChar char="-"/>
            </a:pPr>
            <a:r>
              <a:rPr lang="en-US" sz="2400" dirty="0"/>
              <a:t>Temp sensitivity of </a:t>
            </a:r>
            <a:r>
              <a:rPr lang="el-GR" sz="2400" dirty="0"/>
              <a:t>α</a:t>
            </a:r>
            <a:r>
              <a:rPr lang="en-US" sz="2400" baseline="-25000" dirty="0"/>
              <a:t>c/w</a:t>
            </a:r>
            <a:r>
              <a:rPr lang="en-US" sz="2400" dirty="0"/>
              <a:t> will deviate from Kim and O’Neil 1997 value</a:t>
            </a:r>
          </a:p>
          <a:p>
            <a:pPr marL="285750" indent="-285750">
              <a:buFontTx/>
              <a:buChar char="-"/>
            </a:pPr>
            <a:endParaRPr lang="en-US" sz="2400" dirty="0"/>
          </a:p>
          <a:p>
            <a:pPr marL="285750" indent="-285750">
              <a:buFontTx/>
              <a:buChar char="-"/>
            </a:pPr>
            <a:r>
              <a:rPr lang="en-US" sz="2400" dirty="0"/>
              <a:t>Implies that disequilibrium between with calcite and carbonate ion had little effect on </a:t>
            </a:r>
            <a:r>
              <a:rPr lang="el-GR" sz="2400" dirty="0"/>
              <a:t>α</a:t>
            </a:r>
            <a:r>
              <a:rPr lang="en-US" sz="2400" baseline="-25000" dirty="0"/>
              <a:t>c/w</a:t>
            </a:r>
            <a:endParaRPr lang="en-US" sz="2400" dirty="0"/>
          </a:p>
          <a:p>
            <a:pPr marL="285750" indent="-285750">
              <a:buFontTx/>
              <a:buChar char="-"/>
            </a:pPr>
            <a:endParaRPr lang="en-US" sz="2400" dirty="0"/>
          </a:p>
        </p:txBody>
      </p:sp>
      <p:sp>
        <p:nvSpPr>
          <p:cNvPr id="10" name="TextBox 9">
            <a:extLst>
              <a:ext uri="{FF2B5EF4-FFF2-40B4-BE49-F238E27FC236}">
                <a16:creationId xmlns:a16="http://schemas.microsoft.com/office/drawing/2014/main" id="{602F75D6-64E8-D74D-AE88-A3D5B46809E5}"/>
              </a:ext>
            </a:extLst>
          </p:cNvPr>
          <p:cNvSpPr txBox="1"/>
          <p:nvPr/>
        </p:nvSpPr>
        <p:spPr>
          <a:xfrm>
            <a:off x="10901362" y="6488668"/>
            <a:ext cx="936667" cy="369332"/>
          </a:xfrm>
          <a:prstGeom prst="rect">
            <a:avLst/>
          </a:prstGeom>
          <a:noFill/>
        </p:spPr>
        <p:txBody>
          <a:bodyPr wrap="none" rtlCol="0">
            <a:spAutoFit/>
          </a:bodyPr>
          <a:lstStyle/>
          <a:p>
            <a:r>
              <a:rPr lang="en-US" dirty="0"/>
              <a:t>Figure 6</a:t>
            </a:r>
          </a:p>
        </p:txBody>
      </p:sp>
    </p:spTree>
    <p:extLst>
      <p:ext uri="{BB962C8B-B14F-4D97-AF65-F5344CB8AC3E}">
        <p14:creationId xmlns:p14="http://schemas.microsoft.com/office/powerpoint/2010/main" val="4269319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1"/>
      <p:bldP spid="9"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0179F13-DB14-3642-9EDD-CC334F87D8D9}"/>
              </a:ext>
            </a:extLst>
          </p:cNvPr>
          <p:cNvSpPr/>
          <p:nvPr/>
        </p:nvSpPr>
        <p:spPr>
          <a:xfrm>
            <a:off x="291938" y="142886"/>
            <a:ext cx="11900061" cy="523220"/>
          </a:xfrm>
          <a:prstGeom prst="rect">
            <a:avLst/>
          </a:prstGeom>
        </p:spPr>
        <p:txBody>
          <a:bodyPr wrap="square">
            <a:spAutoFit/>
          </a:bodyPr>
          <a:lstStyle/>
          <a:p>
            <a:r>
              <a:rPr lang="en-US" sz="2800" dirty="0">
                <a:solidFill>
                  <a:schemeClr val="accent2"/>
                </a:solidFill>
              </a:rPr>
              <a:t>Result 4: </a:t>
            </a:r>
            <a:r>
              <a:rPr lang="el-GR" sz="2800" dirty="0">
                <a:solidFill>
                  <a:schemeClr val="accent2"/>
                </a:solidFill>
              </a:rPr>
              <a:t>δ</a:t>
            </a:r>
            <a:r>
              <a:rPr lang="en-US" sz="2800" baseline="30000" dirty="0">
                <a:solidFill>
                  <a:schemeClr val="accent2"/>
                </a:solidFill>
              </a:rPr>
              <a:t>18</a:t>
            </a:r>
            <a:r>
              <a:rPr lang="en-US" sz="2800" dirty="0">
                <a:solidFill>
                  <a:schemeClr val="accent2"/>
                </a:solidFill>
              </a:rPr>
              <a:t>O-temperature relationship for </a:t>
            </a:r>
            <a:r>
              <a:rPr lang="en-US" sz="2800" dirty="0" err="1">
                <a:solidFill>
                  <a:schemeClr val="accent2"/>
                </a:solidFill>
              </a:rPr>
              <a:t>forams</a:t>
            </a:r>
            <a:r>
              <a:rPr lang="en-US" sz="2800" dirty="0">
                <a:solidFill>
                  <a:schemeClr val="accent2"/>
                </a:solidFill>
              </a:rPr>
              <a:t> vs corals? </a:t>
            </a:r>
          </a:p>
        </p:txBody>
      </p:sp>
      <p:pic>
        <p:nvPicPr>
          <p:cNvPr id="3" name="Picture 2" descr="Chart, line chart&#10;&#10;Description automatically generated">
            <a:extLst>
              <a:ext uri="{FF2B5EF4-FFF2-40B4-BE49-F238E27FC236}">
                <a16:creationId xmlns:a16="http://schemas.microsoft.com/office/drawing/2014/main" id="{8CE209CB-05A9-9D4A-8BF9-06932670A484}"/>
              </a:ext>
            </a:extLst>
          </p:cNvPr>
          <p:cNvPicPr>
            <a:picLocks noChangeAspect="1"/>
          </p:cNvPicPr>
          <p:nvPr/>
        </p:nvPicPr>
        <p:blipFill rotWithShape="1">
          <a:blip r:embed="rId3"/>
          <a:srcRect b="57709"/>
          <a:stretch/>
        </p:blipFill>
        <p:spPr>
          <a:xfrm>
            <a:off x="655170" y="1399424"/>
            <a:ext cx="4985686" cy="3741974"/>
          </a:xfrm>
          <a:prstGeom prst="rect">
            <a:avLst/>
          </a:prstGeom>
        </p:spPr>
      </p:pic>
      <p:pic>
        <p:nvPicPr>
          <p:cNvPr id="4" name="Picture 3" descr="Chart, line chart&#10;&#10;Description automatically generated">
            <a:extLst>
              <a:ext uri="{FF2B5EF4-FFF2-40B4-BE49-F238E27FC236}">
                <a16:creationId xmlns:a16="http://schemas.microsoft.com/office/drawing/2014/main" id="{3547B5AC-E77A-E740-80E2-6568390E0E36}"/>
              </a:ext>
            </a:extLst>
          </p:cNvPr>
          <p:cNvPicPr>
            <a:picLocks noChangeAspect="1"/>
          </p:cNvPicPr>
          <p:nvPr/>
        </p:nvPicPr>
        <p:blipFill rotWithShape="1">
          <a:blip r:embed="rId3"/>
          <a:srcRect t="41736"/>
          <a:stretch/>
        </p:blipFill>
        <p:spPr>
          <a:xfrm>
            <a:off x="6241969" y="1399424"/>
            <a:ext cx="4985686" cy="5155197"/>
          </a:xfrm>
          <a:prstGeom prst="rect">
            <a:avLst/>
          </a:prstGeom>
        </p:spPr>
      </p:pic>
      <p:grpSp>
        <p:nvGrpSpPr>
          <p:cNvPr id="8" name="Group 7">
            <a:extLst>
              <a:ext uri="{FF2B5EF4-FFF2-40B4-BE49-F238E27FC236}">
                <a16:creationId xmlns:a16="http://schemas.microsoft.com/office/drawing/2014/main" id="{0B3743D5-ADAF-E542-B8BE-2D7B6B309962}"/>
              </a:ext>
            </a:extLst>
          </p:cNvPr>
          <p:cNvGrpSpPr/>
          <p:nvPr/>
        </p:nvGrpSpPr>
        <p:grpSpPr>
          <a:xfrm>
            <a:off x="601663" y="5283336"/>
            <a:ext cx="5092700" cy="495300"/>
            <a:chOff x="601663" y="5624512"/>
            <a:chExt cx="5092700" cy="495300"/>
          </a:xfrm>
        </p:grpSpPr>
        <p:pic>
          <p:nvPicPr>
            <p:cNvPr id="6" name="Picture 5">
              <a:extLst>
                <a:ext uri="{FF2B5EF4-FFF2-40B4-BE49-F238E27FC236}">
                  <a16:creationId xmlns:a16="http://schemas.microsoft.com/office/drawing/2014/main" id="{E5784ACB-45E2-4542-BC72-F4CE72291384}"/>
                </a:ext>
              </a:extLst>
            </p:cNvPr>
            <p:cNvPicPr>
              <a:picLocks noChangeAspect="1"/>
            </p:cNvPicPr>
            <p:nvPr/>
          </p:nvPicPr>
          <p:blipFill>
            <a:blip r:embed="rId4"/>
            <a:stretch>
              <a:fillRect/>
            </a:stretch>
          </p:blipFill>
          <p:spPr>
            <a:xfrm>
              <a:off x="601663" y="5624512"/>
              <a:ext cx="5092700" cy="495300"/>
            </a:xfrm>
            <a:prstGeom prst="rect">
              <a:avLst/>
            </a:prstGeom>
          </p:spPr>
        </p:pic>
        <p:sp>
          <p:nvSpPr>
            <p:cNvPr id="7" name="Rectangle 6">
              <a:extLst>
                <a:ext uri="{FF2B5EF4-FFF2-40B4-BE49-F238E27FC236}">
                  <a16:creationId xmlns:a16="http://schemas.microsoft.com/office/drawing/2014/main" id="{BCCC44F0-DFF6-0A4D-AD01-159C895142A5}"/>
                </a:ext>
              </a:extLst>
            </p:cNvPr>
            <p:cNvSpPr/>
            <p:nvPr/>
          </p:nvSpPr>
          <p:spPr>
            <a:xfrm>
              <a:off x="2300288" y="5872162"/>
              <a:ext cx="3394075" cy="24765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024096C2-4B2A-F34B-A329-4835EA002FF9}"/>
              </a:ext>
            </a:extLst>
          </p:cNvPr>
          <p:cNvSpPr txBox="1"/>
          <p:nvPr/>
        </p:nvSpPr>
        <p:spPr>
          <a:xfrm>
            <a:off x="323534" y="5974685"/>
            <a:ext cx="5439759" cy="830997"/>
          </a:xfrm>
          <a:prstGeom prst="rect">
            <a:avLst/>
          </a:prstGeom>
          <a:noFill/>
        </p:spPr>
        <p:txBody>
          <a:bodyPr wrap="none" rtlCol="0">
            <a:spAutoFit/>
          </a:bodyPr>
          <a:lstStyle/>
          <a:p>
            <a:r>
              <a:rPr lang="en-US" sz="2400" dirty="0">
                <a:solidFill>
                  <a:schemeClr val="accent4"/>
                </a:solidFill>
              </a:rPr>
              <a:t>Implications for us?</a:t>
            </a:r>
          </a:p>
          <a:p>
            <a:r>
              <a:rPr lang="en-US" sz="2400" dirty="0"/>
              <a:t>Good news for </a:t>
            </a:r>
            <a:r>
              <a:rPr lang="en-US" sz="2400" dirty="0" err="1"/>
              <a:t>foram</a:t>
            </a:r>
            <a:r>
              <a:rPr lang="en-US" sz="2400" dirty="0"/>
              <a:t> </a:t>
            </a:r>
            <a:r>
              <a:rPr lang="en-US" sz="2400" dirty="0" err="1"/>
              <a:t>paleothermometry</a:t>
            </a:r>
            <a:r>
              <a:rPr lang="en-US" sz="2400" dirty="0"/>
              <a:t>!</a:t>
            </a:r>
          </a:p>
        </p:txBody>
      </p:sp>
      <p:sp>
        <p:nvSpPr>
          <p:cNvPr id="10" name="Rectangle 9">
            <a:extLst>
              <a:ext uri="{FF2B5EF4-FFF2-40B4-BE49-F238E27FC236}">
                <a16:creationId xmlns:a16="http://schemas.microsoft.com/office/drawing/2014/main" id="{8314105D-AFAB-114B-B58D-F59D745DDF17}"/>
              </a:ext>
            </a:extLst>
          </p:cNvPr>
          <p:cNvSpPr/>
          <p:nvPr/>
        </p:nvSpPr>
        <p:spPr>
          <a:xfrm>
            <a:off x="291937" y="913756"/>
            <a:ext cx="11900063" cy="369332"/>
          </a:xfrm>
          <a:prstGeom prst="rect">
            <a:avLst/>
          </a:prstGeom>
        </p:spPr>
        <p:txBody>
          <a:bodyPr wrap="square">
            <a:spAutoFit/>
          </a:bodyPr>
          <a:lstStyle/>
          <a:p>
            <a:r>
              <a:rPr lang="en-US" dirty="0"/>
              <a:t>Relatively constant </a:t>
            </a:r>
            <a:r>
              <a:rPr lang="en-US" dirty="0" err="1"/>
              <a:t>foram</a:t>
            </a:r>
            <a:r>
              <a:rPr lang="en-US" dirty="0"/>
              <a:t> calcite </a:t>
            </a:r>
            <a:r>
              <a:rPr lang="el-GR" dirty="0"/>
              <a:t>δ</a:t>
            </a:r>
            <a:r>
              <a:rPr lang="en-US" baseline="30000" dirty="0"/>
              <a:t>18</a:t>
            </a:r>
            <a:r>
              <a:rPr lang="en-US" dirty="0"/>
              <a:t>O-temperature relationship but a more variable coral aragonite </a:t>
            </a:r>
            <a:r>
              <a:rPr lang="el-GR" dirty="0"/>
              <a:t>δ</a:t>
            </a:r>
            <a:r>
              <a:rPr lang="en-US" baseline="30000" dirty="0"/>
              <a:t>18</a:t>
            </a:r>
            <a:r>
              <a:rPr lang="en-US" dirty="0"/>
              <a:t>O-temp relationship</a:t>
            </a:r>
          </a:p>
        </p:txBody>
      </p:sp>
    </p:spTree>
    <p:extLst>
      <p:ext uri="{BB962C8B-B14F-4D97-AF65-F5344CB8AC3E}">
        <p14:creationId xmlns:p14="http://schemas.microsoft.com/office/powerpoint/2010/main" val="3832015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72DFB84-1877-AF47-AE51-AB5B031079B3}"/>
              </a:ext>
            </a:extLst>
          </p:cNvPr>
          <p:cNvPicPr>
            <a:picLocks noChangeAspect="1"/>
          </p:cNvPicPr>
          <p:nvPr/>
        </p:nvPicPr>
        <p:blipFill>
          <a:blip r:embed="rId3"/>
          <a:stretch>
            <a:fillRect/>
          </a:stretch>
        </p:blipFill>
        <p:spPr>
          <a:xfrm>
            <a:off x="1599695" y="0"/>
            <a:ext cx="8992609" cy="6858000"/>
          </a:xfrm>
          <a:prstGeom prst="rect">
            <a:avLst/>
          </a:prstGeom>
        </p:spPr>
      </p:pic>
    </p:spTree>
    <p:extLst>
      <p:ext uri="{BB962C8B-B14F-4D97-AF65-F5344CB8AC3E}">
        <p14:creationId xmlns:p14="http://schemas.microsoft.com/office/powerpoint/2010/main" val="6001425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descr="Graphical user interface, application&#10;&#10;Description automatically generated">
            <a:extLst>
              <a:ext uri="{FF2B5EF4-FFF2-40B4-BE49-F238E27FC236}">
                <a16:creationId xmlns:a16="http://schemas.microsoft.com/office/drawing/2014/main" id="{931CB9D4-8BDC-3745-AF3B-7669EBB8468D}"/>
              </a:ext>
            </a:extLst>
          </p:cNvPr>
          <p:cNvPicPr>
            <a:picLocks noChangeAspect="1"/>
          </p:cNvPicPr>
          <p:nvPr/>
        </p:nvPicPr>
        <p:blipFill>
          <a:blip r:embed="rId2"/>
          <a:stretch>
            <a:fillRect/>
          </a:stretch>
        </p:blipFill>
        <p:spPr>
          <a:xfrm>
            <a:off x="2676556" y="157163"/>
            <a:ext cx="7091430" cy="6858000"/>
          </a:xfrm>
          <a:prstGeom prst="rect">
            <a:avLst/>
          </a:prstGeom>
        </p:spPr>
      </p:pic>
    </p:spTree>
    <p:extLst>
      <p:ext uri="{BB962C8B-B14F-4D97-AF65-F5344CB8AC3E}">
        <p14:creationId xmlns:p14="http://schemas.microsoft.com/office/powerpoint/2010/main" val="29231842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2C89A52-203E-8447-93AD-06626B009687}"/>
              </a:ext>
            </a:extLst>
          </p:cNvPr>
          <p:cNvPicPr>
            <a:picLocks noChangeAspect="1"/>
          </p:cNvPicPr>
          <p:nvPr/>
        </p:nvPicPr>
        <p:blipFill>
          <a:blip r:embed="rId3"/>
          <a:stretch>
            <a:fillRect/>
          </a:stretch>
        </p:blipFill>
        <p:spPr>
          <a:xfrm>
            <a:off x="2069242" y="0"/>
            <a:ext cx="8053516" cy="6858000"/>
          </a:xfrm>
          <a:prstGeom prst="rect">
            <a:avLst/>
          </a:prstGeom>
        </p:spPr>
      </p:pic>
    </p:spTree>
    <p:extLst>
      <p:ext uri="{BB962C8B-B14F-4D97-AF65-F5344CB8AC3E}">
        <p14:creationId xmlns:p14="http://schemas.microsoft.com/office/powerpoint/2010/main" val="28107827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DEE08D-9348-164A-8E47-4CD9A721C5CC}"/>
              </a:ext>
            </a:extLst>
          </p:cNvPr>
          <p:cNvSpPr>
            <a:spLocks noGrp="1"/>
          </p:cNvSpPr>
          <p:nvPr>
            <p:ph type="title"/>
          </p:nvPr>
        </p:nvSpPr>
        <p:spPr>
          <a:xfrm>
            <a:off x="838200" y="365126"/>
            <a:ext cx="10515600" cy="644968"/>
          </a:xfrm>
        </p:spPr>
        <p:txBody>
          <a:bodyPr>
            <a:normAutofit/>
          </a:bodyPr>
          <a:lstStyle/>
          <a:p>
            <a:r>
              <a:rPr lang="en-US" sz="3200" dirty="0"/>
              <a:t>Motivation for exploring this system</a:t>
            </a:r>
          </a:p>
        </p:txBody>
      </p:sp>
      <p:sp>
        <p:nvSpPr>
          <p:cNvPr id="3" name="Content Placeholder 2">
            <a:extLst>
              <a:ext uri="{FF2B5EF4-FFF2-40B4-BE49-F238E27FC236}">
                <a16:creationId xmlns:a16="http://schemas.microsoft.com/office/drawing/2014/main" id="{E947505D-CD63-4443-BB87-2F7D1F44A1CF}"/>
              </a:ext>
            </a:extLst>
          </p:cNvPr>
          <p:cNvSpPr>
            <a:spLocks noGrp="1"/>
          </p:cNvSpPr>
          <p:nvPr>
            <p:ph idx="1"/>
          </p:nvPr>
        </p:nvSpPr>
        <p:spPr>
          <a:xfrm>
            <a:off x="372140" y="1360967"/>
            <a:ext cx="11408734" cy="4815996"/>
          </a:xfrm>
        </p:spPr>
        <p:txBody>
          <a:bodyPr/>
          <a:lstStyle/>
          <a:p>
            <a:r>
              <a:rPr lang="en-US" dirty="0"/>
              <a:t>Interested in tracking oxygen (also carbon) through speciation and precipitation of carbonate minerals in terrestrial aqueous systems</a:t>
            </a:r>
          </a:p>
          <a:p>
            <a:endParaRPr lang="en-US" dirty="0"/>
          </a:p>
          <a:p>
            <a:r>
              <a:rPr lang="en-US" dirty="0"/>
              <a:t>Specifically… palustrine environment</a:t>
            </a:r>
          </a:p>
          <a:p>
            <a:pPr lvl="1"/>
            <a:r>
              <a:rPr lang="en-US" dirty="0"/>
              <a:t>Las Tablas de Daimiel	</a:t>
            </a:r>
          </a:p>
          <a:p>
            <a:pPr lvl="1"/>
            <a:r>
              <a:rPr lang="en-US" dirty="0"/>
              <a:t>What environmental factors influence the timing and extent of precipitation of carbonates in palustrine settings?</a:t>
            </a:r>
          </a:p>
        </p:txBody>
      </p:sp>
    </p:spTree>
    <p:extLst>
      <p:ext uri="{BB962C8B-B14F-4D97-AF65-F5344CB8AC3E}">
        <p14:creationId xmlns:p14="http://schemas.microsoft.com/office/powerpoint/2010/main" val="37862782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89F47FC-A8BF-8447-B912-DCD16D1B61E9}"/>
              </a:ext>
            </a:extLst>
          </p:cNvPr>
          <p:cNvSpPr txBox="1"/>
          <p:nvPr/>
        </p:nvSpPr>
        <p:spPr>
          <a:xfrm>
            <a:off x="243840" y="447040"/>
            <a:ext cx="11572240" cy="4524315"/>
          </a:xfrm>
          <a:prstGeom prst="rect">
            <a:avLst/>
          </a:prstGeom>
          <a:noFill/>
        </p:spPr>
        <p:txBody>
          <a:bodyPr wrap="square" rtlCol="0">
            <a:spAutoFit/>
          </a:bodyPr>
          <a:lstStyle/>
          <a:p>
            <a:r>
              <a:rPr lang="en-US" b="1" dirty="0"/>
              <a:t>Model Objectives: </a:t>
            </a:r>
            <a:r>
              <a:rPr lang="en-US" dirty="0"/>
              <a:t>Open, steady state model for </a:t>
            </a:r>
            <a:r>
              <a:rPr lang="el-GR" dirty="0"/>
              <a:t> δ</a:t>
            </a:r>
            <a:r>
              <a:rPr lang="en-US" baseline="30000" dirty="0"/>
              <a:t>18</a:t>
            </a:r>
            <a:r>
              <a:rPr lang="en-US" dirty="0"/>
              <a:t>O within carbonate equilibria system. </a:t>
            </a:r>
          </a:p>
          <a:p>
            <a:endParaRPr lang="en-US" dirty="0"/>
          </a:p>
          <a:p>
            <a:r>
              <a:rPr lang="en-US" dirty="0"/>
              <a:t>Fix pH</a:t>
            </a:r>
          </a:p>
          <a:p>
            <a:endParaRPr lang="en-US" dirty="0"/>
          </a:p>
          <a:p>
            <a:pPr marL="342900" indent="-342900">
              <a:buAutoNum type="arabicParenR"/>
            </a:pPr>
            <a:r>
              <a:rPr lang="en-US" dirty="0"/>
              <a:t>At steady state, what is the effect the concentration of CO2 in the atmosphere?</a:t>
            </a:r>
          </a:p>
          <a:p>
            <a:pPr marL="800100" lvl="1" indent="-342900">
              <a:buFont typeface="Arial" panose="020B0604020202020204" pitchFamily="34" charset="0"/>
              <a:buChar char="•"/>
            </a:pPr>
            <a:r>
              <a:rPr lang="en-US" dirty="0"/>
              <a:t>Geologic example of super high pCO2 – Cretaceous Thermal Optimum </a:t>
            </a:r>
          </a:p>
          <a:p>
            <a:pPr marL="800100" lvl="1" indent="-342900">
              <a:buFont typeface="Arial" panose="020B0604020202020204" pitchFamily="34" charset="0"/>
              <a:buChar char="•"/>
            </a:pPr>
            <a:endParaRPr lang="en-US" dirty="0"/>
          </a:p>
          <a:p>
            <a:r>
              <a:rPr lang="en-US" dirty="0"/>
              <a:t>2) How does the temperature of the system impact the isotopic composition of the system, particularly the precipitating calcite?</a:t>
            </a:r>
          </a:p>
          <a:p>
            <a:pPr marL="742950" lvl="1" indent="-285750">
              <a:buFont typeface="Arial" panose="020B0604020202020204" pitchFamily="34" charset="0"/>
              <a:buChar char="•"/>
            </a:pPr>
            <a:r>
              <a:rPr lang="en-US" dirty="0"/>
              <a:t>Going from ‘spring temps’ (20 C) to ‘late summer’ (35 C)</a:t>
            </a:r>
          </a:p>
          <a:p>
            <a:pPr marL="1200150" lvl="2" indent="-285750">
              <a:buFont typeface="Arial" panose="020B0604020202020204" pitchFamily="34" charset="0"/>
              <a:buChar char="•"/>
            </a:pPr>
            <a:r>
              <a:rPr lang="en-US" dirty="0"/>
              <a:t>Fractionation factors, but also equilibrium will happen faster?, but also CO2 will outgas from the water?</a:t>
            </a:r>
          </a:p>
          <a:p>
            <a:endParaRPr lang="en-US" dirty="0"/>
          </a:p>
          <a:p>
            <a:r>
              <a:rPr lang="en-US" dirty="0"/>
              <a:t>3) Make not steady state? – carb precipitation rate is higher than ability for CO2 to diffuse into water</a:t>
            </a:r>
          </a:p>
          <a:p>
            <a:pPr marL="742950" lvl="1" indent="-285750">
              <a:buFont typeface="Arial" panose="020B0604020202020204" pitchFamily="34" charset="0"/>
              <a:buChar char="•"/>
            </a:pPr>
            <a:r>
              <a:rPr lang="en-US" dirty="0"/>
              <a:t>Example: temperature of system increased or concentrations of [Ca</a:t>
            </a:r>
            <a:r>
              <a:rPr lang="en-US" baseline="30000" dirty="0"/>
              <a:t>2+</a:t>
            </a:r>
            <a:r>
              <a:rPr lang="en-US" dirty="0"/>
              <a:t>] or [CO</a:t>
            </a:r>
            <a:r>
              <a:rPr lang="en-US" baseline="-25000" dirty="0"/>
              <a:t>3</a:t>
            </a:r>
            <a:r>
              <a:rPr lang="en-US" baseline="30000" dirty="0"/>
              <a:t>2-</a:t>
            </a:r>
            <a:r>
              <a:rPr lang="en-US" dirty="0"/>
              <a:t>] calcite became super saturated</a:t>
            </a:r>
          </a:p>
          <a:p>
            <a:pPr marL="742950" lvl="1" indent="-285750">
              <a:buFont typeface="Arial" panose="020B0604020202020204" pitchFamily="34" charset="0"/>
              <a:buChar char="•"/>
            </a:pPr>
            <a:r>
              <a:rPr lang="en-US" dirty="0"/>
              <a:t>(dry down)</a:t>
            </a:r>
          </a:p>
          <a:p>
            <a:endParaRPr lang="en-US" dirty="0"/>
          </a:p>
        </p:txBody>
      </p:sp>
      <p:sp>
        <p:nvSpPr>
          <p:cNvPr id="3" name="TextBox 2">
            <a:extLst>
              <a:ext uri="{FF2B5EF4-FFF2-40B4-BE49-F238E27FC236}">
                <a16:creationId xmlns:a16="http://schemas.microsoft.com/office/drawing/2014/main" id="{B4B35985-C185-F644-BE5F-4FE176D77EC0}"/>
              </a:ext>
            </a:extLst>
          </p:cNvPr>
          <p:cNvSpPr txBox="1"/>
          <p:nvPr/>
        </p:nvSpPr>
        <p:spPr>
          <a:xfrm>
            <a:off x="243840" y="5293360"/>
            <a:ext cx="9944645" cy="646331"/>
          </a:xfrm>
          <a:prstGeom prst="rect">
            <a:avLst/>
          </a:prstGeom>
          <a:noFill/>
        </p:spPr>
        <p:txBody>
          <a:bodyPr wrap="none" rtlCol="0">
            <a:spAutoFit/>
          </a:bodyPr>
          <a:lstStyle/>
          <a:p>
            <a:r>
              <a:rPr lang="en-US" b="1" dirty="0"/>
              <a:t>Assumptions</a:t>
            </a:r>
          </a:p>
          <a:p>
            <a:r>
              <a:rPr lang="en-US" dirty="0"/>
              <a:t>- Carbonate species of interest is CO</a:t>
            </a:r>
            <a:r>
              <a:rPr lang="en-US" baseline="-25000" dirty="0"/>
              <a:t>3</a:t>
            </a:r>
            <a:r>
              <a:rPr lang="en-US" baseline="30000" dirty="0"/>
              <a:t>2-</a:t>
            </a:r>
            <a:r>
              <a:rPr lang="en-US" dirty="0"/>
              <a:t> and is the only species that participates in precipitation of calcite </a:t>
            </a:r>
            <a:endParaRPr lang="en-US" baseline="30000" dirty="0"/>
          </a:p>
        </p:txBody>
      </p:sp>
    </p:spTree>
    <p:extLst>
      <p:ext uri="{BB962C8B-B14F-4D97-AF65-F5344CB8AC3E}">
        <p14:creationId xmlns:p14="http://schemas.microsoft.com/office/powerpoint/2010/main" val="35617602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75097B7-1C0C-EF4D-888A-D2065D4AB47D}"/>
              </a:ext>
            </a:extLst>
          </p:cNvPr>
          <p:cNvSpPr txBox="1">
            <a:spLocks/>
          </p:cNvSpPr>
          <p:nvPr/>
        </p:nvSpPr>
        <p:spPr>
          <a:xfrm>
            <a:off x="276446" y="384372"/>
            <a:ext cx="11525693" cy="132493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t>Exploring an </a:t>
            </a:r>
            <a:r>
              <a:rPr lang="en-US" dirty="0">
                <a:solidFill>
                  <a:srgbClr val="C00000"/>
                </a:solidFill>
              </a:rPr>
              <a:t>open, steady state system for carbonate equilibria</a:t>
            </a:r>
            <a:endParaRPr lang="en-US" dirty="0"/>
          </a:p>
          <a:p>
            <a:pPr marL="0" indent="0" algn="ctr">
              <a:buFont typeface="Arial" panose="020B0604020202020204" pitchFamily="34" charset="0"/>
              <a:buNone/>
            </a:pPr>
            <a:r>
              <a:rPr lang="en-US" sz="2000" dirty="0"/>
              <a:t>[CO</a:t>
            </a:r>
            <a:r>
              <a:rPr lang="en-US" sz="2000" baseline="-25000" dirty="0"/>
              <a:t>2</a:t>
            </a:r>
            <a:r>
              <a:rPr lang="en-US" sz="2000" dirty="0"/>
              <a:t>] essentially infinite because the aqueous environment is constantly exchanging with the atmosphere</a:t>
            </a:r>
          </a:p>
        </p:txBody>
      </p:sp>
      <p:grpSp>
        <p:nvGrpSpPr>
          <p:cNvPr id="10" name="Group 9">
            <a:extLst>
              <a:ext uri="{FF2B5EF4-FFF2-40B4-BE49-F238E27FC236}">
                <a16:creationId xmlns:a16="http://schemas.microsoft.com/office/drawing/2014/main" id="{5CA1CC32-ABE9-9C46-B607-3540EBB55351}"/>
              </a:ext>
            </a:extLst>
          </p:cNvPr>
          <p:cNvGrpSpPr/>
          <p:nvPr/>
        </p:nvGrpSpPr>
        <p:grpSpPr>
          <a:xfrm>
            <a:off x="3047369" y="1626713"/>
            <a:ext cx="8546859" cy="5188300"/>
            <a:chOff x="3047369" y="1626713"/>
            <a:chExt cx="8546859" cy="5188300"/>
          </a:xfrm>
        </p:grpSpPr>
        <p:pic>
          <p:nvPicPr>
            <p:cNvPr id="2" name="Picture 1">
              <a:extLst>
                <a:ext uri="{FF2B5EF4-FFF2-40B4-BE49-F238E27FC236}">
                  <a16:creationId xmlns:a16="http://schemas.microsoft.com/office/drawing/2014/main" id="{828B09A5-0BA2-4B47-8E11-B64242F00CEF}"/>
                </a:ext>
              </a:extLst>
            </p:cNvPr>
            <p:cNvPicPr>
              <a:picLocks noChangeAspect="1"/>
            </p:cNvPicPr>
            <p:nvPr/>
          </p:nvPicPr>
          <p:blipFill>
            <a:blip r:embed="rId3"/>
            <a:stretch>
              <a:fillRect/>
            </a:stretch>
          </p:blipFill>
          <p:spPr>
            <a:xfrm>
              <a:off x="3047369" y="1626713"/>
              <a:ext cx="5983846" cy="4846915"/>
            </a:xfrm>
            <a:prstGeom prst="rect">
              <a:avLst/>
            </a:prstGeom>
          </p:spPr>
        </p:pic>
        <p:cxnSp>
          <p:nvCxnSpPr>
            <p:cNvPr id="5" name="Straight Arrow Connector 4">
              <a:extLst>
                <a:ext uri="{FF2B5EF4-FFF2-40B4-BE49-F238E27FC236}">
                  <a16:creationId xmlns:a16="http://schemas.microsoft.com/office/drawing/2014/main" id="{CA87F750-634F-AF4B-AFD2-1DBFDA32893C}"/>
                </a:ext>
              </a:extLst>
            </p:cNvPr>
            <p:cNvCxnSpPr>
              <a:cxnSpLocks/>
            </p:cNvCxnSpPr>
            <p:nvPr/>
          </p:nvCxnSpPr>
          <p:spPr>
            <a:xfrm>
              <a:off x="7591647" y="5826642"/>
              <a:ext cx="2445488" cy="64698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518973A3-D9B5-4341-9019-CFA2AEF3FDE5}"/>
                </a:ext>
              </a:extLst>
            </p:cNvPr>
            <p:cNvPicPr>
              <a:picLocks noChangeAspect="1"/>
            </p:cNvPicPr>
            <p:nvPr/>
          </p:nvPicPr>
          <p:blipFill>
            <a:blip r:embed="rId4"/>
            <a:stretch>
              <a:fillRect/>
            </a:stretch>
          </p:blipFill>
          <p:spPr>
            <a:xfrm>
              <a:off x="10302064" y="5826642"/>
              <a:ext cx="1173345" cy="988371"/>
            </a:xfrm>
            <a:prstGeom prst="rect">
              <a:avLst/>
            </a:prstGeom>
          </p:spPr>
        </p:pic>
        <p:sp>
          <p:nvSpPr>
            <p:cNvPr id="9" name="TextBox 8">
              <a:extLst>
                <a:ext uri="{FF2B5EF4-FFF2-40B4-BE49-F238E27FC236}">
                  <a16:creationId xmlns:a16="http://schemas.microsoft.com/office/drawing/2014/main" id="{CC8837D5-B321-6B41-8FF6-D56B3EE2BA9D}"/>
                </a:ext>
              </a:extLst>
            </p:cNvPr>
            <p:cNvSpPr txBox="1"/>
            <p:nvPr/>
          </p:nvSpPr>
          <p:spPr>
            <a:xfrm>
              <a:off x="10037135" y="5369930"/>
              <a:ext cx="1557093" cy="369332"/>
            </a:xfrm>
            <a:prstGeom prst="rect">
              <a:avLst/>
            </a:prstGeom>
            <a:noFill/>
          </p:spPr>
          <p:txBody>
            <a:bodyPr wrap="none" rtlCol="0">
              <a:spAutoFit/>
            </a:bodyPr>
            <a:lstStyle/>
            <a:p>
              <a:r>
                <a:rPr lang="en-US" dirty="0"/>
                <a:t>CaCO</a:t>
              </a:r>
              <a:r>
                <a:rPr lang="en-US" baseline="-25000" dirty="0"/>
                <a:t>3 </a:t>
              </a:r>
              <a:r>
                <a:rPr lang="en-US" dirty="0"/>
                <a:t>- Calcite</a:t>
              </a:r>
            </a:p>
          </p:txBody>
        </p:sp>
      </p:grpSp>
    </p:spTree>
    <p:extLst>
      <p:ext uri="{BB962C8B-B14F-4D97-AF65-F5344CB8AC3E}">
        <p14:creationId xmlns:p14="http://schemas.microsoft.com/office/powerpoint/2010/main" val="36028815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75097B7-1C0C-EF4D-888A-D2065D4AB47D}"/>
              </a:ext>
            </a:extLst>
          </p:cNvPr>
          <p:cNvSpPr txBox="1">
            <a:spLocks/>
          </p:cNvSpPr>
          <p:nvPr/>
        </p:nvSpPr>
        <p:spPr>
          <a:xfrm>
            <a:off x="333153" y="97293"/>
            <a:ext cx="11525693" cy="43433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solidFill>
                  <a:srgbClr val="C00000"/>
                </a:solidFill>
              </a:rPr>
              <a:t>open, steady state system for carbonate equilibria</a:t>
            </a:r>
            <a:endParaRPr lang="en-US" sz="2000" dirty="0"/>
          </a:p>
        </p:txBody>
      </p: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6D214068-FC1B-0747-9C14-094BF3E14CBF}"/>
                  </a:ext>
                </a:extLst>
              </p:cNvPr>
              <p:cNvSpPr/>
              <p:nvPr/>
            </p:nvSpPr>
            <p:spPr>
              <a:xfrm>
                <a:off x="332155" y="1395580"/>
                <a:ext cx="11183446" cy="53360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𝐶</m:t>
                      </m:r>
                      <m:sSub>
                        <m:sSubPr>
                          <m:ctrlPr>
                            <a:rPr lang="en-US" sz="2400" i="1">
                              <a:latin typeface="Cambria Math" panose="02040503050406030204" pitchFamily="18" charset="0"/>
                            </a:rPr>
                          </m:ctrlPr>
                        </m:sSubPr>
                        <m:e>
                          <m:r>
                            <a:rPr lang="en-US" sz="2400" i="1">
                              <a:latin typeface="Cambria Math" panose="02040503050406030204" pitchFamily="18" charset="0"/>
                            </a:rPr>
                            <m:t>𝑂</m:t>
                          </m:r>
                        </m:e>
                        <m:sub>
                          <m:r>
                            <a:rPr lang="en-US" sz="2400" i="1">
                              <a:latin typeface="Cambria Math" panose="02040503050406030204" pitchFamily="18" charset="0"/>
                            </a:rPr>
                            <m:t>2 (</m:t>
                          </m:r>
                          <m:r>
                            <a:rPr lang="en-US" sz="2400" i="1">
                              <a:latin typeface="Cambria Math" panose="02040503050406030204" pitchFamily="18" charset="0"/>
                            </a:rPr>
                            <m:t>𝑔</m:t>
                          </m:r>
                          <m:r>
                            <a:rPr lang="en-US" sz="2400" i="1">
                              <a:latin typeface="Cambria Math" panose="02040503050406030204" pitchFamily="18" charset="0"/>
                            </a:rPr>
                            <m:t>)</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𝐻</m:t>
                          </m:r>
                        </m:e>
                        <m:sub>
                          <m:r>
                            <a:rPr lang="en-US" sz="2400" i="1">
                              <a:latin typeface="Cambria Math" panose="02040503050406030204" pitchFamily="18" charset="0"/>
                            </a:rPr>
                            <m:t>2</m:t>
                          </m:r>
                        </m:sub>
                      </m:sSub>
                      <m:sSub>
                        <m:sSubPr>
                          <m:ctrlPr>
                            <a:rPr lang="en-US" sz="2400" i="1">
                              <a:latin typeface="Cambria Math" panose="02040503050406030204" pitchFamily="18" charset="0"/>
                            </a:rPr>
                          </m:ctrlPr>
                        </m:sSubPr>
                        <m:e>
                          <m:r>
                            <a:rPr lang="en-US" sz="2400" i="1">
                              <a:latin typeface="Cambria Math" panose="02040503050406030204" pitchFamily="18" charset="0"/>
                            </a:rPr>
                            <m:t>𝑂</m:t>
                          </m:r>
                        </m:e>
                        <m:sub>
                          <m:r>
                            <a:rPr lang="en-US" sz="2400" i="1">
                              <a:latin typeface="Cambria Math" panose="02040503050406030204" pitchFamily="18" charset="0"/>
                            </a:rPr>
                            <m:t>(</m:t>
                          </m:r>
                          <m:r>
                            <a:rPr lang="en-US" sz="2400" i="1">
                              <a:latin typeface="Cambria Math" panose="02040503050406030204" pitchFamily="18" charset="0"/>
                            </a:rPr>
                            <m:t>𝑙</m:t>
                          </m:r>
                          <m:r>
                            <a:rPr lang="en-US" sz="2400" i="1">
                              <a:latin typeface="Cambria Math" panose="02040503050406030204" pitchFamily="18" charset="0"/>
                            </a:rPr>
                            <m:t>)</m:t>
                          </m:r>
                        </m:sub>
                      </m:sSub>
                      <m:r>
                        <a:rPr lang="en-US" sz="2400" i="1">
                          <a:latin typeface="Cambria Math" panose="02040503050406030204" pitchFamily="18" charset="0"/>
                          <a:ea typeface="Cambria Math" panose="02040503050406030204" pitchFamily="18" charset="0"/>
                        </a:rPr>
                        <m:t>⇌ </m:t>
                      </m:r>
                      <m:sSub>
                        <m:sSubPr>
                          <m:ctrlPr>
                            <a:rPr lang="en-US" sz="2400" i="1">
                              <a:latin typeface="Cambria Math" panose="02040503050406030204" pitchFamily="18" charset="0"/>
                            </a:rPr>
                          </m:ctrlPr>
                        </m:sSubPr>
                        <m:e>
                          <m:r>
                            <a:rPr lang="en-US" sz="2400" i="1">
                              <a:latin typeface="Cambria Math" panose="02040503050406030204" pitchFamily="18" charset="0"/>
                            </a:rPr>
                            <m:t>𝐻</m:t>
                          </m:r>
                        </m:e>
                        <m:sub>
                          <m:r>
                            <a:rPr lang="en-US" sz="2400" i="1">
                              <a:latin typeface="Cambria Math" panose="02040503050406030204" pitchFamily="18" charset="0"/>
                            </a:rPr>
                            <m:t>2</m:t>
                          </m:r>
                        </m:sub>
                      </m:sSub>
                      <m:sSub>
                        <m:sSubPr>
                          <m:ctrlPr>
                            <a:rPr lang="en-US" sz="2400" i="1">
                              <a:latin typeface="Cambria Math" panose="02040503050406030204" pitchFamily="18" charset="0"/>
                            </a:rPr>
                          </m:ctrlPr>
                        </m:sSubPr>
                        <m:e>
                          <m:r>
                            <a:rPr lang="en-US" sz="2400" i="1">
                              <a:latin typeface="Cambria Math" panose="02040503050406030204" pitchFamily="18" charset="0"/>
                            </a:rPr>
                            <m:t>𝐶𝑂</m:t>
                          </m:r>
                        </m:e>
                        <m:sub>
                          <m:r>
                            <a:rPr lang="en-US" sz="2400" i="1">
                              <a:latin typeface="Cambria Math" panose="02040503050406030204" pitchFamily="18" charset="0"/>
                            </a:rPr>
                            <m:t>3 (</m:t>
                          </m:r>
                          <m:r>
                            <a:rPr lang="en-US" sz="2400" i="1">
                              <a:latin typeface="Cambria Math" panose="02040503050406030204" pitchFamily="18" charset="0"/>
                            </a:rPr>
                            <m:t>𝑎𝑞</m:t>
                          </m:r>
                          <m:r>
                            <a:rPr lang="en-US" sz="2400" i="1">
                              <a:latin typeface="Cambria Math" panose="02040503050406030204" pitchFamily="18" charset="0"/>
                            </a:rPr>
                            <m:t>)</m:t>
                          </m:r>
                        </m:sub>
                      </m:sSub>
                      <m:r>
                        <a:rPr lang="en-US" sz="2400" i="1">
                          <a:latin typeface="Cambria Math" panose="02040503050406030204" pitchFamily="18" charset="0"/>
                          <a:ea typeface="Cambria Math" panose="02040503050406030204" pitchFamily="18" charset="0"/>
                        </a:rPr>
                        <m:t>⇌</m:t>
                      </m:r>
                      <m:sSubSup>
                        <m:sSubSupPr>
                          <m:ctrlPr>
                            <a:rPr lang="en-US" sz="2400" i="1">
                              <a:latin typeface="Cambria Math" panose="02040503050406030204" pitchFamily="18" charset="0"/>
                              <a:ea typeface="Cambria Math" panose="02040503050406030204" pitchFamily="18" charset="0"/>
                            </a:rPr>
                          </m:ctrlPr>
                        </m:sSubSupPr>
                        <m:e>
                          <m:r>
                            <a:rPr lang="en-US" sz="2400" i="1">
                              <a:latin typeface="Cambria Math" panose="02040503050406030204" pitchFamily="18" charset="0"/>
                              <a:ea typeface="Cambria Math" panose="02040503050406030204" pitchFamily="18" charset="0"/>
                            </a:rPr>
                            <m:t>𝐻𝐶𝑂</m:t>
                          </m:r>
                        </m:e>
                        <m:sub>
                          <m:r>
                            <a:rPr lang="en-US" sz="2400" i="1">
                              <a:latin typeface="Cambria Math" panose="02040503050406030204" pitchFamily="18" charset="0"/>
                              <a:ea typeface="Cambria Math" panose="02040503050406030204" pitchFamily="18" charset="0"/>
                            </a:rPr>
                            <m:t>3 (</m:t>
                          </m:r>
                          <m:r>
                            <a:rPr lang="en-US" sz="2400" i="1">
                              <a:latin typeface="Cambria Math" panose="02040503050406030204" pitchFamily="18" charset="0"/>
                              <a:ea typeface="Cambria Math" panose="02040503050406030204" pitchFamily="18" charset="0"/>
                            </a:rPr>
                            <m:t>𝑎𝑞</m:t>
                          </m:r>
                          <m:r>
                            <a:rPr lang="en-US" sz="2400" i="1">
                              <a:latin typeface="Cambria Math" panose="02040503050406030204" pitchFamily="18" charset="0"/>
                              <a:ea typeface="Cambria Math" panose="02040503050406030204" pitchFamily="18" charset="0"/>
                            </a:rPr>
                            <m:t>)</m:t>
                          </m:r>
                        </m:sub>
                        <m:sup>
                          <m:r>
                            <a:rPr lang="en-US" sz="2400" i="1">
                              <a:latin typeface="Cambria Math" panose="02040503050406030204" pitchFamily="18" charset="0"/>
                              <a:ea typeface="Cambria Math" panose="02040503050406030204" pitchFamily="18" charset="0"/>
                            </a:rPr>
                            <m:t>−</m:t>
                          </m:r>
                        </m:sup>
                      </m:sSubSup>
                      <m:r>
                        <a:rPr lang="en-US" sz="2400" i="1">
                          <a:latin typeface="Cambria Math" panose="02040503050406030204" pitchFamily="18" charset="0"/>
                          <a:ea typeface="Cambria Math" panose="02040503050406030204" pitchFamily="18" charset="0"/>
                        </a:rPr>
                        <m:t>+</m:t>
                      </m:r>
                      <m:sSubSup>
                        <m:sSubSupPr>
                          <m:ctrlPr>
                            <a:rPr lang="en-US" sz="2400" i="1">
                              <a:latin typeface="Cambria Math" panose="02040503050406030204" pitchFamily="18" charset="0"/>
                              <a:ea typeface="Cambria Math" panose="02040503050406030204" pitchFamily="18" charset="0"/>
                            </a:rPr>
                          </m:ctrlPr>
                        </m:sSubSupPr>
                        <m:e>
                          <m:r>
                            <a:rPr lang="en-US" sz="2400" i="1">
                              <a:latin typeface="Cambria Math" panose="02040503050406030204" pitchFamily="18" charset="0"/>
                              <a:ea typeface="Cambria Math" panose="02040503050406030204" pitchFamily="18" charset="0"/>
                            </a:rPr>
                            <m:t>𝐻</m:t>
                          </m:r>
                        </m:e>
                        <m:sub>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𝑎𝑞</m:t>
                          </m:r>
                          <m:r>
                            <a:rPr lang="en-US" sz="2400" i="1">
                              <a:latin typeface="Cambria Math" panose="02040503050406030204" pitchFamily="18" charset="0"/>
                              <a:ea typeface="Cambria Math" panose="02040503050406030204" pitchFamily="18" charset="0"/>
                            </a:rPr>
                            <m:t>)</m:t>
                          </m:r>
                        </m:sub>
                        <m:sup>
                          <m:r>
                            <a:rPr lang="en-US" sz="2400" i="1">
                              <a:latin typeface="Cambria Math" panose="02040503050406030204" pitchFamily="18" charset="0"/>
                              <a:ea typeface="Cambria Math" panose="02040503050406030204" pitchFamily="18" charset="0"/>
                            </a:rPr>
                            <m:t>+</m:t>
                          </m:r>
                        </m:sup>
                      </m:sSubSup>
                      <m:r>
                        <a:rPr lang="en-US" sz="2400" i="1">
                          <a:latin typeface="Cambria Math" panose="02040503050406030204" pitchFamily="18" charset="0"/>
                          <a:ea typeface="Cambria Math" panose="02040503050406030204" pitchFamily="18" charset="0"/>
                        </a:rPr>
                        <m:t>⇌</m:t>
                      </m:r>
                      <m:sSubSup>
                        <m:sSubSupPr>
                          <m:ctrlPr>
                            <a:rPr lang="en-US" sz="2400" i="1">
                              <a:latin typeface="Cambria Math" panose="02040503050406030204" pitchFamily="18" charset="0"/>
                              <a:ea typeface="Cambria Math" panose="02040503050406030204" pitchFamily="18" charset="0"/>
                            </a:rPr>
                          </m:ctrlPr>
                        </m:sSubSupPr>
                        <m:e>
                          <m:r>
                            <a:rPr lang="en-US" sz="2400" i="1">
                              <a:latin typeface="Cambria Math" panose="02040503050406030204" pitchFamily="18" charset="0"/>
                              <a:ea typeface="Cambria Math" panose="02040503050406030204" pitchFamily="18" charset="0"/>
                            </a:rPr>
                            <m:t>𝐶𝑂</m:t>
                          </m:r>
                        </m:e>
                        <m:sub>
                          <m:r>
                            <a:rPr lang="en-US" sz="2400" i="1">
                              <a:latin typeface="Cambria Math" panose="02040503050406030204" pitchFamily="18" charset="0"/>
                              <a:ea typeface="Cambria Math" panose="02040503050406030204" pitchFamily="18" charset="0"/>
                            </a:rPr>
                            <m:t>3 (</m:t>
                          </m:r>
                          <m:r>
                            <a:rPr lang="en-US" sz="2400" i="1">
                              <a:latin typeface="Cambria Math" panose="02040503050406030204" pitchFamily="18" charset="0"/>
                              <a:ea typeface="Cambria Math" panose="02040503050406030204" pitchFamily="18" charset="0"/>
                            </a:rPr>
                            <m:t>𝑎𝑞</m:t>
                          </m:r>
                          <m:r>
                            <a:rPr lang="en-US" sz="2400" i="1">
                              <a:latin typeface="Cambria Math" panose="02040503050406030204" pitchFamily="18" charset="0"/>
                              <a:ea typeface="Cambria Math" panose="02040503050406030204" pitchFamily="18" charset="0"/>
                            </a:rPr>
                            <m:t>)</m:t>
                          </m:r>
                        </m:sub>
                        <m:sup>
                          <m:r>
                            <a:rPr lang="en-US" sz="2400" i="1">
                              <a:latin typeface="Cambria Math" panose="02040503050406030204" pitchFamily="18" charset="0"/>
                              <a:ea typeface="Cambria Math" panose="02040503050406030204" pitchFamily="18" charset="0"/>
                            </a:rPr>
                            <m:t>2−</m:t>
                          </m:r>
                        </m:sup>
                      </m:sSubSup>
                      <m:r>
                        <a:rPr lang="en-US" sz="2400" i="1">
                          <a:latin typeface="Cambria Math" panose="02040503050406030204" pitchFamily="18" charset="0"/>
                          <a:ea typeface="Cambria Math" panose="02040503050406030204" pitchFamily="18" charset="0"/>
                        </a:rPr>
                        <m:t>+</m:t>
                      </m:r>
                      <m:sSubSup>
                        <m:sSubSupPr>
                          <m:ctrlPr>
                            <a:rPr lang="en-US" sz="2400" i="1">
                              <a:latin typeface="Cambria Math" panose="02040503050406030204" pitchFamily="18" charset="0"/>
                              <a:ea typeface="Cambria Math" panose="02040503050406030204" pitchFamily="18" charset="0"/>
                            </a:rPr>
                          </m:ctrlPr>
                        </m:sSubSupPr>
                        <m:e>
                          <m:r>
                            <a:rPr lang="en-US" sz="2400" i="1">
                              <a:latin typeface="Cambria Math" panose="02040503050406030204" pitchFamily="18" charset="0"/>
                              <a:ea typeface="Cambria Math" panose="02040503050406030204" pitchFamily="18" charset="0"/>
                            </a:rPr>
                            <m:t>𝐻</m:t>
                          </m:r>
                        </m:e>
                        <m:sub>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𝑎𝑞</m:t>
                          </m:r>
                          <m:r>
                            <a:rPr lang="en-US" sz="2400" i="1">
                              <a:latin typeface="Cambria Math" panose="02040503050406030204" pitchFamily="18" charset="0"/>
                              <a:ea typeface="Cambria Math" panose="02040503050406030204" pitchFamily="18" charset="0"/>
                            </a:rPr>
                            <m:t>)</m:t>
                          </m:r>
                        </m:sub>
                        <m:sup>
                          <m:r>
                            <a:rPr lang="en-US" sz="2400" i="1">
                              <a:latin typeface="Cambria Math" panose="02040503050406030204" pitchFamily="18" charset="0"/>
                              <a:ea typeface="Cambria Math" panose="02040503050406030204" pitchFamily="18" charset="0"/>
                            </a:rPr>
                            <m:t>+</m:t>
                          </m:r>
                        </m:sup>
                      </m:sSubSup>
                      <m:sSubSup>
                        <m:sSubSupPr>
                          <m:ctrlPr>
                            <a:rPr lang="en-US" sz="2400" i="1">
                              <a:latin typeface="Cambria Math" panose="02040503050406030204" pitchFamily="18" charset="0"/>
                            </a:rPr>
                          </m:ctrlPr>
                        </m:sSubSupPr>
                        <m:e>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rPr>
                            <m:t>𝐶𝑎𝐶𝑂</m:t>
                          </m:r>
                        </m:e>
                        <m:sub>
                          <m:r>
                            <a:rPr lang="en-US" sz="2400" i="1">
                              <a:latin typeface="Cambria Math" panose="02040503050406030204" pitchFamily="18" charset="0"/>
                            </a:rPr>
                            <m:t>3 (</m:t>
                          </m:r>
                          <m:r>
                            <a:rPr lang="en-US" sz="2400" i="1">
                              <a:latin typeface="Cambria Math" panose="02040503050406030204" pitchFamily="18" charset="0"/>
                            </a:rPr>
                            <m:t>𝑠</m:t>
                          </m:r>
                          <m:r>
                            <a:rPr lang="en-US" sz="2400" i="1">
                              <a:latin typeface="Cambria Math" panose="02040503050406030204" pitchFamily="18" charset="0"/>
                            </a:rPr>
                            <m:t>)</m:t>
                          </m:r>
                        </m:sub>
                        <m:sup>
                          <m:r>
                            <a:rPr lang="en-US" sz="2400" i="1">
                              <a:latin typeface="Cambria Math" panose="02040503050406030204" pitchFamily="18" charset="0"/>
                            </a:rPr>
                            <m:t> </m:t>
                          </m:r>
                        </m:sup>
                      </m:sSubSup>
                    </m:oMath>
                  </m:oMathPara>
                </a14:m>
                <a:endParaRPr lang="en-US" sz="2400" dirty="0"/>
              </a:p>
            </p:txBody>
          </p:sp>
        </mc:Choice>
        <mc:Fallback xmlns="">
          <p:sp>
            <p:nvSpPr>
              <p:cNvPr id="4" name="Rectangle 3">
                <a:extLst>
                  <a:ext uri="{FF2B5EF4-FFF2-40B4-BE49-F238E27FC236}">
                    <a16:creationId xmlns:a16="http://schemas.microsoft.com/office/drawing/2014/main" id="{6D214068-FC1B-0747-9C14-094BF3E14CBF}"/>
                  </a:ext>
                </a:extLst>
              </p:cNvPr>
              <p:cNvSpPr>
                <a:spLocks noRot="1" noChangeAspect="1" noMove="1" noResize="1" noEditPoints="1" noAdjustHandles="1" noChangeArrowheads="1" noChangeShapeType="1" noTextEdit="1"/>
              </p:cNvSpPr>
              <p:nvPr/>
            </p:nvSpPr>
            <p:spPr>
              <a:xfrm>
                <a:off x="332155" y="1395580"/>
                <a:ext cx="11183446" cy="533608"/>
              </a:xfrm>
              <a:prstGeom prst="rect">
                <a:avLst/>
              </a:prstGeom>
              <a:blipFill>
                <a:blip r:embed="rId2"/>
                <a:stretch>
                  <a:fillRect t="-2326" b="-11628"/>
                </a:stretch>
              </a:blipFill>
            </p:spPr>
            <p:txBody>
              <a:bodyPr/>
              <a:lstStyle/>
              <a:p>
                <a:r>
                  <a:rPr lang="en-US">
                    <a:noFill/>
                  </a:rPr>
                  <a:t> </a:t>
                </a:r>
              </a:p>
            </p:txBody>
          </p:sp>
        </mc:Fallback>
      </mc:AlternateContent>
      <p:grpSp>
        <p:nvGrpSpPr>
          <p:cNvPr id="10" name="Group 9">
            <a:extLst>
              <a:ext uri="{FF2B5EF4-FFF2-40B4-BE49-F238E27FC236}">
                <a16:creationId xmlns:a16="http://schemas.microsoft.com/office/drawing/2014/main" id="{32C7493D-9F56-F041-8633-13A503A3CC55}"/>
              </a:ext>
            </a:extLst>
          </p:cNvPr>
          <p:cNvGrpSpPr/>
          <p:nvPr/>
        </p:nvGrpSpPr>
        <p:grpSpPr>
          <a:xfrm>
            <a:off x="2551814" y="2248196"/>
            <a:ext cx="7702711" cy="4512511"/>
            <a:chOff x="3047369" y="1626713"/>
            <a:chExt cx="8546859" cy="5188300"/>
          </a:xfrm>
        </p:grpSpPr>
        <p:pic>
          <p:nvPicPr>
            <p:cNvPr id="11" name="Picture 10">
              <a:extLst>
                <a:ext uri="{FF2B5EF4-FFF2-40B4-BE49-F238E27FC236}">
                  <a16:creationId xmlns:a16="http://schemas.microsoft.com/office/drawing/2014/main" id="{718EFD4B-FEC5-764B-8E7D-4F687BFC3A70}"/>
                </a:ext>
              </a:extLst>
            </p:cNvPr>
            <p:cNvPicPr>
              <a:picLocks noChangeAspect="1"/>
            </p:cNvPicPr>
            <p:nvPr/>
          </p:nvPicPr>
          <p:blipFill>
            <a:blip r:embed="rId3"/>
            <a:stretch>
              <a:fillRect/>
            </a:stretch>
          </p:blipFill>
          <p:spPr>
            <a:xfrm>
              <a:off x="3047369" y="1626713"/>
              <a:ext cx="5983846" cy="4846915"/>
            </a:xfrm>
            <a:prstGeom prst="rect">
              <a:avLst/>
            </a:prstGeom>
          </p:spPr>
        </p:pic>
        <p:cxnSp>
          <p:nvCxnSpPr>
            <p:cNvPr id="12" name="Straight Arrow Connector 11">
              <a:extLst>
                <a:ext uri="{FF2B5EF4-FFF2-40B4-BE49-F238E27FC236}">
                  <a16:creationId xmlns:a16="http://schemas.microsoft.com/office/drawing/2014/main" id="{9BD070C2-9E47-A54B-AAC8-A0EE03C05537}"/>
                </a:ext>
              </a:extLst>
            </p:cNvPr>
            <p:cNvCxnSpPr>
              <a:cxnSpLocks/>
            </p:cNvCxnSpPr>
            <p:nvPr/>
          </p:nvCxnSpPr>
          <p:spPr>
            <a:xfrm>
              <a:off x="7591647" y="5826642"/>
              <a:ext cx="2445488" cy="64698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8CB9D833-F559-3B48-AFB7-6724EFCF5C99}"/>
                </a:ext>
              </a:extLst>
            </p:cNvPr>
            <p:cNvPicPr>
              <a:picLocks noChangeAspect="1"/>
            </p:cNvPicPr>
            <p:nvPr/>
          </p:nvPicPr>
          <p:blipFill>
            <a:blip r:embed="rId4"/>
            <a:stretch>
              <a:fillRect/>
            </a:stretch>
          </p:blipFill>
          <p:spPr>
            <a:xfrm>
              <a:off x="10302064" y="5826642"/>
              <a:ext cx="1173345" cy="988371"/>
            </a:xfrm>
            <a:prstGeom prst="rect">
              <a:avLst/>
            </a:prstGeom>
          </p:spPr>
        </p:pic>
        <p:sp>
          <p:nvSpPr>
            <p:cNvPr id="14" name="TextBox 13">
              <a:extLst>
                <a:ext uri="{FF2B5EF4-FFF2-40B4-BE49-F238E27FC236}">
                  <a16:creationId xmlns:a16="http://schemas.microsoft.com/office/drawing/2014/main" id="{0C6C9390-70A3-2D4B-8113-CB52478A0824}"/>
                </a:ext>
              </a:extLst>
            </p:cNvPr>
            <p:cNvSpPr txBox="1"/>
            <p:nvPr/>
          </p:nvSpPr>
          <p:spPr>
            <a:xfrm>
              <a:off x="10037135" y="5369930"/>
              <a:ext cx="1557093" cy="369332"/>
            </a:xfrm>
            <a:prstGeom prst="rect">
              <a:avLst/>
            </a:prstGeom>
            <a:noFill/>
          </p:spPr>
          <p:txBody>
            <a:bodyPr wrap="none" rtlCol="0">
              <a:spAutoFit/>
            </a:bodyPr>
            <a:lstStyle/>
            <a:p>
              <a:r>
                <a:rPr lang="en-US" dirty="0"/>
                <a:t>CaCO</a:t>
              </a:r>
              <a:r>
                <a:rPr lang="en-US" baseline="-25000" dirty="0"/>
                <a:t>3 </a:t>
              </a:r>
              <a:r>
                <a:rPr lang="en-US" dirty="0"/>
                <a:t>- Calcite</a:t>
              </a:r>
            </a:p>
          </p:txBody>
        </p:sp>
      </p:grpSp>
    </p:spTree>
    <p:extLst>
      <p:ext uri="{BB962C8B-B14F-4D97-AF65-F5344CB8AC3E}">
        <p14:creationId xmlns:p14="http://schemas.microsoft.com/office/powerpoint/2010/main" val="13122692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6FCEE81B-A325-274E-B7DA-B8B688539677}"/>
              </a:ext>
            </a:extLst>
          </p:cNvPr>
          <p:cNvSpPr/>
          <p:nvPr/>
        </p:nvSpPr>
        <p:spPr>
          <a:xfrm>
            <a:off x="842963" y="1"/>
            <a:ext cx="10186987" cy="4920368"/>
          </a:xfrm>
          <a:prstGeom prst="roundRect">
            <a:avLst/>
          </a:prstGeom>
          <a:solidFill>
            <a:srgbClr val="77B8C4">
              <a:alpha val="40000"/>
            </a:srgbClr>
          </a:solid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40BF7F1-F1CF-2C48-BB3E-C43B5F163A05}"/>
              </a:ext>
            </a:extLst>
          </p:cNvPr>
          <p:cNvSpPr/>
          <p:nvPr/>
        </p:nvSpPr>
        <p:spPr>
          <a:xfrm>
            <a:off x="209550" y="5484686"/>
            <a:ext cx="11772900" cy="1373313"/>
          </a:xfrm>
          <a:prstGeom prst="rect">
            <a:avLst/>
          </a:prstGeom>
          <a:solidFill>
            <a:schemeClr val="accent4">
              <a:lumMod val="60000"/>
              <a:lumOff val="40000"/>
              <a:alpha val="5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67554C46-882E-424A-9E1F-4650F551ED9B}"/>
                  </a:ext>
                </a:extLst>
              </p:cNvPr>
              <p:cNvSpPr>
                <a:spLocks noGrp="1"/>
              </p:cNvSpPr>
              <p:nvPr>
                <p:ph idx="1"/>
              </p:nvPr>
            </p:nvSpPr>
            <p:spPr>
              <a:xfrm>
                <a:off x="2152650" y="202302"/>
                <a:ext cx="7886700" cy="6433167"/>
              </a:xfrm>
            </p:spPr>
            <p:txBody>
              <a:bodyPr>
                <a:normAutofit lnSpcReduction="10000"/>
              </a:bodyPr>
              <a:lstStyle/>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𝐶</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𝑂</m:t>
                          </m:r>
                        </m:e>
                        <m:sub>
                          <m:r>
                            <a:rPr lang="en-US" b="0" i="1" smtClean="0">
                              <a:latin typeface="Cambria Math" panose="02040503050406030204" pitchFamily="18" charset="0"/>
                            </a:rPr>
                            <m:t>2 (</m:t>
                          </m:r>
                          <m:r>
                            <a:rPr lang="en-US" b="0" i="1" smtClean="0">
                              <a:latin typeface="Cambria Math" panose="02040503050406030204" pitchFamily="18" charset="0"/>
                            </a:rPr>
                            <m:t>𝑔</m:t>
                          </m:r>
                          <m:r>
                            <a:rPr lang="en-US" b="0" i="1" smtClean="0">
                              <a:latin typeface="Cambria Math" panose="02040503050406030204" pitchFamily="18" charset="0"/>
                            </a:rPr>
                            <m:t>)</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𝐻</m:t>
                          </m:r>
                        </m:e>
                        <m:sub>
                          <m:r>
                            <a:rPr lang="en-US" b="0" i="1" smtClean="0">
                              <a:latin typeface="Cambria Math" panose="02040503050406030204" pitchFamily="18" charset="0"/>
                            </a:rPr>
                            <m:t>2</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𝑂</m:t>
                          </m:r>
                        </m:e>
                        <m:sub>
                          <m:r>
                            <a:rPr lang="en-US" b="0" i="1" smtClean="0">
                              <a:latin typeface="Cambria Math" panose="02040503050406030204" pitchFamily="18" charset="0"/>
                            </a:rPr>
                            <m:t>(</m:t>
                          </m:r>
                          <m:r>
                            <a:rPr lang="en-US" b="0" i="1" smtClean="0">
                              <a:latin typeface="Cambria Math" panose="02040503050406030204" pitchFamily="18" charset="0"/>
                            </a:rPr>
                            <m:t>𝑙</m:t>
                          </m:r>
                          <m:r>
                            <a:rPr lang="en-US" b="0" i="1" smtClean="0">
                              <a:latin typeface="Cambria Math" panose="02040503050406030204" pitchFamily="18" charset="0"/>
                            </a:rPr>
                            <m:t>)</m:t>
                          </m:r>
                        </m:sub>
                      </m:sSub>
                      <m:r>
                        <a:rPr lang="en-US" b="0" i="1" smtClean="0">
                          <a:latin typeface="Cambria Math" panose="02040503050406030204" pitchFamily="18" charset="0"/>
                          <a:ea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𝐻</m:t>
                          </m:r>
                        </m:e>
                        <m:sub>
                          <m:r>
                            <a:rPr lang="en-US" i="1">
                              <a:latin typeface="Cambria Math" panose="02040503050406030204" pitchFamily="18" charset="0"/>
                            </a:rPr>
                            <m:t>2</m:t>
                          </m:r>
                        </m:sub>
                      </m:sSub>
                      <m:sSub>
                        <m:sSubPr>
                          <m:ctrlPr>
                            <a:rPr lang="en-US" i="1">
                              <a:latin typeface="Cambria Math" panose="02040503050406030204" pitchFamily="18" charset="0"/>
                            </a:rPr>
                          </m:ctrlPr>
                        </m:sSubPr>
                        <m:e>
                          <m:r>
                            <a:rPr lang="en-US" b="0" i="1" smtClean="0">
                              <a:latin typeface="Cambria Math" panose="02040503050406030204" pitchFamily="18" charset="0"/>
                            </a:rPr>
                            <m:t>𝐶𝑂</m:t>
                          </m:r>
                        </m:e>
                        <m:sub>
                          <m:r>
                            <a:rPr lang="en-US" b="0" i="1" smtClean="0">
                              <a:latin typeface="Cambria Math" panose="02040503050406030204" pitchFamily="18" charset="0"/>
                            </a:rPr>
                            <m:t>3 </m:t>
                          </m:r>
                          <m:r>
                            <a:rPr lang="en-US" i="1">
                              <a:latin typeface="Cambria Math" panose="02040503050406030204" pitchFamily="18" charset="0"/>
                            </a:rPr>
                            <m:t>(</m:t>
                          </m:r>
                          <m:r>
                            <a:rPr lang="en-US" b="0" i="1" smtClean="0">
                              <a:latin typeface="Cambria Math" panose="02040503050406030204" pitchFamily="18" charset="0"/>
                            </a:rPr>
                            <m:t>𝑎𝑞</m:t>
                          </m:r>
                          <m:r>
                            <a:rPr lang="en-US" i="1">
                              <a:latin typeface="Cambria Math" panose="02040503050406030204" pitchFamily="18" charset="0"/>
                            </a:rPr>
                            <m:t>)</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𝑠𝑝</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−1.5</m:t>
                          </m:r>
                        </m:sup>
                      </m:sSup>
                    </m:oMath>
                  </m:oMathPara>
                </a14:m>
                <a:endParaRPr lang="en-US" dirty="0"/>
              </a:p>
              <a:p>
                <a:pPr marL="0" indent="0">
                  <a:buNone/>
                </a:pPr>
                <a:endParaRPr lang="en-US" dirty="0"/>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𝐻</m:t>
                          </m:r>
                        </m:e>
                        <m:sub>
                          <m:r>
                            <a:rPr lang="en-US" i="1">
                              <a:latin typeface="Cambria Math" panose="02040503050406030204" pitchFamily="18" charset="0"/>
                            </a:rPr>
                            <m:t>2</m:t>
                          </m:r>
                        </m:sub>
                      </m:sSub>
                      <m:sSub>
                        <m:sSubPr>
                          <m:ctrlPr>
                            <a:rPr lang="en-US" i="1">
                              <a:latin typeface="Cambria Math" panose="02040503050406030204" pitchFamily="18" charset="0"/>
                            </a:rPr>
                          </m:ctrlPr>
                        </m:sSubPr>
                        <m:e>
                          <m:r>
                            <a:rPr lang="en-US" i="1">
                              <a:latin typeface="Cambria Math" panose="02040503050406030204" pitchFamily="18" charset="0"/>
                            </a:rPr>
                            <m:t>𝐶𝑂</m:t>
                          </m:r>
                        </m:e>
                        <m:sub>
                          <m:r>
                            <a:rPr lang="en-US" i="1">
                              <a:latin typeface="Cambria Math" panose="02040503050406030204" pitchFamily="18" charset="0"/>
                            </a:rPr>
                            <m:t>3 (</m:t>
                          </m:r>
                          <m:r>
                            <a:rPr lang="en-US" i="1">
                              <a:latin typeface="Cambria Math" panose="02040503050406030204" pitchFamily="18" charset="0"/>
                            </a:rPr>
                            <m:t>𝑎𝑞</m:t>
                          </m:r>
                          <m:r>
                            <a:rPr lang="en-US" i="1">
                              <a:latin typeface="Cambria Math" panose="02040503050406030204" pitchFamily="18" charset="0"/>
                            </a:rPr>
                            <m:t>)</m:t>
                          </m:r>
                        </m:sub>
                      </m:sSub>
                      <m:r>
                        <a:rPr lang="en-US" i="1">
                          <a:latin typeface="Cambria Math" panose="02040503050406030204" pitchFamily="18" charset="0"/>
                          <a:ea typeface="Cambria Math" panose="02040503050406030204" pitchFamily="18" charset="0"/>
                        </a:rPr>
                        <m:t>⇌</m:t>
                      </m:r>
                      <m:sSubSup>
                        <m:sSubSupPr>
                          <m:ctrlPr>
                            <a:rPr lang="en-US" i="1" smtClean="0">
                              <a:latin typeface="Cambria Math" panose="02040503050406030204" pitchFamily="18" charset="0"/>
                              <a:ea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𝐻𝐶𝑂</m:t>
                          </m:r>
                        </m:e>
                        <m:sub>
                          <m:r>
                            <a:rPr lang="en-US" b="0" i="1" smtClean="0">
                              <a:latin typeface="Cambria Math" panose="02040503050406030204" pitchFamily="18" charset="0"/>
                              <a:ea typeface="Cambria Math" panose="02040503050406030204" pitchFamily="18" charset="0"/>
                            </a:rPr>
                            <m:t>3 (</m:t>
                          </m:r>
                          <m:r>
                            <a:rPr lang="en-US" b="0" i="1" smtClean="0">
                              <a:latin typeface="Cambria Math" panose="02040503050406030204" pitchFamily="18" charset="0"/>
                              <a:ea typeface="Cambria Math" panose="02040503050406030204" pitchFamily="18" charset="0"/>
                            </a:rPr>
                            <m:t>𝑎𝑞</m:t>
                          </m:r>
                          <m:r>
                            <a:rPr lang="en-US" b="0" i="1" smtClean="0">
                              <a:latin typeface="Cambria Math" panose="02040503050406030204" pitchFamily="18" charset="0"/>
                              <a:ea typeface="Cambria Math" panose="02040503050406030204" pitchFamily="18" charset="0"/>
                            </a:rPr>
                            <m:t>)</m:t>
                          </m:r>
                        </m:sub>
                        <m:sup>
                          <m:r>
                            <a:rPr lang="en-US" b="0" i="1" smtClean="0">
                              <a:latin typeface="Cambria Math" panose="02040503050406030204" pitchFamily="18" charset="0"/>
                              <a:ea typeface="Cambria Math" panose="02040503050406030204" pitchFamily="18" charset="0"/>
                            </a:rPr>
                            <m:t>−</m:t>
                          </m:r>
                        </m:sup>
                      </m:sSubSup>
                      <m:r>
                        <a:rPr lang="en-US" b="0" i="1" smtClean="0">
                          <a:latin typeface="Cambria Math" panose="02040503050406030204" pitchFamily="18" charset="0"/>
                          <a:ea typeface="Cambria Math" panose="02040503050406030204" pitchFamily="18" charset="0"/>
                        </a:rPr>
                        <m:t>+</m:t>
                      </m:r>
                      <m:sSubSup>
                        <m:sSubSupPr>
                          <m:ctrlPr>
                            <a:rPr lang="en-US" b="0" i="1" smtClean="0">
                              <a:latin typeface="Cambria Math" panose="02040503050406030204" pitchFamily="18" charset="0"/>
                              <a:ea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𝐻</m:t>
                          </m:r>
                        </m:e>
                        <m: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𝑎𝑞</m:t>
                          </m:r>
                          <m:r>
                            <a:rPr lang="en-US" b="0" i="1" smtClean="0">
                              <a:latin typeface="Cambria Math" panose="02040503050406030204" pitchFamily="18" charset="0"/>
                              <a:ea typeface="Cambria Math" panose="02040503050406030204" pitchFamily="18" charset="0"/>
                            </a:rPr>
                            <m:t>)</m:t>
                          </m:r>
                        </m:sub>
                        <m:sup>
                          <m:r>
                            <a:rPr lang="en-US" b="0" i="1" smtClean="0">
                              <a:latin typeface="Cambria Math" panose="02040503050406030204" pitchFamily="18" charset="0"/>
                              <a:ea typeface="Cambria Math" panose="02040503050406030204" pitchFamily="18" charset="0"/>
                            </a:rPr>
                            <m:t>+</m:t>
                          </m:r>
                        </m:sup>
                      </m:sSubSup>
                      <m:sSub>
                        <m:sSubPr>
                          <m:ctrlPr>
                            <a:rPr lang="en-US" i="1">
                              <a:latin typeface="Cambria Math" panose="02040503050406030204" pitchFamily="18" charset="0"/>
                            </a:rPr>
                          </m:ctrlPr>
                        </m:sSubPr>
                        <m:e>
                          <m:r>
                            <a:rPr lang="en-US" b="0" i="1" smtClean="0">
                              <a:latin typeface="Cambria Math" panose="02040503050406030204" pitchFamily="18" charset="0"/>
                            </a:rPr>
                            <m:t>      </m:t>
                          </m:r>
                          <m:r>
                            <a:rPr lang="en-US" i="1">
                              <a:latin typeface="Cambria Math" panose="02040503050406030204" pitchFamily="18" charset="0"/>
                            </a:rPr>
                            <m:t>𝐾</m:t>
                          </m:r>
                        </m:e>
                        <m:sub>
                          <m:r>
                            <a:rPr lang="en-US" i="1">
                              <a:latin typeface="Cambria Math" panose="02040503050406030204" pitchFamily="18" charset="0"/>
                            </a:rPr>
                            <m:t>𝑠𝑝</m:t>
                          </m:r>
                        </m:sub>
                      </m:sSub>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10</m:t>
                          </m:r>
                        </m:e>
                        <m:sup>
                          <m:r>
                            <a:rPr lang="en-US" i="1">
                              <a:latin typeface="Cambria Math" panose="02040503050406030204" pitchFamily="18" charset="0"/>
                            </a:rPr>
                            <m:t>−</m:t>
                          </m:r>
                          <m:r>
                            <a:rPr lang="en-US" b="0" i="1" smtClean="0">
                              <a:latin typeface="Cambria Math" panose="02040503050406030204" pitchFamily="18" charset="0"/>
                            </a:rPr>
                            <m:t>6.3</m:t>
                          </m:r>
                        </m:sup>
                      </m:sSup>
                    </m:oMath>
                  </m:oMathPara>
                </a14:m>
                <a:endParaRPr lang="en-US" dirty="0"/>
              </a:p>
              <a:p>
                <a:pPr marL="0" indent="0">
                  <a:buNone/>
                </a:pPr>
                <a:endParaRPr lang="en-US" dirty="0"/>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sSubSup>
                        <m:sSubSupPr>
                          <m:ctrlPr>
                            <a:rPr lang="en-US" i="1">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𝐻𝐶𝑂</m:t>
                          </m:r>
                        </m:e>
                        <m:sub>
                          <m:r>
                            <a:rPr lang="en-US" i="1">
                              <a:latin typeface="Cambria Math" panose="02040503050406030204" pitchFamily="18" charset="0"/>
                              <a:ea typeface="Cambria Math" panose="02040503050406030204" pitchFamily="18" charset="0"/>
                            </a:rPr>
                            <m:t>3 (</m:t>
                          </m:r>
                          <m:r>
                            <a:rPr lang="en-US" i="1">
                              <a:latin typeface="Cambria Math" panose="02040503050406030204" pitchFamily="18" charset="0"/>
                              <a:ea typeface="Cambria Math" panose="02040503050406030204" pitchFamily="18" charset="0"/>
                            </a:rPr>
                            <m:t>𝑎𝑞</m:t>
                          </m:r>
                          <m:r>
                            <a:rPr lang="en-US" i="1">
                              <a:latin typeface="Cambria Math" panose="02040503050406030204" pitchFamily="18" charset="0"/>
                              <a:ea typeface="Cambria Math" panose="02040503050406030204" pitchFamily="18" charset="0"/>
                            </a:rPr>
                            <m:t>)</m:t>
                          </m:r>
                        </m:sub>
                        <m:sup>
                          <m:r>
                            <a:rPr lang="en-US" i="1">
                              <a:latin typeface="Cambria Math" panose="02040503050406030204" pitchFamily="18" charset="0"/>
                              <a:ea typeface="Cambria Math" panose="02040503050406030204" pitchFamily="18" charset="0"/>
                            </a:rPr>
                            <m:t>−</m:t>
                          </m:r>
                        </m:sup>
                      </m:sSubSup>
                      <m:r>
                        <a:rPr lang="en-US" i="1">
                          <a:latin typeface="Cambria Math" panose="02040503050406030204" pitchFamily="18" charset="0"/>
                          <a:ea typeface="Cambria Math" panose="02040503050406030204" pitchFamily="18" charset="0"/>
                        </a:rPr>
                        <m:t>⇌</m:t>
                      </m:r>
                      <m:sSubSup>
                        <m:sSubSupPr>
                          <m:ctrlPr>
                            <a:rPr lang="en-US" i="1">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𝐶𝑂</m:t>
                          </m:r>
                        </m:e>
                        <m:sub>
                          <m:r>
                            <a:rPr lang="en-US" i="1">
                              <a:latin typeface="Cambria Math" panose="02040503050406030204" pitchFamily="18" charset="0"/>
                              <a:ea typeface="Cambria Math" panose="02040503050406030204" pitchFamily="18" charset="0"/>
                            </a:rPr>
                            <m:t>3 (</m:t>
                          </m:r>
                          <m:r>
                            <a:rPr lang="en-US" i="1">
                              <a:latin typeface="Cambria Math" panose="02040503050406030204" pitchFamily="18" charset="0"/>
                              <a:ea typeface="Cambria Math" panose="02040503050406030204" pitchFamily="18" charset="0"/>
                            </a:rPr>
                            <m:t>𝑎𝑞</m:t>
                          </m:r>
                          <m:r>
                            <a:rPr lang="en-US" i="1">
                              <a:latin typeface="Cambria Math" panose="02040503050406030204" pitchFamily="18" charset="0"/>
                              <a:ea typeface="Cambria Math" panose="02040503050406030204" pitchFamily="18" charset="0"/>
                            </a:rPr>
                            <m:t>)</m:t>
                          </m:r>
                        </m:sub>
                        <m:sup>
                          <m:r>
                            <a:rPr lang="en-US" b="0" i="1" smtClean="0">
                              <a:latin typeface="Cambria Math" panose="02040503050406030204" pitchFamily="18" charset="0"/>
                              <a:ea typeface="Cambria Math" panose="02040503050406030204" pitchFamily="18" charset="0"/>
                            </a:rPr>
                            <m:t>2</m:t>
                          </m:r>
                          <m:r>
                            <a:rPr lang="en-US" i="1">
                              <a:latin typeface="Cambria Math" panose="02040503050406030204" pitchFamily="18" charset="0"/>
                              <a:ea typeface="Cambria Math" panose="02040503050406030204" pitchFamily="18" charset="0"/>
                            </a:rPr>
                            <m:t>−</m:t>
                          </m:r>
                        </m:sup>
                      </m:sSubSup>
                      <m:r>
                        <a:rPr lang="en-US" i="1">
                          <a:latin typeface="Cambria Math" panose="02040503050406030204" pitchFamily="18" charset="0"/>
                          <a:ea typeface="Cambria Math" panose="02040503050406030204" pitchFamily="18" charset="0"/>
                        </a:rPr>
                        <m:t>+</m:t>
                      </m:r>
                      <m:sSubSup>
                        <m:sSubSupPr>
                          <m:ctrlPr>
                            <a:rPr lang="en-US" i="1">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𝐻</m:t>
                          </m:r>
                        </m:e>
                        <m: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𝑎𝑞</m:t>
                          </m:r>
                          <m:r>
                            <a:rPr lang="en-US" i="1">
                              <a:latin typeface="Cambria Math" panose="02040503050406030204" pitchFamily="18" charset="0"/>
                              <a:ea typeface="Cambria Math" panose="02040503050406030204" pitchFamily="18" charset="0"/>
                            </a:rPr>
                            <m:t>)</m:t>
                          </m:r>
                        </m:sub>
                        <m:sup>
                          <m:r>
                            <a:rPr lang="en-US" i="1">
                              <a:latin typeface="Cambria Math" panose="02040503050406030204" pitchFamily="18" charset="0"/>
                              <a:ea typeface="Cambria Math" panose="02040503050406030204" pitchFamily="18" charset="0"/>
                            </a:rPr>
                            <m:t>+</m:t>
                          </m:r>
                        </m:sup>
                      </m:sSubSup>
                      <m:sSub>
                        <m:sSubPr>
                          <m:ctrlPr>
                            <a:rPr lang="en-US" i="1">
                              <a:latin typeface="Cambria Math" panose="02040503050406030204" pitchFamily="18" charset="0"/>
                            </a:rPr>
                          </m:ctrlPr>
                        </m:sSubPr>
                        <m:e>
                          <m:r>
                            <a:rPr lang="en-US" i="1">
                              <a:latin typeface="Cambria Math" panose="02040503050406030204" pitchFamily="18" charset="0"/>
                            </a:rPr>
                            <m:t>      </m:t>
                          </m:r>
                          <m:r>
                            <a:rPr lang="en-US" i="1">
                              <a:latin typeface="Cambria Math" panose="02040503050406030204" pitchFamily="18" charset="0"/>
                            </a:rPr>
                            <m:t>𝐾</m:t>
                          </m:r>
                        </m:e>
                        <m:sub>
                          <m:r>
                            <a:rPr lang="en-US" i="1">
                              <a:latin typeface="Cambria Math" panose="02040503050406030204" pitchFamily="18" charset="0"/>
                            </a:rPr>
                            <m:t>𝑠𝑝</m:t>
                          </m:r>
                        </m:sub>
                      </m:sSub>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10</m:t>
                          </m:r>
                        </m:e>
                        <m:sup>
                          <m:r>
                            <a:rPr lang="en-US" i="1">
                              <a:latin typeface="Cambria Math" panose="02040503050406030204" pitchFamily="18" charset="0"/>
                            </a:rPr>
                            <m:t>−</m:t>
                          </m:r>
                          <m:r>
                            <a:rPr lang="en-US" b="0" i="1" smtClean="0">
                              <a:latin typeface="Cambria Math" panose="02040503050406030204" pitchFamily="18" charset="0"/>
                            </a:rPr>
                            <m:t>10.3</m:t>
                          </m:r>
                        </m:sup>
                      </m:sSup>
                    </m:oMath>
                  </m:oMathPara>
                </a14:m>
                <a:endParaRPr lang="en-US" dirty="0"/>
              </a:p>
              <a:p>
                <a:pPr marL="0" indent="0">
                  <a:buNone/>
                </a:pPr>
                <a:endParaRPr lang="en-US" dirty="0"/>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𝐷𝐼𝐶</m:t>
                      </m:r>
                      <m:r>
                        <a:rPr lang="en-US" i="1">
                          <a:latin typeface="Cambria Math" panose="02040503050406030204" pitchFamily="18" charset="0"/>
                        </a:rPr>
                        <m:t>= ∑</m:t>
                      </m:r>
                      <m:d>
                        <m:dPr>
                          <m:begChr m:val="["/>
                          <m:endChr m:val="]"/>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𝐻</m:t>
                              </m:r>
                            </m:e>
                            <m:sub>
                              <m:r>
                                <a:rPr lang="en-US" i="1">
                                  <a:latin typeface="Cambria Math" panose="02040503050406030204" pitchFamily="18" charset="0"/>
                                </a:rPr>
                                <m:t>2</m:t>
                              </m:r>
                            </m:sub>
                          </m:sSub>
                          <m:sSub>
                            <m:sSubPr>
                              <m:ctrlPr>
                                <a:rPr lang="en-US" i="1">
                                  <a:latin typeface="Cambria Math" panose="02040503050406030204" pitchFamily="18" charset="0"/>
                                </a:rPr>
                              </m:ctrlPr>
                            </m:sSubPr>
                            <m:e>
                              <m:r>
                                <a:rPr lang="en-US" i="1">
                                  <a:latin typeface="Cambria Math" panose="02040503050406030204" pitchFamily="18" charset="0"/>
                                </a:rPr>
                                <m:t>𝐶𝑂</m:t>
                              </m:r>
                            </m:e>
                            <m:sub>
                              <m:r>
                                <a:rPr lang="en-US" i="1">
                                  <a:latin typeface="Cambria Math" panose="02040503050406030204" pitchFamily="18" charset="0"/>
                                </a:rPr>
                                <m:t>3 </m:t>
                              </m:r>
                              <m:d>
                                <m:dPr>
                                  <m:ctrlPr>
                                    <a:rPr lang="en-US" i="1">
                                      <a:latin typeface="Cambria Math" panose="02040503050406030204" pitchFamily="18" charset="0"/>
                                    </a:rPr>
                                  </m:ctrlPr>
                                </m:dPr>
                                <m:e>
                                  <m:r>
                                    <a:rPr lang="en-US" i="1">
                                      <a:latin typeface="Cambria Math" panose="02040503050406030204" pitchFamily="18" charset="0"/>
                                    </a:rPr>
                                    <m:t>𝑎𝑞</m:t>
                                  </m:r>
                                </m:e>
                              </m:d>
                            </m:sub>
                          </m:sSub>
                        </m:e>
                      </m:d>
                      <m:r>
                        <a:rPr lang="en-US" i="1">
                          <a:latin typeface="Cambria Math" panose="02040503050406030204" pitchFamily="18" charset="0"/>
                        </a:rPr>
                        <m:t>+</m:t>
                      </m:r>
                      <m:d>
                        <m:dPr>
                          <m:begChr m:val="["/>
                          <m:endChr m:val="]"/>
                          <m:ctrlPr>
                            <a:rPr lang="en-US" i="1">
                              <a:latin typeface="Cambria Math" panose="02040503050406030204" pitchFamily="18" charset="0"/>
                            </a:rPr>
                          </m:ctrlPr>
                        </m:dPr>
                        <m:e>
                          <m:sSubSup>
                            <m:sSubSupPr>
                              <m:ctrlPr>
                                <a:rPr lang="en-US" i="1">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𝐻𝐶𝑂</m:t>
                              </m:r>
                            </m:e>
                            <m:sub>
                              <m:r>
                                <a:rPr lang="en-US" i="1">
                                  <a:latin typeface="Cambria Math" panose="02040503050406030204" pitchFamily="18" charset="0"/>
                                  <a:ea typeface="Cambria Math" panose="02040503050406030204" pitchFamily="18" charset="0"/>
                                </a:rPr>
                                <m:t>3 (</m:t>
                              </m:r>
                              <m:r>
                                <a:rPr lang="en-US" i="1">
                                  <a:latin typeface="Cambria Math" panose="02040503050406030204" pitchFamily="18" charset="0"/>
                                  <a:ea typeface="Cambria Math" panose="02040503050406030204" pitchFamily="18" charset="0"/>
                                </a:rPr>
                                <m:t>𝑎𝑞</m:t>
                              </m:r>
                              <m:r>
                                <a:rPr lang="en-US" i="1">
                                  <a:latin typeface="Cambria Math" panose="02040503050406030204" pitchFamily="18" charset="0"/>
                                  <a:ea typeface="Cambria Math" panose="02040503050406030204" pitchFamily="18" charset="0"/>
                                </a:rPr>
                                <m:t>)</m:t>
                              </m:r>
                            </m:sub>
                            <m:sup>
                              <m:r>
                                <a:rPr lang="en-US" i="1">
                                  <a:latin typeface="Cambria Math" panose="02040503050406030204" pitchFamily="18" charset="0"/>
                                  <a:ea typeface="Cambria Math" panose="02040503050406030204" pitchFamily="18" charset="0"/>
                                </a:rPr>
                                <m:t>−</m:t>
                              </m:r>
                            </m:sup>
                          </m:sSubSup>
                        </m:e>
                      </m:d>
                      <m:r>
                        <a:rPr lang="en-US" i="1">
                          <a:latin typeface="Cambria Math" panose="02040503050406030204" pitchFamily="18" charset="0"/>
                        </a:rPr>
                        <m:t>+</m:t>
                      </m:r>
                      <m:d>
                        <m:dPr>
                          <m:begChr m:val="["/>
                          <m:endChr m:val="]"/>
                          <m:ctrlPr>
                            <a:rPr lang="en-US" i="1">
                              <a:latin typeface="Cambria Math" panose="02040503050406030204" pitchFamily="18" charset="0"/>
                            </a:rPr>
                          </m:ctrlPr>
                        </m:dPr>
                        <m:e>
                          <m:sSubSup>
                            <m:sSubSupPr>
                              <m:ctrlPr>
                                <a:rPr lang="en-US" i="1">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𝐶𝑂</m:t>
                              </m:r>
                            </m:e>
                            <m:sub>
                              <m:r>
                                <a:rPr lang="en-US" i="1">
                                  <a:latin typeface="Cambria Math" panose="02040503050406030204" pitchFamily="18" charset="0"/>
                                  <a:ea typeface="Cambria Math" panose="02040503050406030204" pitchFamily="18" charset="0"/>
                                </a:rPr>
                                <m:t>3 (</m:t>
                              </m:r>
                              <m:r>
                                <a:rPr lang="en-US" i="1">
                                  <a:latin typeface="Cambria Math" panose="02040503050406030204" pitchFamily="18" charset="0"/>
                                  <a:ea typeface="Cambria Math" panose="02040503050406030204" pitchFamily="18" charset="0"/>
                                </a:rPr>
                                <m:t>𝑎𝑞</m:t>
                              </m:r>
                              <m:r>
                                <a:rPr lang="en-US" i="1">
                                  <a:latin typeface="Cambria Math" panose="02040503050406030204" pitchFamily="18" charset="0"/>
                                  <a:ea typeface="Cambria Math" panose="02040503050406030204" pitchFamily="18" charset="0"/>
                                </a:rPr>
                                <m:t>)</m:t>
                              </m:r>
                            </m:sub>
                            <m:sup>
                              <m:r>
                                <a:rPr lang="en-US" i="1">
                                  <a:latin typeface="Cambria Math" panose="02040503050406030204" pitchFamily="18" charset="0"/>
                                  <a:ea typeface="Cambria Math" panose="02040503050406030204" pitchFamily="18" charset="0"/>
                                </a:rPr>
                                <m:t>2−</m:t>
                              </m:r>
                            </m:sup>
                          </m:sSubSup>
                        </m:e>
                      </m:d>
                    </m:oMath>
                  </m:oMathPara>
                </a14:m>
                <a:endParaRPr lang="en-US" dirty="0"/>
              </a:p>
              <a:p>
                <a:pPr marL="0" indent="0">
                  <a:buNone/>
                </a:pPr>
                <a:endParaRPr lang="en-US" dirty="0"/>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sSubSup>
                        <m:sSubSupPr>
                          <m:ctrlPr>
                            <a:rPr lang="en-US" i="1" smtClean="0">
                              <a:latin typeface="Cambria Math" panose="02040503050406030204" pitchFamily="18" charset="0"/>
                            </a:rPr>
                          </m:ctrlPr>
                        </m:sSubSupPr>
                        <m:e>
                          <m:r>
                            <a:rPr lang="en-US" b="0" i="1" smtClean="0">
                              <a:latin typeface="Cambria Math" panose="02040503050406030204" pitchFamily="18" charset="0"/>
                            </a:rPr>
                            <m:t>𝐶𝑎𝐶𝑂</m:t>
                          </m:r>
                        </m:e>
                        <m:sub>
                          <m:r>
                            <a:rPr lang="en-US" b="0" i="1" smtClean="0">
                              <a:latin typeface="Cambria Math" panose="02040503050406030204" pitchFamily="18" charset="0"/>
                            </a:rPr>
                            <m:t>3 (</m:t>
                          </m:r>
                          <m:r>
                            <a:rPr lang="en-US" b="0" i="1" smtClean="0">
                              <a:latin typeface="Cambria Math" panose="02040503050406030204" pitchFamily="18" charset="0"/>
                            </a:rPr>
                            <m:t>𝑠</m:t>
                          </m:r>
                          <m:r>
                            <a:rPr lang="en-US" b="0" i="1" smtClean="0">
                              <a:latin typeface="Cambria Math" panose="02040503050406030204" pitchFamily="18" charset="0"/>
                            </a:rPr>
                            <m:t>)</m:t>
                          </m:r>
                        </m:sub>
                        <m:sup>
                          <m:r>
                            <a:rPr lang="en-US" b="0" i="1" smtClean="0">
                              <a:latin typeface="Cambria Math" panose="02040503050406030204" pitchFamily="18" charset="0"/>
                            </a:rPr>
                            <m:t> </m:t>
                          </m:r>
                        </m:sup>
                      </m:sSubSup>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 </m:t>
                      </m:r>
                      <m:sSubSup>
                        <m:sSubSupPr>
                          <m:ctrlPr>
                            <a:rPr lang="en-US" i="1">
                              <a:latin typeface="Cambria Math" panose="02040503050406030204" pitchFamily="18" charset="0"/>
                              <a:ea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𝐶𝑎</m:t>
                          </m:r>
                        </m:e>
                        <m: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𝑎𝑞</m:t>
                          </m:r>
                          <m:r>
                            <a:rPr lang="en-US" i="1">
                              <a:latin typeface="Cambria Math" panose="02040503050406030204" pitchFamily="18" charset="0"/>
                              <a:ea typeface="Cambria Math" panose="02040503050406030204" pitchFamily="18" charset="0"/>
                            </a:rPr>
                            <m:t>)</m:t>
                          </m:r>
                        </m:sub>
                        <m:sup>
                          <m:r>
                            <a:rPr lang="en-US" i="1">
                              <a:latin typeface="Cambria Math" panose="02040503050406030204" pitchFamily="18" charset="0"/>
                              <a:ea typeface="Cambria Math" panose="02040503050406030204" pitchFamily="18" charset="0"/>
                            </a:rPr>
                            <m:t>+</m:t>
                          </m:r>
                        </m:sup>
                      </m:sSubSup>
                      <m:r>
                        <a:rPr lang="en-US" b="0" i="1" smtClean="0">
                          <a:latin typeface="Cambria Math" panose="02040503050406030204" pitchFamily="18" charset="0"/>
                          <a:ea typeface="Cambria Math" panose="02040503050406030204" pitchFamily="18" charset="0"/>
                        </a:rPr>
                        <m:t>+</m:t>
                      </m:r>
                      <m:sSubSup>
                        <m:sSubSupPr>
                          <m:ctrlPr>
                            <a:rPr lang="en-US" i="1">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𝐶𝑂</m:t>
                          </m:r>
                        </m:e>
                        <m:sub>
                          <m:r>
                            <a:rPr lang="en-US" i="1">
                              <a:latin typeface="Cambria Math" panose="02040503050406030204" pitchFamily="18" charset="0"/>
                              <a:ea typeface="Cambria Math" panose="02040503050406030204" pitchFamily="18" charset="0"/>
                            </a:rPr>
                            <m:t>3 (</m:t>
                          </m:r>
                          <m:r>
                            <a:rPr lang="en-US" i="1">
                              <a:latin typeface="Cambria Math" panose="02040503050406030204" pitchFamily="18" charset="0"/>
                              <a:ea typeface="Cambria Math" panose="02040503050406030204" pitchFamily="18" charset="0"/>
                            </a:rPr>
                            <m:t>𝑎𝑞</m:t>
                          </m:r>
                          <m:r>
                            <a:rPr lang="en-US" i="1">
                              <a:latin typeface="Cambria Math" panose="02040503050406030204" pitchFamily="18" charset="0"/>
                              <a:ea typeface="Cambria Math" panose="02040503050406030204" pitchFamily="18" charset="0"/>
                            </a:rPr>
                            <m:t>)</m:t>
                          </m:r>
                        </m:sub>
                        <m:sup>
                          <m:r>
                            <a:rPr lang="en-US" i="1">
                              <a:latin typeface="Cambria Math" panose="02040503050406030204" pitchFamily="18" charset="0"/>
                              <a:ea typeface="Cambria Math" panose="02040503050406030204" pitchFamily="18" charset="0"/>
                            </a:rPr>
                            <m:t>2−</m:t>
                          </m:r>
                        </m:sup>
                      </m:sSubSup>
                      <m:sSub>
                        <m:sSubPr>
                          <m:ctrlPr>
                            <a:rPr lang="en-US" i="1">
                              <a:latin typeface="Cambria Math" panose="02040503050406030204" pitchFamily="18" charset="0"/>
                            </a:rPr>
                          </m:ctrlPr>
                        </m:sSubPr>
                        <m:e>
                          <m:r>
                            <a:rPr lang="en-US" i="1">
                              <a:latin typeface="Cambria Math" panose="02040503050406030204" pitchFamily="18" charset="0"/>
                            </a:rPr>
                            <m:t>      </m:t>
                          </m:r>
                          <m:r>
                            <a:rPr lang="en-US" i="1">
                              <a:latin typeface="Cambria Math" panose="02040503050406030204" pitchFamily="18" charset="0"/>
                            </a:rPr>
                            <m:t>𝐾</m:t>
                          </m:r>
                        </m:e>
                        <m:sub>
                          <m:r>
                            <a:rPr lang="en-US" i="1">
                              <a:latin typeface="Cambria Math" panose="02040503050406030204" pitchFamily="18" charset="0"/>
                            </a:rPr>
                            <m:t>𝑠𝑝</m:t>
                          </m:r>
                        </m:sub>
                      </m:sSub>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10</m:t>
                          </m:r>
                        </m:e>
                        <m:sup>
                          <m:r>
                            <a:rPr lang="en-US" b="0" i="1" smtClean="0">
                              <a:latin typeface="Cambria Math" panose="02040503050406030204" pitchFamily="18" charset="0"/>
                            </a:rPr>
                            <m:t>−8.48</m:t>
                          </m:r>
                        </m:sup>
                      </m:sSup>
                    </m:oMath>
                  </m:oMathPara>
                </a14:m>
                <a:endParaRPr lang="en-US" dirty="0"/>
              </a:p>
              <a:p>
                <a:pPr marL="0" indent="0">
                  <a:buNone/>
                </a:pPr>
                <a:endParaRPr lang="en-US" dirty="0"/>
              </a:p>
            </p:txBody>
          </p:sp>
        </mc:Choice>
        <mc:Fallback>
          <p:sp>
            <p:nvSpPr>
              <p:cNvPr id="3" name="Content Placeholder 2">
                <a:extLst>
                  <a:ext uri="{FF2B5EF4-FFF2-40B4-BE49-F238E27FC236}">
                    <a16:creationId xmlns:a16="http://schemas.microsoft.com/office/drawing/2014/main" id="{67554C46-882E-424A-9E1F-4650F551ED9B}"/>
                  </a:ext>
                </a:extLst>
              </p:cNvPr>
              <p:cNvSpPr>
                <a:spLocks noGrp="1" noRot="1" noChangeAspect="1" noMove="1" noResize="1" noEditPoints="1" noAdjustHandles="1" noChangeArrowheads="1" noChangeShapeType="1" noTextEdit="1"/>
              </p:cNvSpPr>
              <p:nvPr>
                <p:ph idx="1"/>
              </p:nvPr>
            </p:nvSpPr>
            <p:spPr>
              <a:xfrm>
                <a:off x="2152650" y="202302"/>
                <a:ext cx="7886700" cy="6433167"/>
              </a:xfrm>
              <a:blipFill>
                <a:blip r:embed="rId3"/>
                <a:stretch>
                  <a:fillRect/>
                </a:stretch>
              </a:blipFill>
            </p:spPr>
            <p:txBody>
              <a:bodyPr/>
              <a:lstStyle/>
              <a:p>
                <a:r>
                  <a:rPr lang="en-US">
                    <a:noFill/>
                  </a:rPr>
                  <a:t> </a:t>
                </a:r>
              </a:p>
            </p:txBody>
          </p:sp>
        </mc:Fallback>
      </mc:AlternateContent>
      <p:cxnSp>
        <p:nvCxnSpPr>
          <p:cNvPr id="5" name="Straight Connector 4">
            <a:extLst>
              <a:ext uri="{FF2B5EF4-FFF2-40B4-BE49-F238E27FC236}">
                <a16:creationId xmlns:a16="http://schemas.microsoft.com/office/drawing/2014/main" id="{A7CAE800-7A08-AB41-BAE9-FC257FC781A7}"/>
              </a:ext>
            </a:extLst>
          </p:cNvPr>
          <p:cNvCxnSpPr>
            <a:cxnSpLocks/>
          </p:cNvCxnSpPr>
          <p:nvPr/>
        </p:nvCxnSpPr>
        <p:spPr>
          <a:xfrm>
            <a:off x="1718209" y="5300280"/>
            <a:ext cx="8626110" cy="0"/>
          </a:xfrm>
          <a:prstGeom prst="line">
            <a:avLst/>
          </a:prstGeom>
          <a:ln w="381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268D2D6A-BB22-414E-BF9D-FD111371CF00}"/>
              </a:ext>
            </a:extLst>
          </p:cNvPr>
          <p:cNvSpPr txBox="1"/>
          <p:nvPr/>
        </p:nvSpPr>
        <p:spPr>
          <a:xfrm>
            <a:off x="2739323" y="6343806"/>
            <a:ext cx="784574" cy="369332"/>
          </a:xfrm>
          <a:prstGeom prst="rect">
            <a:avLst/>
          </a:prstGeom>
          <a:noFill/>
        </p:spPr>
        <p:txBody>
          <a:bodyPr wrap="none" rtlCol="0">
            <a:spAutoFit/>
          </a:bodyPr>
          <a:lstStyle/>
          <a:p>
            <a:r>
              <a:rPr lang="en-US" dirty="0"/>
              <a:t>calcite</a:t>
            </a:r>
          </a:p>
        </p:txBody>
      </p:sp>
      <p:sp>
        <p:nvSpPr>
          <p:cNvPr id="8" name="TextBox 7">
            <a:extLst>
              <a:ext uri="{FF2B5EF4-FFF2-40B4-BE49-F238E27FC236}">
                <a16:creationId xmlns:a16="http://schemas.microsoft.com/office/drawing/2014/main" id="{D8489E6B-3780-0245-9AFC-BD13718AB421}"/>
              </a:ext>
            </a:extLst>
          </p:cNvPr>
          <p:cNvSpPr txBox="1"/>
          <p:nvPr/>
        </p:nvSpPr>
        <p:spPr>
          <a:xfrm>
            <a:off x="1524001" y="4925658"/>
            <a:ext cx="2725361" cy="369332"/>
          </a:xfrm>
          <a:prstGeom prst="rect">
            <a:avLst/>
          </a:prstGeom>
          <a:noFill/>
        </p:spPr>
        <p:txBody>
          <a:bodyPr wrap="none" rtlCol="0">
            <a:spAutoFit/>
          </a:bodyPr>
          <a:lstStyle/>
          <a:p>
            <a:pPr algn="ctr"/>
            <a:r>
              <a:rPr lang="en-US" dirty="0"/>
              <a:t>Dissolved Inorganic Carbon</a:t>
            </a:r>
          </a:p>
        </p:txBody>
      </p:sp>
      <p:sp>
        <p:nvSpPr>
          <p:cNvPr id="2" name="TextBox 1">
            <a:extLst>
              <a:ext uri="{FF2B5EF4-FFF2-40B4-BE49-F238E27FC236}">
                <a16:creationId xmlns:a16="http://schemas.microsoft.com/office/drawing/2014/main" id="{023CFE36-3298-434F-A57B-5C5EEE4C8511}"/>
              </a:ext>
            </a:extLst>
          </p:cNvPr>
          <p:cNvSpPr txBox="1"/>
          <p:nvPr/>
        </p:nvSpPr>
        <p:spPr>
          <a:xfrm>
            <a:off x="10473791" y="5802438"/>
            <a:ext cx="904415" cy="369332"/>
          </a:xfrm>
          <a:prstGeom prst="rect">
            <a:avLst/>
          </a:prstGeom>
          <a:noFill/>
        </p:spPr>
        <p:txBody>
          <a:bodyPr wrap="none" rtlCol="0">
            <a:spAutoFit/>
          </a:bodyPr>
          <a:lstStyle/>
          <a:p>
            <a:r>
              <a:rPr lang="en-US" dirty="0">
                <a:latin typeface="Cambria Math" panose="02040503050406030204" pitchFamily="18" charset="0"/>
                <a:ea typeface="Cambria Math" panose="02040503050406030204" pitchFamily="18" charset="0"/>
              </a:rPr>
              <a:t>@ 25℃</a:t>
            </a:r>
          </a:p>
        </p:txBody>
      </p:sp>
      <p:pic>
        <p:nvPicPr>
          <p:cNvPr id="1026" name="Picture 2" descr="Calcium Carbonate - CaCO3 - Polymorphs">
            <a:extLst>
              <a:ext uri="{FF2B5EF4-FFF2-40B4-BE49-F238E27FC236}">
                <a16:creationId xmlns:a16="http://schemas.microsoft.com/office/drawing/2014/main" id="{A3653492-B5BE-DB40-A7EA-DA569C01C89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71667"/>
          <a:stretch/>
        </p:blipFill>
        <p:spPr bwMode="auto">
          <a:xfrm>
            <a:off x="303614" y="5484685"/>
            <a:ext cx="1849036" cy="13733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51572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75097B7-1C0C-EF4D-888A-D2065D4AB47D}"/>
              </a:ext>
            </a:extLst>
          </p:cNvPr>
          <p:cNvSpPr txBox="1">
            <a:spLocks/>
          </p:cNvSpPr>
          <p:nvPr/>
        </p:nvSpPr>
        <p:spPr>
          <a:xfrm>
            <a:off x="333153" y="97293"/>
            <a:ext cx="11525693" cy="43433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solidFill>
                  <a:srgbClr val="C00000"/>
                </a:solidFill>
              </a:rPr>
              <a:t>open, steady state system for carbonate equilibria</a:t>
            </a:r>
            <a:endParaRPr lang="en-US" sz="2000" dirty="0"/>
          </a:p>
        </p:txBody>
      </p: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6D214068-FC1B-0747-9C14-094BF3E14CBF}"/>
                  </a:ext>
                </a:extLst>
              </p:cNvPr>
              <p:cNvSpPr/>
              <p:nvPr/>
            </p:nvSpPr>
            <p:spPr>
              <a:xfrm>
                <a:off x="332155" y="1395580"/>
                <a:ext cx="11183446" cy="53360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𝐶</m:t>
                      </m:r>
                      <m:sSub>
                        <m:sSubPr>
                          <m:ctrlPr>
                            <a:rPr lang="en-US" sz="2400" i="1">
                              <a:latin typeface="Cambria Math" panose="02040503050406030204" pitchFamily="18" charset="0"/>
                            </a:rPr>
                          </m:ctrlPr>
                        </m:sSubPr>
                        <m:e>
                          <m:r>
                            <a:rPr lang="en-US" sz="2400" i="1">
                              <a:latin typeface="Cambria Math" panose="02040503050406030204" pitchFamily="18" charset="0"/>
                            </a:rPr>
                            <m:t>𝑂</m:t>
                          </m:r>
                        </m:e>
                        <m:sub>
                          <m:r>
                            <a:rPr lang="en-US" sz="2400" i="1">
                              <a:latin typeface="Cambria Math" panose="02040503050406030204" pitchFamily="18" charset="0"/>
                            </a:rPr>
                            <m:t>2 (</m:t>
                          </m:r>
                          <m:r>
                            <a:rPr lang="en-US" sz="2400" i="1">
                              <a:latin typeface="Cambria Math" panose="02040503050406030204" pitchFamily="18" charset="0"/>
                            </a:rPr>
                            <m:t>𝑔</m:t>
                          </m:r>
                          <m:r>
                            <a:rPr lang="en-US" sz="2400" i="1">
                              <a:latin typeface="Cambria Math" panose="02040503050406030204" pitchFamily="18" charset="0"/>
                            </a:rPr>
                            <m:t>)</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𝐻</m:t>
                          </m:r>
                        </m:e>
                        <m:sub>
                          <m:r>
                            <a:rPr lang="en-US" sz="2400" i="1">
                              <a:latin typeface="Cambria Math" panose="02040503050406030204" pitchFamily="18" charset="0"/>
                            </a:rPr>
                            <m:t>2</m:t>
                          </m:r>
                        </m:sub>
                      </m:sSub>
                      <m:sSub>
                        <m:sSubPr>
                          <m:ctrlPr>
                            <a:rPr lang="en-US" sz="2400" i="1">
                              <a:latin typeface="Cambria Math" panose="02040503050406030204" pitchFamily="18" charset="0"/>
                            </a:rPr>
                          </m:ctrlPr>
                        </m:sSubPr>
                        <m:e>
                          <m:r>
                            <a:rPr lang="en-US" sz="2400" i="1">
                              <a:latin typeface="Cambria Math" panose="02040503050406030204" pitchFamily="18" charset="0"/>
                            </a:rPr>
                            <m:t>𝑂</m:t>
                          </m:r>
                        </m:e>
                        <m:sub>
                          <m:r>
                            <a:rPr lang="en-US" sz="2400" i="1">
                              <a:latin typeface="Cambria Math" panose="02040503050406030204" pitchFamily="18" charset="0"/>
                            </a:rPr>
                            <m:t>(</m:t>
                          </m:r>
                          <m:r>
                            <a:rPr lang="en-US" sz="2400" i="1">
                              <a:latin typeface="Cambria Math" panose="02040503050406030204" pitchFamily="18" charset="0"/>
                            </a:rPr>
                            <m:t>𝑙</m:t>
                          </m:r>
                          <m:r>
                            <a:rPr lang="en-US" sz="2400" i="1">
                              <a:latin typeface="Cambria Math" panose="02040503050406030204" pitchFamily="18" charset="0"/>
                            </a:rPr>
                            <m:t>)</m:t>
                          </m:r>
                        </m:sub>
                      </m:sSub>
                      <m:r>
                        <a:rPr lang="en-US" sz="2400" i="1">
                          <a:latin typeface="Cambria Math" panose="02040503050406030204" pitchFamily="18" charset="0"/>
                          <a:ea typeface="Cambria Math" panose="02040503050406030204" pitchFamily="18" charset="0"/>
                        </a:rPr>
                        <m:t>⇌ </m:t>
                      </m:r>
                      <m:sSub>
                        <m:sSubPr>
                          <m:ctrlPr>
                            <a:rPr lang="en-US" sz="2400" i="1">
                              <a:latin typeface="Cambria Math" panose="02040503050406030204" pitchFamily="18" charset="0"/>
                            </a:rPr>
                          </m:ctrlPr>
                        </m:sSubPr>
                        <m:e>
                          <m:r>
                            <a:rPr lang="en-US" sz="2400" i="1">
                              <a:latin typeface="Cambria Math" panose="02040503050406030204" pitchFamily="18" charset="0"/>
                            </a:rPr>
                            <m:t>𝐻</m:t>
                          </m:r>
                        </m:e>
                        <m:sub>
                          <m:r>
                            <a:rPr lang="en-US" sz="2400" i="1">
                              <a:latin typeface="Cambria Math" panose="02040503050406030204" pitchFamily="18" charset="0"/>
                            </a:rPr>
                            <m:t>2</m:t>
                          </m:r>
                        </m:sub>
                      </m:sSub>
                      <m:sSub>
                        <m:sSubPr>
                          <m:ctrlPr>
                            <a:rPr lang="en-US" sz="2400" i="1">
                              <a:latin typeface="Cambria Math" panose="02040503050406030204" pitchFamily="18" charset="0"/>
                            </a:rPr>
                          </m:ctrlPr>
                        </m:sSubPr>
                        <m:e>
                          <m:r>
                            <a:rPr lang="en-US" sz="2400" i="1">
                              <a:latin typeface="Cambria Math" panose="02040503050406030204" pitchFamily="18" charset="0"/>
                            </a:rPr>
                            <m:t>𝐶𝑂</m:t>
                          </m:r>
                        </m:e>
                        <m:sub>
                          <m:r>
                            <a:rPr lang="en-US" sz="2400" i="1">
                              <a:latin typeface="Cambria Math" panose="02040503050406030204" pitchFamily="18" charset="0"/>
                            </a:rPr>
                            <m:t>3 (</m:t>
                          </m:r>
                          <m:r>
                            <a:rPr lang="en-US" sz="2400" i="1">
                              <a:latin typeface="Cambria Math" panose="02040503050406030204" pitchFamily="18" charset="0"/>
                            </a:rPr>
                            <m:t>𝑎𝑞</m:t>
                          </m:r>
                          <m:r>
                            <a:rPr lang="en-US" sz="2400" i="1">
                              <a:latin typeface="Cambria Math" panose="02040503050406030204" pitchFamily="18" charset="0"/>
                            </a:rPr>
                            <m:t>)</m:t>
                          </m:r>
                        </m:sub>
                      </m:sSub>
                      <m:r>
                        <a:rPr lang="en-US" sz="2400" i="1">
                          <a:latin typeface="Cambria Math" panose="02040503050406030204" pitchFamily="18" charset="0"/>
                          <a:ea typeface="Cambria Math" panose="02040503050406030204" pitchFamily="18" charset="0"/>
                        </a:rPr>
                        <m:t>⇌</m:t>
                      </m:r>
                      <m:sSubSup>
                        <m:sSubSupPr>
                          <m:ctrlPr>
                            <a:rPr lang="en-US" sz="2400" i="1">
                              <a:latin typeface="Cambria Math" panose="02040503050406030204" pitchFamily="18" charset="0"/>
                              <a:ea typeface="Cambria Math" panose="02040503050406030204" pitchFamily="18" charset="0"/>
                            </a:rPr>
                          </m:ctrlPr>
                        </m:sSubSupPr>
                        <m:e>
                          <m:r>
                            <a:rPr lang="en-US" sz="2400" i="1">
                              <a:latin typeface="Cambria Math" panose="02040503050406030204" pitchFamily="18" charset="0"/>
                              <a:ea typeface="Cambria Math" panose="02040503050406030204" pitchFamily="18" charset="0"/>
                            </a:rPr>
                            <m:t>𝐻𝐶𝑂</m:t>
                          </m:r>
                        </m:e>
                        <m:sub>
                          <m:r>
                            <a:rPr lang="en-US" sz="2400" i="1">
                              <a:latin typeface="Cambria Math" panose="02040503050406030204" pitchFamily="18" charset="0"/>
                              <a:ea typeface="Cambria Math" panose="02040503050406030204" pitchFamily="18" charset="0"/>
                            </a:rPr>
                            <m:t>3 (</m:t>
                          </m:r>
                          <m:r>
                            <a:rPr lang="en-US" sz="2400" i="1">
                              <a:latin typeface="Cambria Math" panose="02040503050406030204" pitchFamily="18" charset="0"/>
                              <a:ea typeface="Cambria Math" panose="02040503050406030204" pitchFamily="18" charset="0"/>
                            </a:rPr>
                            <m:t>𝑎𝑞</m:t>
                          </m:r>
                          <m:r>
                            <a:rPr lang="en-US" sz="2400" i="1">
                              <a:latin typeface="Cambria Math" panose="02040503050406030204" pitchFamily="18" charset="0"/>
                              <a:ea typeface="Cambria Math" panose="02040503050406030204" pitchFamily="18" charset="0"/>
                            </a:rPr>
                            <m:t>)</m:t>
                          </m:r>
                        </m:sub>
                        <m:sup>
                          <m:r>
                            <a:rPr lang="en-US" sz="2400" i="1">
                              <a:latin typeface="Cambria Math" panose="02040503050406030204" pitchFamily="18" charset="0"/>
                              <a:ea typeface="Cambria Math" panose="02040503050406030204" pitchFamily="18" charset="0"/>
                            </a:rPr>
                            <m:t>−</m:t>
                          </m:r>
                        </m:sup>
                      </m:sSubSup>
                      <m:r>
                        <a:rPr lang="en-US" sz="2400" i="1">
                          <a:latin typeface="Cambria Math" panose="02040503050406030204" pitchFamily="18" charset="0"/>
                          <a:ea typeface="Cambria Math" panose="02040503050406030204" pitchFamily="18" charset="0"/>
                        </a:rPr>
                        <m:t>+</m:t>
                      </m:r>
                      <m:sSubSup>
                        <m:sSubSupPr>
                          <m:ctrlPr>
                            <a:rPr lang="en-US" sz="2400" i="1">
                              <a:latin typeface="Cambria Math" panose="02040503050406030204" pitchFamily="18" charset="0"/>
                              <a:ea typeface="Cambria Math" panose="02040503050406030204" pitchFamily="18" charset="0"/>
                            </a:rPr>
                          </m:ctrlPr>
                        </m:sSubSupPr>
                        <m:e>
                          <m:r>
                            <a:rPr lang="en-US" sz="2400" i="1">
                              <a:latin typeface="Cambria Math" panose="02040503050406030204" pitchFamily="18" charset="0"/>
                              <a:ea typeface="Cambria Math" panose="02040503050406030204" pitchFamily="18" charset="0"/>
                            </a:rPr>
                            <m:t>𝐻</m:t>
                          </m:r>
                        </m:e>
                        <m:sub>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𝑎𝑞</m:t>
                          </m:r>
                          <m:r>
                            <a:rPr lang="en-US" sz="2400" i="1">
                              <a:latin typeface="Cambria Math" panose="02040503050406030204" pitchFamily="18" charset="0"/>
                              <a:ea typeface="Cambria Math" panose="02040503050406030204" pitchFamily="18" charset="0"/>
                            </a:rPr>
                            <m:t>)</m:t>
                          </m:r>
                        </m:sub>
                        <m:sup>
                          <m:r>
                            <a:rPr lang="en-US" sz="2400" i="1">
                              <a:latin typeface="Cambria Math" panose="02040503050406030204" pitchFamily="18" charset="0"/>
                              <a:ea typeface="Cambria Math" panose="02040503050406030204" pitchFamily="18" charset="0"/>
                            </a:rPr>
                            <m:t>+</m:t>
                          </m:r>
                        </m:sup>
                      </m:sSubSup>
                      <m:r>
                        <a:rPr lang="en-US" sz="2400" i="1">
                          <a:latin typeface="Cambria Math" panose="02040503050406030204" pitchFamily="18" charset="0"/>
                          <a:ea typeface="Cambria Math" panose="02040503050406030204" pitchFamily="18" charset="0"/>
                        </a:rPr>
                        <m:t>⇌</m:t>
                      </m:r>
                      <m:sSubSup>
                        <m:sSubSupPr>
                          <m:ctrlPr>
                            <a:rPr lang="en-US" sz="2400" i="1">
                              <a:latin typeface="Cambria Math" panose="02040503050406030204" pitchFamily="18" charset="0"/>
                              <a:ea typeface="Cambria Math" panose="02040503050406030204" pitchFamily="18" charset="0"/>
                            </a:rPr>
                          </m:ctrlPr>
                        </m:sSubSupPr>
                        <m:e>
                          <m:r>
                            <a:rPr lang="en-US" sz="2400" i="1">
                              <a:latin typeface="Cambria Math" panose="02040503050406030204" pitchFamily="18" charset="0"/>
                              <a:ea typeface="Cambria Math" panose="02040503050406030204" pitchFamily="18" charset="0"/>
                            </a:rPr>
                            <m:t>𝐶𝑂</m:t>
                          </m:r>
                        </m:e>
                        <m:sub>
                          <m:r>
                            <a:rPr lang="en-US" sz="2400" i="1">
                              <a:latin typeface="Cambria Math" panose="02040503050406030204" pitchFamily="18" charset="0"/>
                              <a:ea typeface="Cambria Math" panose="02040503050406030204" pitchFamily="18" charset="0"/>
                            </a:rPr>
                            <m:t>3 (</m:t>
                          </m:r>
                          <m:r>
                            <a:rPr lang="en-US" sz="2400" i="1">
                              <a:latin typeface="Cambria Math" panose="02040503050406030204" pitchFamily="18" charset="0"/>
                              <a:ea typeface="Cambria Math" panose="02040503050406030204" pitchFamily="18" charset="0"/>
                            </a:rPr>
                            <m:t>𝑎𝑞</m:t>
                          </m:r>
                          <m:r>
                            <a:rPr lang="en-US" sz="2400" i="1">
                              <a:latin typeface="Cambria Math" panose="02040503050406030204" pitchFamily="18" charset="0"/>
                              <a:ea typeface="Cambria Math" panose="02040503050406030204" pitchFamily="18" charset="0"/>
                            </a:rPr>
                            <m:t>)</m:t>
                          </m:r>
                        </m:sub>
                        <m:sup>
                          <m:r>
                            <a:rPr lang="en-US" sz="2400" i="1">
                              <a:latin typeface="Cambria Math" panose="02040503050406030204" pitchFamily="18" charset="0"/>
                              <a:ea typeface="Cambria Math" panose="02040503050406030204" pitchFamily="18" charset="0"/>
                            </a:rPr>
                            <m:t>2−</m:t>
                          </m:r>
                        </m:sup>
                      </m:sSubSup>
                      <m:r>
                        <a:rPr lang="en-US" sz="2400" i="1">
                          <a:latin typeface="Cambria Math" panose="02040503050406030204" pitchFamily="18" charset="0"/>
                          <a:ea typeface="Cambria Math" panose="02040503050406030204" pitchFamily="18" charset="0"/>
                        </a:rPr>
                        <m:t>+</m:t>
                      </m:r>
                      <m:sSubSup>
                        <m:sSubSupPr>
                          <m:ctrlPr>
                            <a:rPr lang="en-US" sz="2400" i="1">
                              <a:latin typeface="Cambria Math" panose="02040503050406030204" pitchFamily="18" charset="0"/>
                              <a:ea typeface="Cambria Math" panose="02040503050406030204" pitchFamily="18" charset="0"/>
                            </a:rPr>
                          </m:ctrlPr>
                        </m:sSubSupPr>
                        <m:e>
                          <m:r>
                            <a:rPr lang="en-US" sz="2400" i="1">
                              <a:latin typeface="Cambria Math" panose="02040503050406030204" pitchFamily="18" charset="0"/>
                              <a:ea typeface="Cambria Math" panose="02040503050406030204" pitchFamily="18" charset="0"/>
                            </a:rPr>
                            <m:t>𝐻</m:t>
                          </m:r>
                        </m:e>
                        <m:sub>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𝑎𝑞</m:t>
                          </m:r>
                          <m:r>
                            <a:rPr lang="en-US" sz="2400" i="1">
                              <a:latin typeface="Cambria Math" panose="02040503050406030204" pitchFamily="18" charset="0"/>
                              <a:ea typeface="Cambria Math" panose="02040503050406030204" pitchFamily="18" charset="0"/>
                            </a:rPr>
                            <m:t>)</m:t>
                          </m:r>
                        </m:sub>
                        <m:sup>
                          <m:r>
                            <a:rPr lang="en-US" sz="2400" i="1">
                              <a:latin typeface="Cambria Math" panose="02040503050406030204" pitchFamily="18" charset="0"/>
                              <a:ea typeface="Cambria Math" panose="02040503050406030204" pitchFamily="18" charset="0"/>
                            </a:rPr>
                            <m:t>+</m:t>
                          </m:r>
                        </m:sup>
                      </m:sSubSup>
                      <m:sSubSup>
                        <m:sSubSupPr>
                          <m:ctrlPr>
                            <a:rPr lang="en-US" sz="2400" i="1">
                              <a:latin typeface="Cambria Math" panose="02040503050406030204" pitchFamily="18" charset="0"/>
                            </a:rPr>
                          </m:ctrlPr>
                        </m:sSubSupPr>
                        <m:e>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rPr>
                            <m:t>𝐶𝑎𝐶𝑂</m:t>
                          </m:r>
                        </m:e>
                        <m:sub>
                          <m:r>
                            <a:rPr lang="en-US" sz="2400" i="1">
                              <a:latin typeface="Cambria Math" panose="02040503050406030204" pitchFamily="18" charset="0"/>
                            </a:rPr>
                            <m:t>3 (</m:t>
                          </m:r>
                          <m:r>
                            <a:rPr lang="en-US" sz="2400" i="1">
                              <a:latin typeface="Cambria Math" panose="02040503050406030204" pitchFamily="18" charset="0"/>
                            </a:rPr>
                            <m:t>𝑠</m:t>
                          </m:r>
                          <m:r>
                            <a:rPr lang="en-US" sz="2400" i="1">
                              <a:latin typeface="Cambria Math" panose="02040503050406030204" pitchFamily="18" charset="0"/>
                            </a:rPr>
                            <m:t>)</m:t>
                          </m:r>
                        </m:sub>
                        <m:sup>
                          <m:r>
                            <a:rPr lang="en-US" sz="2400" i="1">
                              <a:latin typeface="Cambria Math" panose="02040503050406030204" pitchFamily="18" charset="0"/>
                            </a:rPr>
                            <m:t> </m:t>
                          </m:r>
                        </m:sup>
                      </m:sSubSup>
                    </m:oMath>
                  </m:oMathPara>
                </a14:m>
                <a:endParaRPr lang="en-US" sz="2400" dirty="0"/>
              </a:p>
            </p:txBody>
          </p:sp>
        </mc:Choice>
        <mc:Fallback xmlns="">
          <p:sp>
            <p:nvSpPr>
              <p:cNvPr id="4" name="Rectangle 3">
                <a:extLst>
                  <a:ext uri="{FF2B5EF4-FFF2-40B4-BE49-F238E27FC236}">
                    <a16:creationId xmlns:a16="http://schemas.microsoft.com/office/drawing/2014/main" id="{6D214068-FC1B-0747-9C14-094BF3E14CBF}"/>
                  </a:ext>
                </a:extLst>
              </p:cNvPr>
              <p:cNvSpPr>
                <a:spLocks noRot="1" noChangeAspect="1" noMove="1" noResize="1" noEditPoints="1" noAdjustHandles="1" noChangeArrowheads="1" noChangeShapeType="1" noTextEdit="1"/>
              </p:cNvSpPr>
              <p:nvPr/>
            </p:nvSpPr>
            <p:spPr>
              <a:xfrm>
                <a:off x="332155" y="1395580"/>
                <a:ext cx="11183446" cy="533608"/>
              </a:xfrm>
              <a:prstGeom prst="rect">
                <a:avLst/>
              </a:prstGeom>
              <a:blipFill>
                <a:blip r:embed="rId2"/>
                <a:stretch>
                  <a:fillRect t="-2326" b="-11628"/>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9EC9F108-0082-E347-ABA9-8152E9C09DB4}"/>
              </a:ext>
            </a:extLst>
          </p:cNvPr>
          <p:cNvSpPr txBox="1"/>
          <p:nvPr/>
        </p:nvSpPr>
        <p:spPr>
          <a:xfrm>
            <a:off x="157867" y="745296"/>
            <a:ext cx="1336391" cy="646331"/>
          </a:xfrm>
          <a:prstGeom prst="rect">
            <a:avLst/>
          </a:prstGeom>
          <a:noFill/>
        </p:spPr>
        <p:txBody>
          <a:bodyPr wrap="none" rtlCol="0">
            <a:spAutoFit/>
          </a:bodyPr>
          <a:lstStyle/>
          <a:p>
            <a:pPr algn="ctr"/>
            <a:r>
              <a:rPr lang="en-US" dirty="0">
                <a:solidFill>
                  <a:srgbClr val="0070C0"/>
                </a:solidFill>
              </a:rPr>
              <a:t>Atmosphere</a:t>
            </a:r>
          </a:p>
          <a:p>
            <a:pPr algn="ctr"/>
            <a:r>
              <a:rPr lang="en-US" dirty="0">
                <a:solidFill>
                  <a:srgbClr val="0070C0"/>
                </a:solidFill>
              </a:rPr>
              <a:t>(A)</a:t>
            </a:r>
          </a:p>
        </p:txBody>
      </p:sp>
      <p:sp>
        <p:nvSpPr>
          <p:cNvPr id="6" name="TextBox 5">
            <a:extLst>
              <a:ext uri="{FF2B5EF4-FFF2-40B4-BE49-F238E27FC236}">
                <a16:creationId xmlns:a16="http://schemas.microsoft.com/office/drawing/2014/main" id="{5032C3AF-28E7-0543-878E-E1A887F4766F}"/>
              </a:ext>
            </a:extLst>
          </p:cNvPr>
          <p:cNvSpPr txBox="1"/>
          <p:nvPr/>
        </p:nvSpPr>
        <p:spPr>
          <a:xfrm>
            <a:off x="10042062" y="745296"/>
            <a:ext cx="812145" cy="646331"/>
          </a:xfrm>
          <a:prstGeom prst="rect">
            <a:avLst/>
          </a:prstGeom>
          <a:noFill/>
        </p:spPr>
        <p:txBody>
          <a:bodyPr wrap="none" rtlCol="0">
            <a:spAutoFit/>
          </a:bodyPr>
          <a:lstStyle/>
          <a:p>
            <a:pPr algn="ctr"/>
            <a:r>
              <a:rPr lang="en-US" dirty="0">
                <a:solidFill>
                  <a:srgbClr val="7030A0"/>
                </a:solidFill>
              </a:rPr>
              <a:t>Calcite</a:t>
            </a:r>
          </a:p>
          <a:p>
            <a:pPr algn="ctr"/>
            <a:r>
              <a:rPr lang="en-US" dirty="0">
                <a:solidFill>
                  <a:srgbClr val="7030A0"/>
                </a:solidFill>
              </a:rPr>
              <a:t>(min)</a:t>
            </a:r>
          </a:p>
        </p:txBody>
      </p:sp>
      <p:sp>
        <p:nvSpPr>
          <p:cNvPr id="7" name="TextBox 6">
            <a:extLst>
              <a:ext uri="{FF2B5EF4-FFF2-40B4-BE49-F238E27FC236}">
                <a16:creationId xmlns:a16="http://schemas.microsoft.com/office/drawing/2014/main" id="{32785BF5-591A-794C-A7BD-B3E231897FB0}"/>
              </a:ext>
            </a:extLst>
          </p:cNvPr>
          <p:cNvSpPr txBox="1"/>
          <p:nvPr/>
        </p:nvSpPr>
        <p:spPr>
          <a:xfrm>
            <a:off x="3114847" y="745296"/>
            <a:ext cx="1040670" cy="646331"/>
          </a:xfrm>
          <a:prstGeom prst="rect">
            <a:avLst/>
          </a:prstGeom>
          <a:noFill/>
        </p:spPr>
        <p:txBody>
          <a:bodyPr wrap="none" rtlCol="0">
            <a:spAutoFit/>
          </a:bodyPr>
          <a:lstStyle/>
          <a:p>
            <a:pPr algn="ctr"/>
            <a:r>
              <a:rPr lang="en-US" dirty="0">
                <a:solidFill>
                  <a:srgbClr val="C00000"/>
                </a:solidFill>
              </a:rPr>
              <a:t>Carbonic</a:t>
            </a:r>
          </a:p>
          <a:p>
            <a:pPr algn="ctr"/>
            <a:r>
              <a:rPr lang="en-US" dirty="0">
                <a:solidFill>
                  <a:srgbClr val="C00000"/>
                </a:solidFill>
              </a:rPr>
              <a:t>Acid (CA)</a:t>
            </a:r>
          </a:p>
        </p:txBody>
      </p:sp>
      <p:sp>
        <p:nvSpPr>
          <p:cNvPr id="8" name="TextBox 7">
            <a:extLst>
              <a:ext uri="{FF2B5EF4-FFF2-40B4-BE49-F238E27FC236}">
                <a16:creationId xmlns:a16="http://schemas.microsoft.com/office/drawing/2014/main" id="{8E12E685-EFC3-AC4F-88AB-ADC94E5DAF49}"/>
              </a:ext>
            </a:extLst>
          </p:cNvPr>
          <p:cNvSpPr txBox="1"/>
          <p:nvPr/>
        </p:nvSpPr>
        <p:spPr>
          <a:xfrm>
            <a:off x="4767573" y="745296"/>
            <a:ext cx="1313052" cy="646331"/>
          </a:xfrm>
          <a:prstGeom prst="rect">
            <a:avLst/>
          </a:prstGeom>
          <a:noFill/>
        </p:spPr>
        <p:txBody>
          <a:bodyPr wrap="none" rtlCol="0">
            <a:spAutoFit/>
          </a:bodyPr>
          <a:lstStyle/>
          <a:p>
            <a:r>
              <a:rPr lang="en-US" dirty="0">
                <a:solidFill>
                  <a:srgbClr val="C00000"/>
                </a:solidFill>
              </a:rPr>
              <a:t>Bicarbonate</a:t>
            </a:r>
          </a:p>
          <a:p>
            <a:pPr algn="ctr"/>
            <a:r>
              <a:rPr lang="en-US" dirty="0">
                <a:solidFill>
                  <a:srgbClr val="C00000"/>
                </a:solidFill>
              </a:rPr>
              <a:t>(Bi)</a:t>
            </a:r>
          </a:p>
        </p:txBody>
      </p:sp>
      <p:sp>
        <p:nvSpPr>
          <p:cNvPr id="9" name="TextBox 8">
            <a:extLst>
              <a:ext uri="{FF2B5EF4-FFF2-40B4-BE49-F238E27FC236}">
                <a16:creationId xmlns:a16="http://schemas.microsoft.com/office/drawing/2014/main" id="{42B28AB3-E2EC-F447-AF3C-D4B45124F513}"/>
              </a:ext>
            </a:extLst>
          </p:cNvPr>
          <p:cNvSpPr txBox="1"/>
          <p:nvPr/>
        </p:nvSpPr>
        <p:spPr>
          <a:xfrm>
            <a:off x="7371880" y="745296"/>
            <a:ext cx="1162691" cy="646331"/>
          </a:xfrm>
          <a:prstGeom prst="rect">
            <a:avLst/>
          </a:prstGeom>
          <a:noFill/>
        </p:spPr>
        <p:txBody>
          <a:bodyPr wrap="none" rtlCol="0">
            <a:spAutoFit/>
          </a:bodyPr>
          <a:lstStyle/>
          <a:p>
            <a:r>
              <a:rPr lang="en-US" dirty="0">
                <a:solidFill>
                  <a:srgbClr val="C00000"/>
                </a:solidFill>
              </a:rPr>
              <a:t>Carbonate</a:t>
            </a:r>
          </a:p>
          <a:p>
            <a:pPr algn="ctr"/>
            <a:r>
              <a:rPr lang="en-US" dirty="0">
                <a:solidFill>
                  <a:srgbClr val="C00000"/>
                </a:solidFill>
              </a:rPr>
              <a:t>(carb)</a:t>
            </a:r>
          </a:p>
        </p:txBody>
      </p:sp>
      <p:grpSp>
        <p:nvGrpSpPr>
          <p:cNvPr id="10" name="Group 9">
            <a:extLst>
              <a:ext uri="{FF2B5EF4-FFF2-40B4-BE49-F238E27FC236}">
                <a16:creationId xmlns:a16="http://schemas.microsoft.com/office/drawing/2014/main" id="{FDD504E9-2D64-3B4F-A427-5C09085F4311}"/>
              </a:ext>
            </a:extLst>
          </p:cNvPr>
          <p:cNvGrpSpPr/>
          <p:nvPr/>
        </p:nvGrpSpPr>
        <p:grpSpPr>
          <a:xfrm>
            <a:off x="2375879" y="2029675"/>
            <a:ext cx="7793586" cy="4731032"/>
            <a:chOff x="3047369" y="1626713"/>
            <a:chExt cx="8546859" cy="5188300"/>
          </a:xfrm>
        </p:grpSpPr>
        <p:pic>
          <p:nvPicPr>
            <p:cNvPr id="11" name="Picture 10">
              <a:extLst>
                <a:ext uri="{FF2B5EF4-FFF2-40B4-BE49-F238E27FC236}">
                  <a16:creationId xmlns:a16="http://schemas.microsoft.com/office/drawing/2014/main" id="{4669AEC3-4C4A-D74B-AABE-C0824CAAA5E4}"/>
                </a:ext>
              </a:extLst>
            </p:cNvPr>
            <p:cNvPicPr>
              <a:picLocks noChangeAspect="1"/>
            </p:cNvPicPr>
            <p:nvPr/>
          </p:nvPicPr>
          <p:blipFill>
            <a:blip r:embed="rId3"/>
            <a:stretch>
              <a:fillRect/>
            </a:stretch>
          </p:blipFill>
          <p:spPr>
            <a:xfrm>
              <a:off x="3047369" y="1626713"/>
              <a:ext cx="5983846" cy="4846915"/>
            </a:xfrm>
            <a:prstGeom prst="rect">
              <a:avLst/>
            </a:prstGeom>
          </p:spPr>
        </p:pic>
        <p:cxnSp>
          <p:nvCxnSpPr>
            <p:cNvPr id="12" name="Straight Arrow Connector 11">
              <a:extLst>
                <a:ext uri="{FF2B5EF4-FFF2-40B4-BE49-F238E27FC236}">
                  <a16:creationId xmlns:a16="http://schemas.microsoft.com/office/drawing/2014/main" id="{9E815476-7763-5D44-B74C-2EBBA4E842B2}"/>
                </a:ext>
              </a:extLst>
            </p:cNvPr>
            <p:cNvCxnSpPr>
              <a:cxnSpLocks/>
            </p:cNvCxnSpPr>
            <p:nvPr/>
          </p:nvCxnSpPr>
          <p:spPr>
            <a:xfrm>
              <a:off x="7591647" y="5826642"/>
              <a:ext cx="2445488" cy="64698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BAD964BA-46E8-264F-A3BF-63740559C57D}"/>
                </a:ext>
              </a:extLst>
            </p:cNvPr>
            <p:cNvPicPr>
              <a:picLocks noChangeAspect="1"/>
            </p:cNvPicPr>
            <p:nvPr/>
          </p:nvPicPr>
          <p:blipFill>
            <a:blip r:embed="rId4"/>
            <a:stretch>
              <a:fillRect/>
            </a:stretch>
          </p:blipFill>
          <p:spPr>
            <a:xfrm>
              <a:off x="10302064" y="5826642"/>
              <a:ext cx="1173345" cy="988371"/>
            </a:xfrm>
            <a:prstGeom prst="rect">
              <a:avLst/>
            </a:prstGeom>
          </p:spPr>
        </p:pic>
        <p:sp>
          <p:nvSpPr>
            <p:cNvPr id="14" name="TextBox 13">
              <a:extLst>
                <a:ext uri="{FF2B5EF4-FFF2-40B4-BE49-F238E27FC236}">
                  <a16:creationId xmlns:a16="http://schemas.microsoft.com/office/drawing/2014/main" id="{77235776-3C7E-124C-924F-AAD6068FCA0C}"/>
                </a:ext>
              </a:extLst>
            </p:cNvPr>
            <p:cNvSpPr txBox="1"/>
            <p:nvPr/>
          </p:nvSpPr>
          <p:spPr>
            <a:xfrm>
              <a:off x="10037135" y="5369930"/>
              <a:ext cx="1557093" cy="369332"/>
            </a:xfrm>
            <a:prstGeom prst="rect">
              <a:avLst/>
            </a:prstGeom>
            <a:noFill/>
          </p:spPr>
          <p:txBody>
            <a:bodyPr wrap="none" rtlCol="0">
              <a:spAutoFit/>
            </a:bodyPr>
            <a:lstStyle/>
            <a:p>
              <a:r>
                <a:rPr lang="en-US" dirty="0"/>
                <a:t>CaCO</a:t>
              </a:r>
              <a:r>
                <a:rPr lang="en-US" baseline="-25000" dirty="0"/>
                <a:t>3 </a:t>
              </a:r>
              <a:r>
                <a:rPr lang="en-US" dirty="0"/>
                <a:t>- Calcite</a:t>
              </a:r>
            </a:p>
          </p:txBody>
        </p:sp>
      </p:grpSp>
    </p:spTree>
    <p:extLst>
      <p:ext uri="{BB962C8B-B14F-4D97-AF65-F5344CB8AC3E}">
        <p14:creationId xmlns:p14="http://schemas.microsoft.com/office/powerpoint/2010/main" val="52767586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6D214068-FC1B-0747-9C14-094BF3E14CBF}"/>
                  </a:ext>
                </a:extLst>
              </p:cNvPr>
              <p:cNvSpPr/>
              <p:nvPr/>
            </p:nvSpPr>
            <p:spPr>
              <a:xfrm>
                <a:off x="332155" y="1395580"/>
                <a:ext cx="11183446" cy="53360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𝐶</m:t>
                      </m:r>
                      <m:sSub>
                        <m:sSubPr>
                          <m:ctrlPr>
                            <a:rPr lang="en-US" sz="2400" i="1">
                              <a:latin typeface="Cambria Math" panose="02040503050406030204" pitchFamily="18" charset="0"/>
                            </a:rPr>
                          </m:ctrlPr>
                        </m:sSubPr>
                        <m:e>
                          <m:r>
                            <a:rPr lang="en-US" sz="2400" i="1">
                              <a:latin typeface="Cambria Math" panose="02040503050406030204" pitchFamily="18" charset="0"/>
                            </a:rPr>
                            <m:t>𝑂</m:t>
                          </m:r>
                        </m:e>
                        <m:sub>
                          <m:r>
                            <a:rPr lang="en-US" sz="2400" i="1">
                              <a:latin typeface="Cambria Math" panose="02040503050406030204" pitchFamily="18" charset="0"/>
                            </a:rPr>
                            <m:t>2 (</m:t>
                          </m:r>
                          <m:r>
                            <a:rPr lang="en-US" sz="2400" i="1">
                              <a:latin typeface="Cambria Math" panose="02040503050406030204" pitchFamily="18" charset="0"/>
                            </a:rPr>
                            <m:t>𝑔</m:t>
                          </m:r>
                          <m:r>
                            <a:rPr lang="en-US" sz="2400" i="1">
                              <a:latin typeface="Cambria Math" panose="02040503050406030204" pitchFamily="18" charset="0"/>
                            </a:rPr>
                            <m:t>)</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𝐻</m:t>
                          </m:r>
                        </m:e>
                        <m:sub>
                          <m:r>
                            <a:rPr lang="en-US" sz="2400" i="1">
                              <a:latin typeface="Cambria Math" panose="02040503050406030204" pitchFamily="18" charset="0"/>
                            </a:rPr>
                            <m:t>2</m:t>
                          </m:r>
                        </m:sub>
                      </m:sSub>
                      <m:sSub>
                        <m:sSubPr>
                          <m:ctrlPr>
                            <a:rPr lang="en-US" sz="2400" i="1">
                              <a:latin typeface="Cambria Math" panose="02040503050406030204" pitchFamily="18" charset="0"/>
                            </a:rPr>
                          </m:ctrlPr>
                        </m:sSubPr>
                        <m:e>
                          <m:r>
                            <a:rPr lang="en-US" sz="2400" i="1">
                              <a:latin typeface="Cambria Math" panose="02040503050406030204" pitchFamily="18" charset="0"/>
                            </a:rPr>
                            <m:t>𝑂</m:t>
                          </m:r>
                        </m:e>
                        <m:sub>
                          <m:r>
                            <a:rPr lang="en-US" sz="2400" i="1">
                              <a:latin typeface="Cambria Math" panose="02040503050406030204" pitchFamily="18" charset="0"/>
                            </a:rPr>
                            <m:t>(</m:t>
                          </m:r>
                          <m:r>
                            <a:rPr lang="en-US" sz="2400" i="1">
                              <a:latin typeface="Cambria Math" panose="02040503050406030204" pitchFamily="18" charset="0"/>
                            </a:rPr>
                            <m:t>𝑙</m:t>
                          </m:r>
                          <m:r>
                            <a:rPr lang="en-US" sz="2400" i="1">
                              <a:latin typeface="Cambria Math" panose="02040503050406030204" pitchFamily="18" charset="0"/>
                            </a:rPr>
                            <m:t>)</m:t>
                          </m:r>
                        </m:sub>
                      </m:sSub>
                      <m:r>
                        <a:rPr lang="en-US" sz="2400" i="1">
                          <a:latin typeface="Cambria Math" panose="02040503050406030204" pitchFamily="18" charset="0"/>
                          <a:ea typeface="Cambria Math" panose="02040503050406030204" pitchFamily="18" charset="0"/>
                        </a:rPr>
                        <m:t>⇌ </m:t>
                      </m:r>
                      <m:sSub>
                        <m:sSubPr>
                          <m:ctrlPr>
                            <a:rPr lang="en-US" sz="2400" i="1">
                              <a:latin typeface="Cambria Math" panose="02040503050406030204" pitchFamily="18" charset="0"/>
                            </a:rPr>
                          </m:ctrlPr>
                        </m:sSubPr>
                        <m:e>
                          <m:r>
                            <a:rPr lang="en-US" sz="2400" i="1">
                              <a:latin typeface="Cambria Math" panose="02040503050406030204" pitchFamily="18" charset="0"/>
                            </a:rPr>
                            <m:t>𝐻</m:t>
                          </m:r>
                        </m:e>
                        <m:sub>
                          <m:r>
                            <a:rPr lang="en-US" sz="2400" i="1">
                              <a:latin typeface="Cambria Math" panose="02040503050406030204" pitchFamily="18" charset="0"/>
                            </a:rPr>
                            <m:t>2</m:t>
                          </m:r>
                        </m:sub>
                      </m:sSub>
                      <m:sSub>
                        <m:sSubPr>
                          <m:ctrlPr>
                            <a:rPr lang="en-US" sz="2400" i="1">
                              <a:latin typeface="Cambria Math" panose="02040503050406030204" pitchFamily="18" charset="0"/>
                            </a:rPr>
                          </m:ctrlPr>
                        </m:sSubPr>
                        <m:e>
                          <m:r>
                            <a:rPr lang="en-US" sz="2400" i="1">
                              <a:latin typeface="Cambria Math" panose="02040503050406030204" pitchFamily="18" charset="0"/>
                            </a:rPr>
                            <m:t>𝐶𝑂</m:t>
                          </m:r>
                        </m:e>
                        <m:sub>
                          <m:r>
                            <a:rPr lang="en-US" sz="2400" i="1">
                              <a:latin typeface="Cambria Math" panose="02040503050406030204" pitchFamily="18" charset="0"/>
                            </a:rPr>
                            <m:t>3 (</m:t>
                          </m:r>
                          <m:r>
                            <a:rPr lang="en-US" sz="2400" i="1">
                              <a:latin typeface="Cambria Math" panose="02040503050406030204" pitchFamily="18" charset="0"/>
                            </a:rPr>
                            <m:t>𝑎𝑞</m:t>
                          </m:r>
                          <m:r>
                            <a:rPr lang="en-US" sz="2400" i="1">
                              <a:latin typeface="Cambria Math" panose="02040503050406030204" pitchFamily="18" charset="0"/>
                            </a:rPr>
                            <m:t>)</m:t>
                          </m:r>
                        </m:sub>
                      </m:sSub>
                      <m:r>
                        <a:rPr lang="en-US" sz="2400" i="1">
                          <a:latin typeface="Cambria Math" panose="02040503050406030204" pitchFamily="18" charset="0"/>
                          <a:ea typeface="Cambria Math" panose="02040503050406030204" pitchFamily="18" charset="0"/>
                        </a:rPr>
                        <m:t>⇌</m:t>
                      </m:r>
                      <m:sSubSup>
                        <m:sSubSupPr>
                          <m:ctrlPr>
                            <a:rPr lang="en-US" sz="2400" i="1">
                              <a:latin typeface="Cambria Math" panose="02040503050406030204" pitchFamily="18" charset="0"/>
                              <a:ea typeface="Cambria Math" panose="02040503050406030204" pitchFamily="18" charset="0"/>
                            </a:rPr>
                          </m:ctrlPr>
                        </m:sSubSupPr>
                        <m:e>
                          <m:r>
                            <a:rPr lang="en-US" sz="2400" i="1">
                              <a:latin typeface="Cambria Math" panose="02040503050406030204" pitchFamily="18" charset="0"/>
                              <a:ea typeface="Cambria Math" panose="02040503050406030204" pitchFamily="18" charset="0"/>
                            </a:rPr>
                            <m:t>𝐻𝐶𝑂</m:t>
                          </m:r>
                        </m:e>
                        <m:sub>
                          <m:r>
                            <a:rPr lang="en-US" sz="2400" i="1">
                              <a:latin typeface="Cambria Math" panose="02040503050406030204" pitchFamily="18" charset="0"/>
                              <a:ea typeface="Cambria Math" panose="02040503050406030204" pitchFamily="18" charset="0"/>
                            </a:rPr>
                            <m:t>3 (</m:t>
                          </m:r>
                          <m:r>
                            <a:rPr lang="en-US" sz="2400" i="1">
                              <a:latin typeface="Cambria Math" panose="02040503050406030204" pitchFamily="18" charset="0"/>
                              <a:ea typeface="Cambria Math" panose="02040503050406030204" pitchFamily="18" charset="0"/>
                            </a:rPr>
                            <m:t>𝑎𝑞</m:t>
                          </m:r>
                          <m:r>
                            <a:rPr lang="en-US" sz="2400" i="1">
                              <a:latin typeface="Cambria Math" panose="02040503050406030204" pitchFamily="18" charset="0"/>
                              <a:ea typeface="Cambria Math" panose="02040503050406030204" pitchFamily="18" charset="0"/>
                            </a:rPr>
                            <m:t>)</m:t>
                          </m:r>
                        </m:sub>
                        <m:sup>
                          <m:r>
                            <a:rPr lang="en-US" sz="2400" i="1">
                              <a:latin typeface="Cambria Math" panose="02040503050406030204" pitchFamily="18" charset="0"/>
                              <a:ea typeface="Cambria Math" panose="02040503050406030204" pitchFamily="18" charset="0"/>
                            </a:rPr>
                            <m:t>−</m:t>
                          </m:r>
                        </m:sup>
                      </m:sSubSup>
                      <m:r>
                        <a:rPr lang="en-US" sz="2400" i="1">
                          <a:latin typeface="Cambria Math" panose="02040503050406030204" pitchFamily="18" charset="0"/>
                          <a:ea typeface="Cambria Math" panose="02040503050406030204" pitchFamily="18" charset="0"/>
                        </a:rPr>
                        <m:t>+</m:t>
                      </m:r>
                      <m:sSubSup>
                        <m:sSubSupPr>
                          <m:ctrlPr>
                            <a:rPr lang="en-US" sz="2400" i="1">
                              <a:latin typeface="Cambria Math" panose="02040503050406030204" pitchFamily="18" charset="0"/>
                              <a:ea typeface="Cambria Math" panose="02040503050406030204" pitchFamily="18" charset="0"/>
                            </a:rPr>
                          </m:ctrlPr>
                        </m:sSubSupPr>
                        <m:e>
                          <m:r>
                            <a:rPr lang="en-US" sz="2400" i="1">
                              <a:latin typeface="Cambria Math" panose="02040503050406030204" pitchFamily="18" charset="0"/>
                              <a:ea typeface="Cambria Math" panose="02040503050406030204" pitchFamily="18" charset="0"/>
                            </a:rPr>
                            <m:t>𝐻</m:t>
                          </m:r>
                        </m:e>
                        <m:sub>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𝑎𝑞</m:t>
                          </m:r>
                          <m:r>
                            <a:rPr lang="en-US" sz="2400" i="1">
                              <a:latin typeface="Cambria Math" panose="02040503050406030204" pitchFamily="18" charset="0"/>
                              <a:ea typeface="Cambria Math" panose="02040503050406030204" pitchFamily="18" charset="0"/>
                            </a:rPr>
                            <m:t>)</m:t>
                          </m:r>
                        </m:sub>
                        <m:sup>
                          <m:r>
                            <a:rPr lang="en-US" sz="2400" i="1">
                              <a:latin typeface="Cambria Math" panose="02040503050406030204" pitchFamily="18" charset="0"/>
                              <a:ea typeface="Cambria Math" panose="02040503050406030204" pitchFamily="18" charset="0"/>
                            </a:rPr>
                            <m:t>+</m:t>
                          </m:r>
                        </m:sup>
                      </m:sSubSup>
                      <m:r>
                        <a:rPr lang="en-US" sz="2400" i="1">
                          <a:latin typeface="Cambria Math" panose="02040503050406030204" pitchFamily="18" charset="0"/>
                          <a:ea typeface="Cambria Math" panose="02040503050406030204" pitchFamily="18" charset="0"/>
                        </a:rPr>
                        <m:t>⇌</m:t>
                      </m:r>
                      <m:sSubSup>
                        <m:sSubSupPr>
                          <m:ctrlPr>
                            <a:rPr lang="en-US" sz="2400" i="1">
                              <a:latin typeface="Cambria Math" panose="02040503050406030204" pitchFamily="18" charset="0"/>
                              <a:ea typeface="Cambria Math" panose="02040503050406030204" pitchFamily="18" charset="0"/>
                            </a:rPr>
                          </m:ctrlPr>
                        </m:sSubSupPr>
                        <m:e>
                          <m:r>
                            <a:rPr lang="en-US" sz="2400" i="1">
                              <a:latin typeface="Cambria Math" panose="02040503050406030204" pitchFamily="18" charset="0"/>
                              <a:ea typeface="Cambria Math" panose="02040503050406030204" pitchFamily="18" charset="0"/>
                            </a:rPr>
                            <m:t>𝐶𝑂</m:t>
                          </m:r>
                        </m:e>
                        <m:sub>
                          <m:r>
                            <a:rPr lang="en-US" sz="2400" i="1">
                              <a:latin typeface="Cambria Math" panose="02040503050406030204" pitchFamily="18" charset="0"/>
                              <a:ea typeface="Cambria Math" panose="02040503050406030204" pitchFamily="18" charset="0"/>
                            </a:rPr>
                            <m:t>3 (</m:t>
                          </m:r>
                          <m:r>
                            <a:rPr lang="en-US" sz="2400" i="1">
                              <a:latin typeface="Cambria Math" panose="02040503050406030204" pitchFamily="18" charset="0"/>
                              <a:ea typeface="Cambria Math" panose="02040503050406030204" pitchFamily="18" charset="0"/>
                            </a:rPr>
                            <m:t>𝑎𝑞</m:t>
                          </m:r>
                          <m:r>
                            <a:rPr lang="en-US" sz="2400" i="1">
                              <a:latin typeface="Cambria Math" panose="02040503050406030204" pitchFamily="18" charset="0"/>
                              <a:ea typeface="Cambria Math" panose="02040503050406030204" pitchFamily="18" charset="0"/>
                            </a:rPr>
                            <m:t>)</m:t>
                          </m:r>
                        </m:sub>
                        <m:sup>
                          <m:r>
                            <a:rPr lang="en-US" sz="2400" i="1">
                              <a:latin typeface="Cambria Math" panose="02040503050406030204" pitchFamily="18" charset="0"/>
                              <a:ea typeface="Cambria Math" panose="02040503050406030204" pitchFamily="18" charset="0"/>
                            </a:rPr>
                            <m:t>2−</m:t>
                          </m:r>
                        </m:sup>
                      </m:sSubSup>
                      <m:r>
                        <a:rPr lang="en-US" sz="2400" i="1">
                          <a:latin typeface="Cambria Math" panose="02040503050406030204" pitchFamily="18" charset="0"/>
                          <a:ea typeface="Cambria Math" panose="02040503050406030204" pitchFamily="18" charset="0"/>
                        </a:rPr>
                        <m:t>+</m:t>
                      </m:r>
                      <m:sSubSup>
                        <m:sSubSupPr>
                          <m:ctrlPr>
                            <a:rPr lang="en-US" sz="2400" i="1">
                              <a:latin typeface="Cambria Math" panose="02040503050406030204" pitchFamily="18" charset="0"/>
                              <a:ea typeface="Cambria Math" panose="02040503050406030204" pitchFamily="18" charset="0"/>
                            </a:rPr>
                          </m:ctrlPr>
                        </m:sSubSupPr>
                        <m:e>
                          <m:r>
                            <a:rPr lang="en-US" sz="2400" i="1">
                              <a:latin typeface="Cambria Math" panose="02040503050406030204" pitchFamily="18" charset="0"/>
                              <a:ea typeface="Cambria Math" panose="02040503050406030204" pitchFamily="18" charset="0"/>
                            </a:rPr>
                            <m:t>𝐻</m:t>
                          </m:r>
                        </m:e>
                        <m:sub>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𝑎𝑞</m:t>
                          </m:r>
                          <m:r>
                            <a:rPr lang="en-US" sz="2400" i="1">
                              <a:latin typeface="Cambria Math" panose="02040503050406030204" pitchFamily="18" charset="0"/>
                              <a:ea typeface="Cambria Math" panose="02040503050406030204" pitchFamily="18" charset="0"/>
                            </a:rPr>
                            <m:t>)</m:t>
                          </m:r>
                        </m:sub>
                        <m:sup>
                          <m:r>
                            <a:rPr lang="en-US" sz="2400" i="1">
                              <a:latin typeface="Cambria Math" panose="02040503050406030204" pitchFamily="18" charset="0"/>
                              <a:ea typeface="Cambria Math" panose="02040503050406030204" pitchFamily="18" charset="0"/>
                            </a:rPr>
                            <m:t>+</m:t>
                          </m:r>
                        </m:sup>
                      </m:sSubSup>
                      <m:sSubSup>
                        <m:sSubSupPr>
                          <m:ctrlPr>
                            <a:rPr lang="en-US" sz="2400" i="1">
                              <a:latin typeface="Cambria Math" panose="02040503050406030204" pitchFamily="18" charset="0"/>
                            </a:rPr>
                          </m:ctrlPr>
                        </m:sSubSupPr>
                        <m:e>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rPr>
                            <m:t>𝐶𝑎𝐶𝑂</m:t>
                          </m:r>
                        </m:e>
                        <m:sub>
                          <m:r>
                            <a:rPr lang="en-US" sz="2400" i="1">
                              <a:latin typeface="Cambria Math" panose="02040503050406030204" pitchFamily="18" charset="0"/>
                            </a:rPr>
                            <m:t>3 (</m:t>
                          </m:r>
                          <m:r>
                            <a:rPr lang="en-US" sz="2400" i="1">
                              <a:latin typeface="Cambria Math" panose="02040503050406030204" pitchFamily="18" charset="0"/>
                            </a:rPr>
                            <m:t>𝑠</m:t>
                          </m:r>
                          <m:r>
                            <a:rPr lang="en-US" sz="2400" i="1">
                              <a:latin typeface="Cambria Math" panose="02040503050406030204" pitchFamily="18" charset="0"/>
                            </a:rPr>
                            <m:t>)</m:t>
                          </m:r>
                        </m:sub>
                        <m:sup>
                          <m:r>
                            <a:rPr lang="en-US" sz="2400" i="1">
                              <a:latin typeface="Cambria Math" panose="02040503050406030204" pitchFamily="18" charset="0"/>
                            </a:rPr>
                            <m:t> </m:t>
                          </m:r>
                        </m:sup>
                      </m:sSubSup>
                    </m:oMath>
                  </m:oMathPara>
                </a14:m>
                <a:endParaRPr lang="en-US" sz="2400" dirty="0"/>
              </a:p>
            </p:txBody>
          </p:sp>
        </mc:Choice>
        <mc:Fallback xmlns="">
          <p:sp>
            <p:nvSpPr>
              <p:cNvPr id="4" name="Rectangle 3">
                <a:extLst>
                  <a:ext uri="{FF2B5EF4-FFF2-40B4-BE49-F238E27FC236}">
                    <a16:creationId xmlns:a16="http://schemas.microsoft.com/office/drawing/2014/main" id="{6D214068-FC1B-0747-9C14-094BF3E14CBF}"/>
                  </a:ext>
                </a:extLst>
              </p:cNvPr>
              <p:cNvSpPr>
                <a:spLocks noRot="1" noChangeAspect="1" noMove="1" noResize="1" noEditPoints="1" noAdjustHandles="1" noChangeArrowheads="1" noChangeShapeType="1" noTextEdit="1"/>
              </p:cNvSpPr>
              <p:nvPr/>
            </p:nvSpPr>
            <p:spPr>
              <a:xfrm>
                <a:off x="332155" y="1395580"/>
                <a:ext cx="11183446" cy="533608"/>
              </a:xfrm>
              <a:prstGeom prst="rect">
                <a:avLst/>
              </a:prstGeom>
              <a:blipFill>
                <a:blip r:embed="rId2"/>
                <a:stretch>
                  <a:fillRect t="-2326" b="-11628"/>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9EC9F108-0082-E347-ABA9-8152E9C09DB4}"/>
              </a:ext>
            </a:extLst>
          </p:cNvPr>
          <p:cNvSpPr txBox="1"/>
          <p:nvPr/>
        </p:nvSpPr>
        <p:spPr>
          <a:xfrm>
            <a:off x="157867" y="745296"/>
            <a:ext cx="1336391" cy="646331"/>
          </a:xfrm>
          <a:prstGeom prst="rect">
            <a:avLst/>
          </a:prstGeom>
          <a:noFill/>
        </p:spPr>
        <p:txBody>
          <a:bodyPr wrap="none" rtlCol="0">
            <a:spAutoFit/>
          </a:bodyPr>
          <a:lstStyle/>
          <a:p>
            <a:pPr algn="ctr"/>
            <a:r>
              <a:rPr lang="en-US" dirty="0">
                <a:solidFill>
                  <a:srgbClr val="0070C0"/>
                </a:solidFill>
              </a:rPr>
              <a:t>Atmosphere</a:t>
            </a:r>
          </a:p>
          <a:p>
            <a:pPr algn="ctr"/>
            <a:r>
              <a:rPr lang="en-US" dirty="0">
                <a:solidFill>
                  <a:srgbClr val="0070C0"/>
                </a:solidFill>
              </a:rPr>
              <a:t>(A)</a:t>
            </a:r>
          </a:p>
        </p:txBody>
      </p:sp>
      <p:sp>
        <p:nvSpPr>
          <p:cNvPr id="6" name="TextBox 5">
            <a:extLst>
              <a:ext uri="{FF2B5EF4-FFF2-40B4-BE49-F238E27FC236}">
                <a16:creationId xmlns:a16="http://schemas.microsoft.com/office/drawing/2014/main" id="{5032C3AF-28E7-0543-878E-E1A887F4766F}"/>
              </a:ext>
            </a:extLst>
          </p:cNvPr>
          <p:cNvSpPr txBox="1"/>
          <p:nvPr/>
        </p:nvSpPr>
        <p:spPr>
          <a:xfrm>
            <a:off x="10042062" y="745296"/>
            <a:ext cx="812145" cy="646331"/>
          </a:xfrm>
          <a:prstGeom prst="rect">
            <a:avLst/>
          </a:prstGeom>
          <a:noFill/>
        </p:spPr>
        <p:txBody>
          <a:bodyPr wrap="none" rtlCol="0">
            <a:spAutoFit/>
          </a:bodyPr>
          <a:lstStyle/>
          <a:p>
            <a:pPr algn="ctr"/>
            <a:r>
              <a:rPr lang="en-US" dirty="0">
                <a:solidFill>
                  <a:srgbClr val="7030A0"/>
                </a:solidFill>
              </a:rPr>
              <a:t>Calcite</a:t>
            </a:r>
          </a:p>
          <a:p>
            <a:pPr algn="ctr"/>
            <a:r>
              <a:rPr lang="en-US" dirty="0">
                <a:solidFill>
                  <a:srgbClr val="7030A0"/>
                </a:solidFill>
              </a:rPr>
              <a:t>(min)</a:t>
            </a:r>
          </a:p>
        </p:txBody>
      </p:sp>
      <p:sp>
        <p:nvSpPr>
          <p:cNvPr id="7" name="TextBox 6">
            <a:extLst>
              <a:ext uri="{FF2B5EF4-FFF2-40B4-BE49-F238E27FC236}">
                <a16:creationId xmlns:a16="http://schemas.microsoft.com/office/drawing/2014/main" id="{32785BF5-591A-794C-A7BD-B3E231897FB0}"/>
              </a:ext>
            </a:extLst>
          </p:cNvPr>
          <p:cNvSpPr txBox="1"/>
          <p:nvPr/>
        </p:nvSpPr>
        <p:spPr>
          <a:xfrm>
            <a:off x="3114847" y="745296"/>
            <a:ext cx="1040670" cy="646331"/>
          </a:xfrm>
          <a:prstGeom prst="rect">
            <a:avLst/>
          </a:prstGeom>
          <a:noFill/>
        </p:spPr>
        <p:txBody>
          <a:bodyPr wrap="none" rtlCol="0">
            <a:spAutoFit/>
          </a:bodyPr>
          <a:lstStyle/>
          <a:p>
            <a:pPr algn="ctr"/>
            <a:r>
              <a:rPr lang="en-US" dirty="0">
                <a:solidFill>
                  <a:srgbClr val="C00000"/>
                </a:solidFill>
              </a:rPr>
              <a:t>Carbonic</a:t>
            </a:r>
          </a:p>
          <a:p>
            <a:pPr algn="ctr"/>
            <a:r>
              <a:rPr lang="en-US" dirty="0">
                <a:solidFill>
                  <a:srgbClr val="C00000"/>
                </a:solidFill>
              </a:rPr>
              <a:t>Acid (CA)</a:t>
            </a:r>
          </a:p>
        </p:txBody>
      </p:sp>
      <p:sp>
        <p:nvSpPr>
          <p:cNvPr id="8" name="TextBox 7">
            <a:extLst>
              <a:ext uri="{FF2B5EF4-FFF2-40B4-BE49-F238E27FC236}">
                <a16:creationId xmlns:a16="http://schemas.microsoft.com/office/drawing/2014/main" id="{8E12E685-EFC3-AC4F-88AB-ADC94E5DAF49}"/>
              </a:ext>
            </a:extLst>
          </p:cNvPr>
          <p:cNvSpPr txBox="1"/>
          <p:nvPr/>
        </p:nvSpPr>
        <p:spPr>
          <a:xfrm>
            <a:off x="4767573" y="745296"/>
            <a:ext cx="1313052" cy="646331"/>
          </a:xfrm>
          <a:prstGeom prst="rect">
            <a:avLst/>
          </a:prstGeom>
          <a:noFill/>
        </p:spPr>
        <p:txBody>
          <a:bodyPr wrap="none" rtlCol="0">
            <a:spAutoFit/>
          </a:bodyPr>
          <a:lstStyle/>
          <a:p>
            <a:r>
              <a:rPr lang="en-US" dirty="0">
                <a:solidFill>
                  <a:srgbClr val="C00000"/>
                </a:solidFill>
              </a:rPr>
              <a:t>Bicarbonate</a:t>
            </a:r>
          </a:p>
          <a:p>
            <a:pPr algn="ctr"/>
            <a:r>
              <a:rPr lang="en-US" dirty="0">
                <a:solidFill>
                  <a:srgbClr val="C00000"/>
                </a:solidFill>
              </a:rPr>
              <a:t>(Bi)</a:t>
            </a:r>
          </a:p>
        </p:txBody>
      </p:sp>
      <p:sp>
        <p:nvSpPr>
          <p:cNvPr id="9" name="TextBox 8">
            <a:extLst>
              <a:ext uri="{FF2B5EF4-FFF2-40B4-BE49-F238E27FC236}">
                <a16:creationId xmlns:a16="http://schemas.microsoft.com/office/drawing/2014/main" id="{42B28AB3-E2EC-F447-AF3C-D4B45124F513}"/>
              </a:ext>
            </a:extLst>
          </p:cNvPr>
          <p:cNvSpPr txBox="1"/>
          <p:nvPr/>
        </p:nvSpPr>
        <p:spPr>
          <a:xfrm>
            <a:off x="7371880" y="745296"/>
            <a:ext cx="1162691" cy="646331"/>
          </a:xfrm>
          <a:prstGeom prst="rect">
            <a:avLst/>
          </a:prstGeom>
          <a:noFill/>
        </p:spPr>
        <p:txBody>
          <a:bodyPr wrap="none" rtlCol="0">
            <a:spAutoFit/>
          </a:bodyPr>
          <a:lstStyle/>
          <a:p>
            <a:r>
              <a:rPr lang="en-US" dirty="0">
                <a:solidFill>
                  <a:srgbClr val="C00000"/>
                </a:solidFill>
              </a:rPr>
              <a:t>Carbonate</a:t>
            </a:r>
          </a:p>
          <a:p>
            <a:pPr algn="ctr"/>
            <a:r>
              <a:rPr lang="en-US" dirty="0">
                <a:solidFill>
                  <a:srgbClr val="C00000"/>
                </a:solidFill>
              </a:rPr>
              <a:t>(carb)</a:t>
            </a:r>
          </a:p>
        </p:txBody>
      </p:sp>
      <p:sp>
        <p:nvSpPr>
          <p:cNvPr id="10" name="Rounded Rectangle 9">
            <a:extLst>
              <a:ext uri="{FF2B5EF4-FFF2-40B4-BE49-F238E27FC236}">
                <a16:creationId xmlns:a16="http://schemas.microsoft.com/office/drawing/2014/main" id="{F4F701C1-8401-C843-B56B-38102E1624E1}"/>
              </a:ext>
            </a:extLst>
          </p:cNvPr>
          <p:cNvSpPr/>
          <p:nvPr/>
        </p:nvSpPr>
        <p:spPr>
          <a:xfrm>
            <a:off x="2785513" y="623191"/>
            <a:ext cx="7133037" cy="1604680"/>
          </a:xfrm>
          <a:prstGeom prst="roundRect">
            <a:avLst>
              <a:gd name="adj" fmla="val 23826"/>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1" name="TextBox 10">
            <a:extLst>
              <a:ext uri="{FF2B5EF4-FFF2-40B4-BE49-F238E27FC236}">
                <a16:creationId xmlns:a16="http://schemas.microsoft.com/office/drawing/2014/main" id="{D8CC6685-858F-684C-BDA3-CD8678A9225C}"/>
              </a:ext>
            </a:extLst>
          </p:cNvPr>
          <p:cNvSpPr txBox="1"/>
          <p:nvPr/>
        </p:nvSpPr>
        <p:spPr>
          <a:xfrm>
            <a:off x="4414577" y="283730"/>
            <a:ext cx="3874907" cy="369332"/>
          </a:xfrm>
          <a:prstGeom prst="rect">
            <a:avLst/>
          </a:prstGeom>
          <a:noFill/>
        </p:spPr>
        <p:txBody>
          <a:bodyPr wrap="none" rtlCol="0">
            <a:spAutoFit/>
          </a:bodyPr>
          <a:lstStyle/>
          <a:p>
            <a:r>
              <a:rPr lang="en-US" dirty="0"/>
              <a:t>Aqueous Environment – Internal Nodes</a:t>
            </a:r>
          </a:p>
        </p:txBody>
      </p:sp>
      <p:sp>
        <p:nvSpPr>
          <p:cNvPr id="12" name="TextBox 11">
            <a:extLst>
              <a:ext uri="{FF2B5EF4-FFF2-40B4-BE49-F238E27FC236}">
                <a16:creationId xmlns:a16="http://schemas.microsoft.com/office/drawing/2014/main" id="{B8CF1526-4DBC-2A49-9E3F-3FE917C2C513}"/>
              </a:ext>
            </a:extLst>
          </p:cNvPr>
          <p:cNvSpPr txBox="1"/>
          <p:nvPr/>
        </p:nvSpPr>
        <p:spPr>
          <a:xfrm>
            <a:off x="0" y="283730"/>
            <a:ext cx="2414251" cy="369332"/>
          </a:xfrm>
          <a:prstGeom prst="rect">
            <a:avLst/>
          </a:prstGeom>
          <a:noFill/>
        </p:spPr>
        <p:txBody>
          <a:bodyPr wrap="none" rtlCol="0">
            <a:spAutoFit/>
          </a:bodyPr>
          <a:lstStyle/>
          <a:p>
            <a:r>
              <a:rPr lang="en-US" dirty="0"/>
              <a:t>Inputs – External Node</a:t>
            </a:r>
          </a:p>
        </p:txBody>
      </p:sp>
      <p:sp>
        <p:nvSpPr>
          <p:cNvPr id="13" name="TextBox 12">
            <a:extLst>
              <a:ext uri="{FF2B5EF4-FFF2-40B4-BE49-F238E27FC236}">
                <a16:creationId xmlns:a16="http://schemas.microsoft.com/office/drawing/2014/main" id="{297CB521-76FD-1D43-9C4F-FFEF35E53D0B}"/>
              </a:ext>
            </a:extLst>
          </p:cNvPr>
          <p:cNvSpPr txBox="1"/>
          <p:nvPr/>
        </p:nvSpPr>
        <p:spPr>
          <a:xfrm>
            <a:off x="9735855" y="283730"/>
            <a:ext cx="2496004" cy="369332"/>
          </a:xfrm>
          <a:prstGeom prst="rect">
            <a:avLst/>
          </a:prstGeom>
          <a:noFill/>
        </p:spPr>
        <p:txBody>
          <a:bodyPr wrap="none" rtlCol="0">
            <a:spAutoFit/>
          </a:bodyPr>
          <a:lstStyle/>
          <a:p>
            <a:r>
              <a:rPr lang="en-US" dirty="0"/>
              <a:t>Outputs – External Node</a:t>
            </a:r>
          </a:p>
        </p:txBody>
      </p:sp>
      <p:grpSp>
        <p:nvGrpSpPr>
          <p:cNvPr id="14" name="Group 13">
            <a:extLst>
              <a:ext uri="{FF2B5EF4-FFF2-40B4-BE49-F238E27FC236}">
                <a16:creationId xmlns:a16="http://schemas.microsoft.com/office/drawing/2014/main" id="{88D49A81-C7F4-0746-9940-1DD985AF9F29}"/>
              </a:ext>
            </a:extLst>
          </p:cNvPr>
          <p:cNvGrpSpPr/>
          <p:nvPr/>
        </p:nvGrpSpPr>
        <p:grpSpPr>
          <a:xfrm>
            <a:off x="2993382" y="2370404"/>
            <a:ext cx="6925168" cy="4203866"/>
            <a:chOff x="3047369" y="1626713"/>
            <a:chExt cx="8546859" cy="5188300"/>
          </a:xfrm>
        </p:grpSpPr>
        <p:pic>
          <p:nvPicPr>
            <p:cNvPr id="15" name="Picture 14">
              <a:extLst>
                <a:ext uri="{FF2B5EF4-FFF2-40B4-BE49-F238E27FC236}">
                  <a16:creationId xmlns:a16="http://schemas.microsoft.com/office/drawing/2014/main" id="{4D613EDA-5FFC-CC43-A670-929D2A2886E0}"/>
                </a:ext>
              </a:extLst>
            </p:cNvPr>
            <p:cNvPicPr>
              <a:picLocks noChangeAspect="1"/>
            </p:cNvPicPr>
            <p:nvPr/>
          </p:nvPicPr>
          <p:blipFill>
            <a:blip r:embed="rId3"/>
            <a:stretch>
              <a:fillRect/>
            </a:stretch>
          </p:blipFill>
          <p:spPr>
            <a:xfrm>
              <a:off x="3047369" y="1626713"/>
              <a:ext cx="5983846" cy="4846915"/>
            </a:xfrm>
            <a:prstGeom prst="rect">
              <a:avLst/>
            </a:prstGeom>
          </p:spPr>
        </p:pic>
        <p:cxnSp>
          <p:nvCxnSpPr>
            <p:cNvPr id="16" name="Straight Arrow Connector 15">
              <a:extLst>
                <a:ext uri="{FF2B5EF4-FFF2-40B4-BE49-F238E27FC236}">
                  <a16:creationId xmlns:a16="http://schemas.microsoft.com/office/drawing/2014/main" id="{A9B9F66E-897E-3745-8A32-4A56EB79D5F0}"/>
                </a:ext>
              </a:extLst>
            </p:cNvPr>
            <p:cNvCxnSpPr>
              <a:cxnSpLocks/>
            </p:cNvCxnSpPr>
            <p:nvPr/>
          </p:nvCxnSpPr>
          <p:spPr>
            <a:xfrm>
              <a:off x="7591647" y="5826642"/>
              <a:ext cx="2445488" cy="64698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18AC20E9-BCE6-C84F-8A55-81E0B1CCA36B}"/>
                </a:ext>
              </a:extLst>
            </p:cNvPr>
            <p:cNvPicPr>
              <a:picLocks noChangeAspect="1"/>
            </p:cNvPicPr>
            <p:nvPr/>
          </p:nvPicPr>
          <p:blipFill>
            <a:blip r:embed="rId4"/>
            <a:stretch>
              <a:fillRect/>
            </a:stretch>
          </p:blipFill>
          <p:spPr>
            <a:xfrm>
              <a:off x="10302064" y="5826642"/>
              <a:ext cx="1173345" cy="988371"/>
            </a:xfrm>
            <a:prstGeom prst="rect">
              <a:avLst/>
            </a:prstGeom>
          </p:spPr>
        </p:pic>
        <p:sp>
          <p:nvSpPr>
            <p:cNvPr id="18" name="TextBox 17">
              <a:extLst>
                <a:ext uri="{FF2B5EF4-FFF2-40B4-BE49-F238E27FC236}">
                  <a16:creationId xmlns:a16="http://schemas.microsoft.com/office/drawing/2014/main" id="{E3BEBC33-8ECB-CC4D-B722-9FC4B2DB3F7E}"/>
                </a:ext>
              </a:extLst>
            </p:cNvPr>
            <p:cNvSpPr txBox="1"/>
            <p:nvPr/>
          </p:nvSpPr>
          <p:spPr>
            <a:xfrm>
              <a:off x="10037135" y="5369930"/>
              <a:ext cx="1557093" cy="369332"/>
            </a:xfrm>
            <a:prstGeom prst="rect">
              <a:avLst/>
            </a:prstGeom>
            <a:noFill/>
          </p:spPr>
          <p:txBody>
            <a:bodyPr wrap="none" rtlCol="0">
              <a:spAutoFit/>
            </a:bodyPr>
            <a:lstStyle/>
            <a:p>
              <a:r>
                <a:rPr lang="en-US" dirty="0"/>
                <a:t>CaCO</a:t>
              </a:r>
              <a:r>
                <a:rPr lang="en-US" baseline="-25000" dirty="0"/>
                <a:t>3 </a:t>
              </a:r>
              <a:r>
                <a:rPr lang="en-US" dirty="0"/>
                <a:t>- Calcite</a:t>
              </a:r>
            </a:p>
          </p:txBody>
        </p:sp>
      </p:grpSp>
    </p:spTree>
    <p:extLst>
      <p:ext uri="{BB962C8B-B14F-4D97-AF65-F5344CB8AC3E}">
        <p14:creationId xmlns:p14="http://schemas.microsoft.com/office/powerpoint/2010/main" val="361364956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6D214068-FC1B-0747-9C14-094BF3E14CBF}"/>
                  </a:ext>
                </a:extLst>
              </p:cNvPr>
              <p:cNvSpPr/>
              <p:nvPr/>
            </p:nvSpPr>
            <p:spPr>
              <a:xfrm>
                <a:off x="332155" y="1395580"/>
                <a:ext cx="11183446" cy="53360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𝐶</m:t>
                      </m:r>
                      <m:sSub>
                        <m:sSubPr>
                          <m:ctrlPr>
                            <a:rPr lang="en-US" sz="2400" i="1">
                              <a:latin typeface="Cambria Math" panose="02040503050406030204" pitchFamily="18" charset="0"/>
                            </a:rPr>
                          </m:ctrlPr>
                        </m:sSubPr>
                        <m:e>
                          <m:r>
                            <a:rPr lang="en-US" sz="2400" i="1">
                              <a:latin typeface="Cambria Math" panose="02040503050406030204" pitchFamily="18" charset="0"/>
                            </a:rPr>
                            <m:t>𝑂</m:t>
                          </m:r>
                        </m:e>
                        <m:sub>
                          <m:r>
                            <a:rPr lang="en-US" sz="2400" i="1">
                              <a:latin typeface="Cambria Math" panose="02040503050406030204" pitchFamily="18" charset="0"/>
                            </a:rPr>
                            <m:t>2 (</m:t>
                          </m:r>
                          <m:r>
                            <a:rPr lang="en-US" sz="2400" i="1">
                              <a:latin typeface="Cambria Math" panose="02040503050406030204" pitchFamily="18" charset="0"/>
                            </a:rPr>
                            <m:t>𝑔</m:t>
                          </m:r>
                          <m:r>
                            <a:rPr lang="en-US" sz="2400" i="1">
                              <a:latin typeface="Cambria Math" panose="02040503050406030204" pitchFamily="18" charset="0"/>
                            </a:rPr>
                            <m:t>)</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𝐻</m:t>
                          </m:r>
                        </m:e>
                        <m:sub>
                          <m:r>
                            <a:rPr lang="en-US" sz="2400" i="1">
                              <a:latin typeface="Cambria Math" panose="02040503050406030204" pitchFamily="18" charset="0"/>
                            </a:rPr>
                            <m:t>2</m:t>
                          </m:r>
                        </m:sub>
                      </m:sSub>
                      <m:sSub>
                        <m:sSubPr>
                          <m:ctrlPr>
                            <a:rPr lang="en-US" sz="2400" i="1">
                              <a:latin typeface="Cambria Math" panose="02040503050406030204" pitchFamily="18" charset="0"/>
                            </a:rPr>
                          </m:ctrlPr>
                        </m:sSubPr>
                        <m:e>
                          <m:r>
                            <a:rPr lang="en-US" sz="2400" i="1">
                              <a:latin typeface="Cambria Math" panose="02040503050406030204" pitchFamily="18" charset="0"/>
                            </a:rPr>
                            <m:t>𝑂</m:t>
                          </m:r>
                        </m:e>
                        <m:sub>
                          <m:r>
                            <a:rPr lang="en-US" sz="2400" i="1">
                              <a:latin typeface="Cambria Math" panose="02040503050406030204" pitchFamily="18" charset="0"/>
                            </a:rPr>
                            <m:t>(</m:t>
                          </m:r>
                          <m:r>
                            <a:rPr lang="en-US" sz="2400" i="1">
                              <a:latin typeface="Cambria Math" panose="02040503050406030204" pitchFamily="18" charset="0"/>
                            </a:rPr>
                            <m:t>𝑙</m:t>
                          </m:r>
                          <m:r>
                            <a:rPr lang="en-US" sz="2400" i="1">
                              <a:latin typeface="Cambria Math" panose="02040503050406030204" pitchFamily="18" charset="0"/>
                            </a:rPr>
                            <m:t>)</m:t>
                          </m:r>
                        </m:sub>
                      </m:sSub>
                      <m:r>
                        <a:rPr lang="en-US" sz="2400" i="1">
                          <a:latin typeface="Cambria Math" panose="02040503050406030204" pitchFamily="18" charset="0"/>
                          <a:ea typeface="Cambria Math" panose="02040503050406030204" pitchFamily="18" charset="0"/>
                        </a:rPr>
                        <m:t>⇌ </m:t>
                      </m:r>
                      <m:sSub>
                        <m:sSubPr>
                          <m:ctrlPr>
                            <a:rPr lang="en-US" sz="2400" i="1">
                              <a:latin typeface="Cambria Math" panose="02040503050406030204" pitchFamily="18" charset="0"/>
                            </a:rPr>
                          </m:ctrlPr>
                        </m:sSubPr>
                        <m:e>
                          <m:r>
                            <a:rPr lang="en-US" sz="2400" i="1">
                              <a:latin typeface="Cambria Math" panose="02040503050406030204" pitchFamily="18" charset="0"/>
                            </a:rPr>
                            <m:t>𝐻</m:t>
                          </m:r>
                        </m:e>
                        <m:sub>
                          <m:r>
                            <a:rPr lang="en-US" sz="2400" i="1">
                              <a:latin typeface="Cambria Math" panose="02040503050406030204" pitchFamily="18" charset="0"/>
                            </a:rPr>
                            <m:t>2</m:t>
                          </m:r>
                        </m:sub>
                      </m:sSub>
                      <m:sSub>
                        <m:sSubPr>
                          <m:ctrlPr>
                            <a:rPr lang="en-US" sz="2400" i="1">
                              <a:latin typeface="Cambria Math" panose="02040503050406030204" pitchFamily="18" charset="0"/>
                            </a:rPr>
                          </m:ctrlPr>
                        </m:sSubPr>
                        <m:e>
                          <m:r>
                            <a:rPr lang="en-US" sz="2400" i="1">
                              <a:latin typeface="Cambria Math" panose="02040503050406030204" pitchFamily="18" charset="0"/>
                            </a:rPr>
                            <m:t>𝐶𝑂</m:t>
                          </m:r>
                        </m:e>
                        <m:sub>
                          <m:r>
                            <a:rPr lang="en-US" sz="2400" i="1">
                              <a:latin typeface="Cambria Math" panose="02040503050406030204" pitchFamily="18" charset="0"/>
                            </a:rPr>
                            <m:t>3 (</m:t>
                          </m:r>
                          <m:r>
                            <a:rPr lang="en-US" sz="2400" i="1">
                              <a:latin typeface="Cambria Math" panose="02040503050406030204" pitchFamily="18" charset="0"/>
                            </a:rPr>
                            <m:t>𝑎𝑞</m:t>
                          </m:r>
                          <m:r>
                            <a:rPr lang="en-US" sz="2400" i="1">
                              <a:latin typeface="Cambria Math" panose="02040503050406030204" pitchFamily="18" charset="0"/>
                            </a:rPr>
                            <m:t>)</m:t>
                          </m:r>
                        </m:sub>
                      </m:sSub>
                      <m:r>
                        <a:rPr lang="en-US" sz="2400" i="1">
                          <a:latin typeface="Cambria Math" panose="02040503050406030204" pitchFamily="18" charset="0"/>
                          <a:ea typeface="Cambria Math" panose="02040503050406030204" pitchFamily="18" charset="0"/>
                        </a:rPr>
                        <m:t>⇌</m:t>
                      </m:r>
                      <m:sSubSup>
                        <m:sSubSupPr>
                          <m:ctrlPr>
                            <a:rPr lang="en-US" sz="2400" i="1">
                              <a:latin typeface="Cambria Math" panose="02040503050406030204" pitchFamily="18" charset="0"/>
                              <a:ea typeface="Cambria Math" panose="02040503050406030204" pitchFamily="18" charset="0"/>
                            </a:rPr>
                          </m:ctrlPr>
                        </m:sSubSupPr>
                        <m:e>
                          <m:r>
                            <a:rPr lang="en-US" sz="2400" i="1">
                              <a:latin typeface="Cambria Math" panose="02040503050406030204" pitchFamily="18" charset="0"/>
                              <a:ea typeface="Cambria Math" panose="02040503050406030204" pitchFamily="18" charset="0"/>
                            </a:rPr>
                            <m:t>𝐻𝐶𝑂</m:t>
                          </m:r>
                        </m:e>
                        <m:sub>
                          <m:r>
                            <a:rPr lang="en-US" sz="2400" i="1">
                              <a:latin typeface="Cambria Math" panose="02040503050406030204" pitchFamily="18" charset="0"/>
                              <a:ea typeface="Cambria Math" panose="02040503050406030204" pitchFamily="18" charset="0"/>
                            </a:rPr>
                            <m:t>3 (</m:t>
                          </m:r>
                          <m:r>
                            <a:rPr lang="en-US" sz="2400" i="1">
                              <a:latin typeface="Cambria Math" panose="02040503050406030204" pitchFamily="18" charset="0"/>
                              <a:ea typeface="Cambria Math" panose="02040503050406030204" pitchFamily="18" charset="0"/>
                            </a:rPr>
                            <m:t>𝑎𝑞</m:t>
                          </m:r>
                          <m:r>
                            <a:rPr lang="en-US" sz="2400" i="1">
                              <a:latin typeface="Cambria Math" panose="02040503050406030204" pitchFamily="18" charset="0"/>
                              <a:ea typeface="Cambria Math" panose="02040503050406030204" pitchFamily="18" charset="0"/>
                            </a:rPr>
                            <m:t>)</m:t>
                          </m:r>
                        </m:sub>
                        <m:sup>
                          <m:r>
                            <a:rPr lang="en-US" sz="2400" i="1">
                              <a:latin typeface="Cambria Math" panose="02040503050406030204" pitchFamily="18" charset="0"/>
                              <a:ea typeface="Cambria Math" panose="02040503050406030204" pitchFamily="18" charset="0"/>
                            </a:rPr>
                            <m:t>−</m:t>
                          </m:r>
                        </m:sup>
                      </m:sSubSup>
                      <m:r>
                        <a:rPr lang="en-US" sz="2400" i="1">
                          <a:latin typeface="Cambria Math" panose="02040503050406030204" pitchFamily="18" charset="0"/>
                          <a:ea typeface="Cambria Math" panose="02040503050406030204" pitchFamily="18" charset="0"/>
                        </a:rPr>
                        <m:t>+</m:t>
                      </m:r>
                      <m:sSubSup>
                        <m:sSubSupPr>
                          <m:ctrlPr>
                            <a:rPr lang="en-US" sz="2400" i="1">
                              <a:latin typeface="Cambria Math" panose="02040503050406030204" pitchFamily="18" charset="0"/>
                              <a:ea typeface="Cambria Math" panose="02040503050406030204" pitchFamily="18" charset="0"/>
                            </a:rPr>
                          </m:ctrlPr>
                        </m:sSubSupPr>
                        <m:e>
                          <m:r>
                            <a:rPr lang="en-US" sz="2400" i="1">
                              <a:latin typeface="Cambria Math" panose="02040503050406030204" pitchFamily="18" charset="0"/>
                              <a:ea typeface="Cambria Math" panose="02040503050406030204" pitchFamily="18" charset="0"/>
                            </a:rPr>
                            <m:t>𝐻</m:t>
                          </m:r>
                        </m:e>
                        <m:sub>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𝑎𝑞</m:t>
                          </m:r>
                          <m:r>
                            <a:rPr lang="en-US" sz="2400" i="1">
                              <a:latin typeface="Cambria Math" panose="02040503050406030204" pitchFamily="18" charset="0"/>
                              <a:ea typeface="Cambria Math" panose="02040503050406030204" pitchFamily="18" charset="0"/>
                            </a:rPr>
                            <m:t>)</m:t>
                          </m:r>
                        </m:sub>
                        <m:sup>
                          <m:r>
                            <a:rPr lang="en-US" sz="2400" i="1">
                              <a:latin typeface="Cambria Math" panose="02040503050406030204" pitchFamily="18" charset="0"/>
                              <a:ea typeface="Cambria Math" panose="02040503050406030204" pitchFamily="18" charset="0"/>
                            </a:rPr>
                            <m:t>+</m:t>
                          </m:r>
                        </m:sup>
                      </m:sSubSup>
                      <m:r>
                        <a:rPr lang="en-US" sz="2400" i="1">
                          <a:latin typeface="Cambria Math" panose="02040503050406030204" pitchFamily="18" charset="0"/>
                          <a:ea typeface="Cambria Math" panose="02040503050406030204" pitchFamily="18" charset="0"/>
                        </a:rPr>
                        <m:t>⇌</m:t>
                      </m:r>
                      <m:sSubSup>
                        <m:sSubSupPr>
                          <m:ctrlPr>
                            <a:rPr lang="en-US" sz="2400" i="1">
                              <a:latin typeface="Cambria Math" panose="02040503050406030204" pitchFamily="18" charset="0"/>
                              <a:ea typeface="Cambria Math" panose="02040503050406030204" pitchFamily="18" charset="0"/>
                            </a:rPr>
                          </m:ctrlPr>
                        </m:sSubSupPr>
                        <m:e>
                          <m:r>
                            <a:rPr lang="en-US" sz="2400" i="1">
                              <a:latin typeface="Cambria Math" panose="02040503050406030204" pitchFamily="18" charset="0"/>
                              <a:ea typeface="Cambria Math" panose="02040503050406030204" pitchFamily="18" charset="0"/>
                            </a:rPr>
                            <m:t>𝐶𝑂</m:t>
                          </m:r>
                        </m:e>
                        <m:sub>
                          <m:r>
                            <a:rPr lang="en-US" sz="2400" i="1">
                              <a:latin typeface="Cambria Math" panose="02040503050406030204" pitchFamily="18" charset="0"/>
                              <a:ea typeface="Cambria Math" panose="02040503050406030204" pitchFamily="18" charset="0"/>
                            </a:rPr>
                            <m:t>3 (</m:t>
                          </m:r>
                          <m:r>
                            <a:rPr lang="en-US" sz="2400" i="1">
                              <a:latin typeface="Cambria Math" panose="02040503050406030204" pitchFamily="18" charset="0"/>
                              <a:ea typeface="Cambria Math" panose="02040503050406030204" pitchFamily="18" charset="0"/>
                            </a:rPr>
                            <m:t>𝑎𝑞</m:t>
                          </m:r>
                          <m:r>
                            <a:rPr lang="en-US" sz="2400" i="1">
                              <a:latin typeface="Cambria Math" panose="02040503050406030204" pitchFamily="18" charset="0"/>
                              <a:ea typeface="Cambria Math" panose="02040503050406030204" pitchFamily="18" charset="0"/>
                            </a:rPr>
                            <m:t>)</m:t>
                          </m:r>
                        </m:sub>
                        <m:sup>
                          <m:r>
                            <a:rPr lang="en-US" sz="2400" i="1">
                              <a:latin typeface="Cambria Math" panose="02040503050406030204" pitchFamily="18" charset="0"/>
                              <a:ea typeface="Cambria Math" panose="02040503050406030204" pitchFamily="18" charset="0"/>
                            </a:rPr>
                            <m:t>2−</m:t>
                          </m:r>
                        </m:sup>
                      </m:sSubSup>
                      <m:r>
                        <a:rPr lang="en-US" sz="2400" i="1">
                          <a:latin typeface="Cambria Math" panose="02040503050406030204" pitchFamily="18" charset="0"/>
                          <a:ea typeface="Cambria Math" panose="02040503050406030204" pitchFamily="18" charset="0"/>
                        </a:rPr>
                        <m:t>+</m:t>
                      </m:r>
                      <m:sSubSup>
                        <m:sSubSupPr>
                          <m:ctrlPr>
                            <a:rPr lang="en-US" sz="2400" i="1">
                              <a:latin typeface="Cambria Math" panose="02040503050406030204" pitchFamily="18" charset="0"/>
                              <a:ea typeface="Cambria Math" panose="02040503050406030204" pitchFamily="18" charset="0"/>
                            </a:rPr>
                          </m:ctrlPr>
                        </m:sSubSupPr>
                        <m:e>
                          <m:r>
                            <a:rPr lang="en-US" sz="2400" i="1">
                              <a:latin typeface="Cambria Math" panose="02040503050406030204" pitchFamily="18" charset="0"/>
                              <a:ea typeface="Cambria Math" panose="02040503050406030204" pitchFamily="18" charset="0"/>
                            </a:rPr>
                            <m:t>𝐻</m:t>
                          </m:r>
                        </m:e>
                        <m:sub>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𝑎𝑞</m:t>
                          </m:r>
                          <m:r>
                            <a:rPr lang="en-US" sz="2400" i="1">
                              <a:latin typeface="Cambria Math" panose="02040503050406030204" pitchFamily="18" charset="0"/>
                              <a:ea typeface="Cambria Math" panose="02040503050406030204" pitchFamily="18" charset="0"/>
                            </a:rPr>
                            <m:t>)</m:t>
                          </m:r>
                        </m:sub>
                        <m:sup>
                          <m:r>
                            <a:rPr lang="en-US" sz="2400" i="1">
                              <a:latin typeface="Cambria Math" panose="02040503050406030204" pitchFamily="18" charset="0"/>
                              <a:ea typeface="Cambria Math" panose="02040503050406030204" pitchFamily="18" charset="0"/>
                            </a:rPr>
                            <m:t>+</m:t>
                          </m:r>
                        </m:sup>
                      </m:sSubSup>
                      <m:sSubSup>
                        <m:sSubSupPr>
                          <m:ctrlPr>
                            <a:rPr lang="en-US" sz="2400" i="1">
                              <a:latin typeface="Cambria Math" panose="02040503050406030204" pitchFamily="18" charset="0"/>
                            </a:rPr>
                          </m:ctrlPr>
                        </m:sSubSupPr>
                        <m:e>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rPr>
                            <m:t>𝐶𝑎𝐶𝑂</m:t>
                          </m:r>
                        </m:e>
                        <m:sub>
                          <m:r>
                            <a:rPr lang="en-US" sz="2400" i="1">
                              <a:latin typeface="Cambria Math" panose="02040503050406030204" pitchFamily="18" charset="0"/>
                            </a:rPr>
                            <m:t>3 (</m:t>
                          </m:r>
                          <m:r>
                            <a:rPr lang="en-US" sz="2400" i="1">
                              <a:latin typeface="Cambria Math" panose="02040503050406030204" pitchFamily="18" charset="0"/>
                            </a:rPr>
                            <m:t>𝑠</m:t>
                          </m:r>
                          <m:r>
                            <a:rPr lang="en-US" sz="2400" i="1">
                              <a:latin typeface="Cambria Math" panose="02040503050406030204" pitchFamily="18" charset="0"/>
                            </a:rPr>
                            <m:t>)</m:t>
                          </m:r>
                        </m:sub>
                        <m:sup>
                          <m:r>
                            <a:rPr lang="en-US" sz="2400" i="1">
                              <a:latin typeface="Cambria Math" panose="02040503050406030204" pitchFamily="18" charset="0"/>
                            </a:rPr>
                            <m:t> </m:t>
                          </m:r>
                        </m:sup>
                      </m:sSubSup>
                    </m:oMath>
                  </m:oMathPara>
                </a14:m>
                <a:endParaRPr lang="en-US" sz="2400" dirty="0"/>
              </a:p>
            </p:txBody>
          </p:sp>
        </mc:Choice>
        <mc:Fallback xmlns="">
          <p:sp>
            <p:nvSpPr>
              <p:cNvPr id="4" name="Rectangle 3">
                <a:extLst>
                  <a:ext uri="{FF2B5EF4-FFF2-40B4-BE49-F238E27FC236}">
                    <a16:creationId xmlns:a16="http://schemas.microsoft.com/office/drawing/2014/main" id="{6D214068-FC1B-0747-9C14-094BF3E14CBF}"/>
                  </a:ext>
                </a:extLst>
              </p:cNvPr>
              <p:cNvSpPr>
                <a:spLocks noRot="1" noChangeAspect="1" noMove="1" noResize="1" noEditPoints="1" noAdjustHandles="1" noChangeArrowheads="1" noChangeShapeType="1" noTextEdit="1"/>
              </p:cNvSpPr>
              <p:nvPr/>
            </p:nvSpPr>
            <p:spPr>
              <a:xfrm>
                <a:off x="332155" y="1395580"/>
                <a:ext cx="11183446" cy="533608"/>
              </a:xfrm>
              <a:prstGeom prst="rect">
                <a:avLst/>
              </a:prstGeom>
              <a:blipFill>
                <a:blip r:embed="rId2"/>
                <a:stretch>
                  <a:fillRect t="-2326" b="-11628"/>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9EC9F108-0082-E347-ABA9-8152E9C09DB4}"/>
              </a:ext>
            </a:extLst>
          </p:cNvPr>
          <p:cNvSpPr txBox="1"/>
          <p:nvPr/>
        </p:nvSpPr>
        <p:spPr>
          <a:xfrm>
            <a:off x="157867" y="745296"/>
            <a:ext cx="1336391" cy="646331"/>
          </a:xfrm>
          <a:prstGeom prst="rect">
            <a:avLst/>
          </a:prstGeom>
          <a:noFill/>
        </p:spPr>
        <p:txBody>
          <a:bodyPr wrap="none" rtlCol="0">
            <a:spAutoFit/>
          </a:bodyPr>
          <a:lstStyle/>
          <a:p>
            <a:pPr algn="ctr"/>
            <a:r>
              <a:rPr lang="en-US" dirty="0">
                <a:solidFill>
                  <a:srgbClr val="0070C0"/>
                </a:solidFill>
              </a:rPr>
              <a:t>Atmosphere</a:t>
            </a:r>
          </a:p>
          <a:p>
            <a:pPr algn="ctr"/>
            <a:r>
              <a:rPr lang="en-US" dirty="0">
                <a:solidFill>
                  <a:srgbClr val="0070C0"/>
                </a:solidFill>
              </a:rPr>
              <a:t>(A)</a:t>
            </a:r>
          </a:p>
        </p:txBody>
      </p:sp>
      <p:sp>
        <p:nvSpPr>
          <p:cNvPr id="6" name="TextBox 5">
            <a:extLst>
              <a:ext uri="{FF2B5EF4-FFF2-40B4-BE49-F238E27FC236}">
                <a16:creationId xmlns:a16="http://schemas.microsoft.com/office/drawing/2014/main" id="{5032C3AF-28E7-0543-878E-E1A887F4766F}"/>
              </a:ext>
            </a:extLst>
          </p:cNvPr>
          <p:cNvSpPr txBox="1"/>
          <p:nvPr/>
        </p:nvSpPr>
        <p:spPr>
          <a:xfrm>
            <a:off x="10042062" y="745296"/>
            <a:ext cx="812145" cy="646331"/>
          </a:xfrm>
          <a:prstGeom prst="rect">
            <a:avLst/>
          </a:prstGeom>
          <a:noFill/>
        </p:spPr>
        <p:txBody>
          <a:bodyPr wrap="none" rtlCol="0">
            <a:spAutoFit/>
          </a:bodyPr>
          <a:lstStyle/>
          <a:p>
            <a:pPr algn="ctr"/>
            <a:r>
              <a:rPr lang="en-US" dirty="0">
                <a:solidFill>
                  <a:srgbClr val="7030A0"/>
                </a:solidFill>
              </a:rPr>
              <a:t>Calcite</a:t>
            </a:r>
          </a:p>
          <a:p>
            <a:pPr algn="ctr"/>
            <a:r>
              <a:rPr lang="en-US" dirty="0">
                <a:solidFill>
                  <a:srgbClr val="7030A0"/>
                </a:solidFill>
              </a:rPr>
              <a:t>(min)</a:t>
            </a:r>
          </a:p>
        </p:txBody>
      </p:sp>
      <p:sp>
        <p:nvSpPr>
          <p:cNvPr id="7" name="TextBox 6">
            <a:extLst>
              <a:ext uri="{FF2B5EF4-FFF2-40B4-BE49-F238E27FC236}">
                <a16:creationId xmlns:a16="http://schemas.microsoft.com/office/drawing/2014/main" id="{32785BF5-591A-794C-A7BD-B3E231897FB0}"/>
              </a:ext>
            </a:extLst>
          </p:cNvPr>
          <p:cNvSpPr txBox="1"/>
          <p:nvPr/>
        </p:nvSpPr>
        <p:spPr>
          <a:xfrm>
            <a:off x="3114847" y="745296"/>
            <a:ext cx="1040670" cy="646331"/>
          </a:xfrm>
          <a:prstGeom prst="rect">
            <a:avLst/>
          </a:prstGeom>
          <a:noFill/>
        </p:spPr>
        <p:txBody>
          <a:bodyPr wrap="none" rtlCol="0">
            <a:spAutoFit/>
          </a:bodyPr>
          <a:lstStyle/>
          <a:p>
            <a:pPr algn="ctr"/>
            <a:r>
              <a:rPr lang="en-US" dirty="0">
                <a:solidFill>
                  <a:srgbClr val="C00000"/>
                </a:solidFill>
              </a:rPr>
              <a:t>Carbonic</a:t>
            </a:r>
          </a:p>
          <a:p>
            <a:pPr algn="ctr"/>
            <a:r>
              <a:rPr lang="en-US" dirty="0">
                <a:solidFill>
                  <a:srgbClr val="C00000"/>
                </a:solidFill>
              </a:rPr>
              <a:t>Acid (CA)</a:t>
            </a:r>
          </a:p>
        </p:txBody>
      </p:sp>
      <p:sp>
        <p:nvSpPr>
          <p:cNvPr id="8" name="TextBox 7">
            <a:extLst>
              <a:ext uri="{FF2B5EF4-FFF2-40B4-BE49-F238E27FC236}">
                <a16:creationId xmlns:a16="http://schemas.microsoft.com/office/drawing/2014/main" id="{8E12E685-EFC3-AC4F-88AB-ADC94E5DAF49}"/>
              </a:ext>
            </a:extLst>
          </p:cNvPr>
          <p:cNvSpPr txBox="1"/>
          <p:nvPr/>
        </p:nvSpPr>
        <p:spPr>
          <a:xfrm>
            <a:off x="4767573" y="745296"/>
            <a:ext cx="1313052" cy="646331"/>
          </a:xfrm>
          <a:prstGeom prst="rect">
            <a:avLst/>
          </a:prstGeom>
          <a:noFill/>
        </p:spPr>
        <p:txBody>
          <a:bodyPr wrap="none" rtlCol="0">
            <a:spAutoFit/>
          </a:bodyPr>
          <a:lstStyle/>
          <a:p>
            <a:r>
              <a:rPr lang="en-US" dirty="0">
                <a:solidFill>
                  <a:srgbClr val="C00000"/>
                </a:solidFill>
              </a:rPr>
              <a:t>Bicarbonate</a:t>
            </a:r>
          </a:p>
          <a:p>
            <a:pPr algn="ctr"/>
            <a:r>
              <a:rPr lang="en-US" dirty="0">
                <a:solidFill>
                  <a:srgbClr val="C00000"/>
                </a:solidFill>
              </a:rPr>
              <a:t>(Bi)</a:t>
            </a:r>
          </a:p>
        </p:txBody>
      </p:sp>
      <p:sp>
        <p:nvSpPr>
          <p:cNvPr id="9" name="TextBox 8">
            <a:extLst>
              <a:ext uri="{FF2B5EF4-FFF2-40B4-BE49-F238E27FC236}">
                <a16:creationId xmlns:a16="http://schemas.microsoft.com/office/drawing/2014/main" id="{42B28AB3-E2EC-F447-AF3C-D4B45124F513}"/>
              </a:ext>
            </a:extLst>
          </p:cNvPr>
          <p:cNvSpPr txBox="1"/>
          <p:nvPr/>
        </p:nvSpPr>
        <p:spPr>
          <a:xfrm>
            <a:off x="7371880" y="745296"/>
            <a:ext cx="1162691" cy="646331"/>
          </a:xfrm>
          <a:prstGeom prst="rect">
            <a:avLst/>
          </a:prstGeom>
          <a:noFill/>
        </p:spPr>
        <p:txBody>
          <a:bodyPr wrap="none" rtlCol="0">
            <a:spAutoFit/>
          </a:bodyPr>
          <a:lstStyle/>
          <a:p>
            <a:r>
              <a:rPr lang="en-US" dirty="0">
                <a:solidFill>
                  <a:srgbClr val="C00000"/>
                </a:solidFill>
              </a:rPr>
              <a:t>Carbonate</a:t>
            </a:r>
          </a:p>
          <a:p>
            <a:pPr algn="ctr"/>
            <a:r>
              <a:rPr lang="en-US" dirty="0">
                <a:solidFill>
                  <a:srgbClr val="C00000"/>
                </a:solidFill>
              </a:rPr>
              <a:t>(carb)</a:t>
            </a:r>
          </a:p>
        </p:txBody>
      </p:sp>
      <p:sp>
        <p:nvSpPr>
          <p:cNvPr id="10" name="Rounded Rectangle 9">
            <a:extLst>
              <a:ext uri="{FF2B5EF4-FFF2-40B4-BE49-F238E27FC236}">
                <a16:creationId xmlns:a16="http://schemas.microsoft.com/office/drawing/2014/main" id="{F4F701C1-8401-C843-B56B-38102E1624E1}"/>
              </a:ext>
            </a:extLst>
          </p:cNvPr>
          <p:cNvSpPr/>
          <p:nvPr/>
        </p:nvSpPr>
        <p:spPr>
          <a:xfrm>
            <a:off x="2785513" y="623191"/>
            <a:ext cx="7133037" cy="1604680"/>
          </a:xfrm>
          <a:prstGeom prst="roundRect">
            <a:avLst>
              <a:gd name="adj" fmla="val 23826"/>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1" name="TextBox 10">
            <a:extLst>
              <a:ext uri="{FF2B5EF4-FFF2-40B4-BE49-F238E27FC236}">
                <a16:creationId xmlns:a16="http://schemas.microsoft.com/office/drawing/2014/main" id="{D8CC6685-858F-684C-BDA3-CD8678A9225C}"/>
              </a:ext>
            </a:extLst>
          </p:cNvPr>
          <p:cNvSpPr txBox="1"/>
          <p:nvPr/>
        </p:nvSpPr>
        <p:spPr>
          <a:xfrm>
            <a:off x="4414577" y="283730"/>
            <a:ext cx="3874907" cy="369332"/>
          </a:xfrm>
          <a:prstGeom prst="rect">
            <a:avLst/>
          </a:prstGeom>
          <a:noFill/>
        </p:spPr>
        <p:txBody>
          <a:bodyPr wrap="none" rtlCol="0">
            <a:spAutoFit/>
          </a:bodyPr>
          <a:lstStyle/>
          <a:p>
            <a:r>
              <a:rPr lang="en-US" dirty="0"/>
              <a:t>Aqueous Environment – Internal Nodes</a:t>
            </a:r>
          </a:p>
        </p:txBody>
      </p:sp>
      <p:sp>
        <p:nvSpPr>
          <p:cNvPr id="12" name="TextBox 11">
            <a:extLst>
              <a:ext uri="{FF2B5EF4-FFF2-40B4-BE49-F238E27FC236}">
                <a16:creationId xmlns:a16="http://schemas.microsoft.com/office/drawing/2014/main" id="{B8CF1526-4DBC-2A49-9E3F-3FE917C2C513}"/>
              </a:ext>
            </a:extLst>
          </p:cNvPr>
          <p:cNvSpPr txBox="1"/>
          <p:nvPr/>
        </p:nvSpPr>
        <p:spPr>
          <a:xfrm>
            <a:off x="0" y="283730"/>
            <a:ext cx="2414251" cy="369332"/>
          </a:xfrm>
          <a:prstGeom prst="rect">
            <a:avLst/>
          </a:prstGeom>
          <a:noFill/>
        </p:spPr>
        <p:txBody>
          <a:bodyPr wrap="none" rtlCol="0">
            <a:spAutoFit/>
          </a:bodyPr>
          <a:lstStyle/>
          <a:p>
            <a:r>
              <a:rPr lang="en-US" dirty="0"/>
              <a:t>Inputs – External Node</a:t>
            </a:r>
          </a:p>
        </p:txBody>
      </p:sp>
      <p:sp>
        <p:nvSpPr>
          <p:cNvPr id="13" name="TextBox 12">
            <a:extLst>
              <a:ext uri="{FF2B5EF4-FFF2-40B4-BE49-F238E27FC236}">
                <a16:creationId xmlns:a16="http://schemas.microsoft.com/office/drawing/2014/main" id="{297CB521-76FD-1D43-9C4F-FFEF35E53D0B}"/>
              </a:ext>
            </a:extLst>
          </p:cNvPr>
          <p:cNvSpPr txBox="1"/>
          <p:nvPr/>
        </p:nvSpPr>
        <p:spPr>
          <a:xfrm>
            <a:off x="9735855" y="283730"/>
            <a:ext cx="2496004" cy="369332"/>
          </a:xfrm>
          <a:prstGeom prst="rect">
            <a:avLst/>
          </a:prstGeom>
          <a:noFill/>
        </p:spPr>
        <p:txBody>
          <a:bodyPr wrap="none" rtlCol="0">
            <a:spAutoFit/>
          </a:bodyPr>
          <a:lstStyle/>
          <a:p>
            <a:r>
              <a:rPr lang="en-US" dirty="0"/>
              <a:t>Outputs – External Node</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B3AE1D48-3012-E643-A7BD-8434F011FF81}"/>
                  </a:ext>
                </a:extLst>
              </p:cNvPr>
              <p:cNvSpPr txBox="1"/>
              <p:nvPr/>
            </p:nvSpPr>
            <p:spPr>
              <a:xfrm>
                <a:off x="485137" y="2424409"/>
                <a:ext cx="86151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400" i="1" smtClean="0">
                              <a:latin typeface="Cambria Math" panose="02040503050406030204" pitchFamily="18" charset="0"/>
                            </a:rPr>
                          </m:ctrlPr>
                        </m:sSupPr>
                        <m:e>
                          <m:r>
                            <a:rPr lang="en-US" sz="2400" i="1" smtClean="0">
                              <a:latin typeface="Cambria Math" panose="02040503050406030204" pitchFamily="18" charset="0"/>
                              <a:ea typeface="Cambria Math" panose="02040503050406030204" pitchFamily="18" charset="0"/>
                            </a:rPr>
                            <m:t>𝛿</m:t>
                          </m:r>
                        </m:e>
                        <m:sup>
                          <m:r>
                            <a:rPr lang="en-US" sz="2400" b="0" i="1" smtClean="0">
                              <a:latin typeface="Cambria Math" panose="02040503050406030204" pitchFamily="18" charset="0"/>
                            </a:rPr>
                            <m:t>18</m:t>
                          </m:r>
                        </m:sup>
                      </m:sSup>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𝑂</m:t>
                          </m:r>
                        </m:e>
                        <m:sub>
                          <m:r>
                            <a:rPr lang="en-US" sz="2400" b="0" i="1" smtClean="0">
                              <a:latin typeface="Cambria Math" panose="02040503050406030204" pitchFamily="18" charset="0"/>
                            </a:rPr>
                            <m:t>𝐴</m:t>
                          </m:r>
                        </m:sub>
                      </m:sSub>
                    </m:oMath>
                  </m:oMathPara>
                </a14:m>
                <a:endParaRPr lang="en-US" sz="2400" dirty="0"/>
              </a:p>
            </p:txBody>
          </p:sp>
        </mc:Choice>
        <mc:Fallback xmlns="">
          <p:sp>
            <p:nvSpPr>
              <p:cNvPr id="14" name="TextBox 13">
                <a:extLst>
                  <a:ext uri="{FF2B5EF4-FFF2-40B4-BE49-F238E27FC236}">
                    <a16:creationId xmlns:a16="http://schemas.microsoft.com/office/drawing/2014/main" id="{B3AE1D48-3012-E643-A7BD-8434F011FF81}"/>
                  </a:ext>
                </a:extLst>
              </p:cNvPr>
              <p:cNvSpPr txBox="1">
                <a:spLocks noRot="1" noChangeAspect="1" noMove="1" noResize="1" noEditPoints="1" noAdjustHandles="1" noChangeArrowheads="1" noChangeShapeType="1" noTextEdit="1"/>
              </p:cNvSpPr>
              <p:nvPr/>
            </p:nvSpPr>
            <p:spPr>
              <a:xfrm>
                <a:off x="485137" y="2424409"/>
                <a:ext cx="861518" cy="369332"/>
              </a:xfrm>
              <a:prstGeom prst="rect">
                <a:avLst/>
              </a:prstGeom>
              <a:blipFill>
                <a:blip r:embed="rId3"/>
                <a:stretch>
                  <a:fillRect l="-8696" r="-1449" b="-1724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9268325D-63BE-5047-9FE5-4103C23E941A}"/>
                  </a:ext>
                </a:extLst>
              </p:cNvPr>
              <p:cNvSpPr txBox="1"/>
              <p:nvPr/>
            </p:nvSpPr>
            <p:spPr>
              <a:xfrm>
                <a:off x="3114847" y="2424409"/>
                <a:ext cx="101309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400" i="1" smtClean="0">
                              <a:latin typeface="Cambria Math" panose="02040503050406030204" pitchFamily="18" charset="0"/>
                            </a:rPr>
                          </m:ctrlPr>
                        </m:sSupPr>
                        <m:e>
                          <m:r>
                            <a:rPr lang="en-US" sz="2400" i="1" smtClean="0">
                              <a:latin typeface="Cambria Math" panose="02040503050406030204" pitchFamily="18" charset="0"/>
                              <a:ea typeface="Cambria Math" panose="02040503050406030204" pitchFamily="18" charset="0"/>
                            </a:rPr>
                            <m:t>𝛿</m:t>
                          </m:r>
                        </m:e>
                        <m:sup>
                          <m:r>
                            <a:rPr lang="en-US" sz="2400" b="0" i="1" smtClean="0">
                              <a:latin typeface="Cambria Math" panose="02040503050406030204" pitchFamily="18" charset="0"/>
                            </a:rPr>
                            <m:t>18</m:t>
                          </m:r>
                        </m:sup>
                      </m:sSup>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𝑂</m:t>
                          </m:r>
                        </m:e>
                        <m:sub>
                          <m:r>
                            <a:rPr lang="en-US" sz="2400" b="0" i="1" smtClean="0">
                              <a:latin typeface="Cambria Math" panose="02040503050406030204" pitchFamily="18" charset="0"/>
                            </a:rPr>
                            <m:t>𝐶𝐴</m:t>
                          </m:r>
                        </m:sub>
                      </m:sSub>
                    </m:oMath>
                  </m:oMathPara>
                </a14:m>
                <a:endParaRPr lang="en-US" sz="2400" dirty="0"/>
              </a:p>
            </p:txBody>
          </p:sp>
        </mc:Choice>
        <mc:Fallback xmlns="">
          <p:sp>
            <p:nvSpPr>
              <p:cNvPr id="15" name="TextBox 14">
                <a:extLst>
                  <a:ext uri="{FF2B5EF4-FFF2-40B4-BE49-F238E27FC236}">
                    <a16:creationId xmlns:a16="http://schemas.microsoft.com/office/drawing/2014/main" id="{9268325D-63BE-5047-9FE5-4103C23E941A}"/>
                  </a:ext>
                </a:extLst>
              </p:cNvPr>
              <p:cNvSpPr txBox="1">
                <a:spLocks noRot="1" noChangeAspect="1" noMove="1" noResize="1" noEditPoints="1" noAdjustHandles="1" noChangeArrowheads="1" noChangeShapeType="1" noTextEdit="1"/>
              </p:cNvSpPr>
              <p:nvPr/>
            </p:nvSpPr>
            <p:spPr>
              <a:xfrm>
                <a:off x="3114847" y="2424409"/>
                <a:ext cx="1013098" cy="369332"/>
              </a:xfrm>
              <a:prstGeom prst="rect">
                <a:avLst/>
              </a:prstGeom>
              <a:blipFill>
                <a:blip r:embed="rId4"/>
                <a:stretch>
                  <a:fillRect l="-7500" r="-2500" b="-1724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4457CAD3-C8FE-324B-88C6-2416A71CE85A}"/>
                  </a:ext>
                </a:extLst>
              </p:cNvPr>
              <p:cNvSpPr txBox="1"/>
              <p:nvPr/>
            </p:nvSpPr>
            <p:spPr>
              <a:xfrm>
                <a:off x="4917550" y="2424409"/>
                <a:ext cx="94647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400" i="1" smtClean="0">
                              <a:latin typeface="Cambria Math" panose="02040503050406030204" pitchFamily="18" charset="0"/>
                            </a:rPr>
                          </m:ctrlPr>
                        </m:sSupPr>
                        <m:e>
                          <m:r>
                            <a:rPr lang="en-US" sz="2400" i="1" smtClean="0">
                              <a:latin typeface="Cambria Math" panose="02040503050406030204" pitchFamily="18" charset="0"/>
                              <a:ea typeface="Cambria Math" panose="02040503050406030204" pitchFamily="18" charset="0"/>
                            </a:rPr>
                            <m:t>𝛿</m:t>
                          </m:r>
                        </m:e>
                        <m:sup>
                          <m:r>
                            <a:rPr lang="en-US" sz="2400" b="0" i="1" smtClean="0">
                              <a:latin typeface="Cambria Math" panose="02040503050406030204" pitchFamily="18" charset="0"/>
                            </a:rPr>
                            <m:t>18</m:t>
                          </m:r>
                        </m:sup>
                      </m:sSup>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𝑂</m:t>
                          </m:r>
                        </m:e>
                        <m:sub>
                          <m:r>
                            <a:rPr lang="en-US" sz="2400" b="0" i="1" smtClean="0">
                              <a:latin typeface="Cambria Math" panose="02040503050406030204" pitchFamily="18" charset="0"/>
                            </a:rPr>
                            <m:t>𝑏𝑖</m:t>
                          </m:r>
                        </m:sub>
                      </m:sSub>
                    </m:oMath>
                  </m:oMathPara>
                </a14:m>
                <a:endParaRPr lang="en-US" sz="2400" dirty="0"/>
              </a:p>
            </p:txBody>
          </p:sp>
        </mc:Choice>
        <mc:Fallback xmlns="">
          <p:sp>
            <p:nvSpPr>
              <p:cNvPr id="16" name="TextBox 15">
                <a:extLst>
                  <a:ext uri="{FF2B5EF4-FFF2-40B4-BE49-F238E27FC236}">
                    <a16:creationId xmlns:a16="http://schemas.microsoft.com/office/drawing/2014/main" id="{4457CAD3-C8FE-324B-88C6-2416A71CE85A}"/>
                  </a:ext>
                </a:extLst>
              </p:cNvPr>
              <p:cNvSpPr txBox="1">
                <a:spLocks noRot="1" noChangeAspect="1" noMove="1" noResize="1" noEditPoints="1" noAdjustHandles="1" noChangeArrowheads="1" noChangeShapeType="1" noTextEdit="1"/>
              </p:cNvSpPr>
              <p:nvPr/>
            </p:nvSpPr>
            <p:spPr>
              <a:xfrm>
                <a:off x="4917550" y="2424409"/>
                <a:ext cx="946478" cy="369332"/>
              </a:xfrm>
              <a:prstGeom prst="rect">
                <a:avLst/>
              </a:prstGeom>
              <a:blipFill>
                <a:blip r:embed="rId5"/>
                <a:stretch>
                  <a:fillRect l="-8000" r="-2667" b="-206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33BA52B5-F76D-EC47-AD38-BB636B2DB31C}"/>
                  </a:ext>
                </a:extLst>
              </p:cNvPr>
              <p:cNvSpPr txBox="1"/>
              <p:nvPr/>
            </p:nvSpPr>
            <p:spPr>
              <a:xfrm>
                <a:off x="7605567" y="2424409"/>
                <a:ext cx="123976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400" i="1" smtClean="0">
                              <a:latin typeface="Cambria Math" panose="02040503050406030204" pitchFamily="18" charset="0"/>
                            </a:rPr>
                          </m:ctrlPr>
                        </m:sSupPr>
                        <m:e>
                          <m:r>
                            <a:rPr lang="en-US" sz="2400" i="1" smtClean="0">
                              <a:latin typeface="Cambria Math" panose="02040503050406030204" pitchFamily="18" charset="0"/>
                              <a:ea typeface="Cambria Math" panose="02040503050406030204" pitchFamily="18" charset="0"/>
                            </a:rPr>
                            <m:t>𝛿</m:t>
                          </m:r>
                        </m:e>
                        <m:sup>
                          <m:r>
                            <a:rPr lang="en-US" sz="2400" b="0" i="1" smtClean="0">
                              <a:latin typeface="Cambria Math" panose="02040503050406030204" pitchFamily="18" charset="0"/>
                            </a:rPr>
                            <m:t>18</m:t>
                          </m:r>
                        </m:sup>
                      </m:sSup>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𝑂</m:t>
                          </m:r>
                        </m:e>
                        <m:sub>
                          <m:r>
                            <a:rPr lang="en-US" sz="2400" b="0" i="1" smtClean="0">
                              <a:latin typeface="Cambria Math" panose="02040503050406030204" pitchFamily="18" charset="0"/>
                            </a:rPr>
                            <m:t>𝑐𝑎𝑟𝑏</m:t>
                          </m:r>
                        </m:sub>
                      </m:sSub>
                    </m:oMath>
                  </m:oMathPara>
                </a14:m>
                <a:endParaRPr lang="en-US" sz="2400" dirty="0"/>
              </a:p>
            </p:txBody>
          </p:sp>
        </mc:Choice>
        <mc:Fallback xmlns="">
          <p:sp>
            <p:nvSpPr>
              <p:cNvPr id="17" name="TextBox 16">
                <a:extLst>
                  <a:ext uri="{FF2B5EF4-FFF2-40B4-BE49-F238E27FC236}">
                    <a16:creationId xmlns:a16="http://schemas.microsoft.com/office/drawing/2014/main" id="{33BA52B5-F76D-EC47-AD38-BB636B2DB31C}"/>
                  </a:ext>
                </a:extLst>
              </p:cNvPr>
              <p:cNvSpPr txBox="1">
                <a:spLocks noRot="1" noChangeAspect="1" noMove="1" noResize="1" noEditPoints="1" noAdjustHandles="1" noChangeArrowheads="1" noChangeShapeType="1" noTextEdit="1"/>
              </p:cNvSpPr>
              <p:nvPr/>
            </p:nvSpPr>
            <p:spPr>
              <a:xfrm>
                <a:off x="7605567" y="2424409"/>
                <a:ext cx="1239763" cy="369332"/>
              </a:xfrm>
              <a:prstGeom prst="rect">
                <a:avLst/>
              </a:prstGeom>
              <a:blipFill>
                <a:blip r:embed="rId6"/>
                <a:stretch>
                  <a:fillRect l="-6122" r="-1020" b="-206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74601905-5448-0048-8D48-0729564236CE}"/>
                  </a:ext>
                </a:extLst>
              </p:cNvPr>
              <p:cNvSpPr txBox="1"/>
              <p:nvPr/>
            </p:nvSpPr>
            <p:spPr>
              <a:xfrm>
                <a:off x="10062688" y="2424409"/>
                <a:ext cx="116384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400" i="1" smtClean="0">
                              <a:latin typeface="Cambria Math" panose="02040503050406030204" pitchFamily="18" charset="0"/>
                            </a:rPr>
                          </m:ctrlPr>
                        </m:sSupPr>
                        <m:e>
                          <m:r>
                            <a:rPr lang="en-US" sz="2400" i="1" smtClean="0">
                              <a:latin typeface="Cambria Math" panose="02040503050406030204" pitchFamily="18" charset="0"/>
                              <a:ea typeface="Cambria Math" panose="02040503050406030204" pitchFamily="18" charset="0"/>
                            </a:rPr>
                            <m:t>𝛿</m:t>
                          </m:r>
                        </m:e>
                        <m:sup>
                          <m:r>
                            <a:rPr lang="en-US" sz="2400" b="0" i="1" smtClean="0">
                              <a:latin typeface="Cambria Math" panose="02040503050406030204" pitchFamily="18" charset="0"/>
                            </a:rPr>
                            <m:t>18</m:t>
                          </m:r>
                        </m:sup>
                      </m:sSup>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𝑂</m:t>
                          </m:r>
                        </m:e>
                        <m:sub>
                          <m:r>
                            <a:rPr lang="en-US" sz="2400" b="0" i="1" smtClean="0">
                              <a:latin typeface="Cambria Math" panose="02040503050406030204" pitchFamily="18" charset="0"/>
                            </a:rPr>
                            <m:t>𝑚𝑖𝑛</m:t>
                          </m:r>
                        </m:sub>
                      </m:sSub>
                    </m:oMath>
                  </m:oMathPara>
                </a14:m>
                <a:endParaRPr lang="en-US" sz="2400" dirty="0"/>
              </a:p>
            </p:txBody>
          </p:sp>
        </mc:Choice>
        <mc:Fallback xmlns="">
          <p:sp>
            <p:nvSpPr>
              <p:cNvPr id="18" name="TextBox 17">
                <a:extLst>
                  <a:ext uri="{FF2B5EF4-FFF2-40B4-BE49-F238E27FC236}">
                    <a16:creationId xmlns:a16="http://schemas.microsoft.com/office/drawing/2014/main" id="{74601905-5448-0048-8D48-0729564236CE}"/>
                  </a:ext>
                </a:extLst>
              </p:cNvPr>
              <p:cNvSpPr txBox="1">
                <a:spLocks noRot="1" noChangeAspect="1" noMove="1" noResize="1" noEditPoints="1" noAdjustHandles="1" noChangeArrowheads="1" noChangeShapeType="1" noTextEdit="1"/>
              </p:cNvSpPr>
              <p:nvPr/>
            </p:nvSpPr>
            <p:spPr>
              <a:xfrm>
                <a:off x="10062688" y="2424409"/>
                <a:ext cx="1163845" cy="369332"/>
              </a:xfrm>
              <a:prstGeom prst="rect">
                <a:avLst/>
              </a:prstGeom>
              <a:blipFill>
                <a:blip r:embed="rId7"/>
                <a:stretch>
                  <a:fillRect l="-6452" r="-1075" b="-20690"/>
                </a:stretch>
              </a:blipFill>
            </p:spPr>
            <p:txBody>
              <a:bodyPr/>
              <a:lstStyle/>
              <a:p>
                <a:r>
                  <a:rPr lang="en-US">
                    <a:noFill/>
                  </a:rPr>
                  <a:t> </a:t>
                </a:r>
              </a:p>
            </p:txBody>
          </p:sp>
        </mc:Fallback>
      </mc:AlternateContent>
      <p:cxnSp>
        <p:nvCxnSpPr>
          <p:cNvPr id="19" name="Straight Arrow Connector 18">
            <a:extLst>
              <a:ext uri="{FF2B5EF4-FFF2-40B4-BE49-F238E27FC236}">
                <a16:creationId xmlns:a16="http://schemas.microsoft.com/office/drawing/2014/main" id="{D25A8886-319D-4245-9332-D9EB8368D168}"/>
              </a:ext>
            </a:extLst>
          </p:cNvPr>
          <p:cNvCxnSpPr>
            <a:cxnSpLocks/>
          </p:cNvCxnSpPr>
          <p:nvPr/>
        </p:nvCxnSpPr>
        <p:spPr>
          <a:xfrm>
            <a:off x="802640" y="1908868"/>
            <a:ext cx="0" cy="474901"/>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97D31389-FDD2-AA43-AA68-FC0DC5389162}"/>
              </a:ext>
            </a:extLst>
          </p:cNvPr>
          <p:cNvCxnSpPr>
            <a:cxnSpLocks/>
          </p:cNvCxnSpPr>
          <p:nvPr/>
        </p:nvCxnSpPr>
        <p:spPr>
          <a:xfrm>
            <a:off x="3535680" y="1908868"/>
            <a:ext cx="0" cy="474901"/>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61E24D69-EFED-FB43-AEF3-CC46180A9D7F}"/>
              </a:ext>
            </a:extLst>
          </p:cNvPr>
          <p:cNvCxnSpPr>
            <a:cxnSpLocks/>
          </p:cNvCxnSpPr>
          <p:nvPr/>
        </p:nvCxnSpPr>
        <p:spPr>
          <a:xfrm>
            <a:off x="5242560" y="1908868"/>
            <a:ext cx="0" cy="474901"/>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E6E08746-E1E5-BD4A-BBD9-D3325309BA9F}"/>
              </a:ext>
            </a:extLst>
          </p:cNvPr>
          <p:cNvCxnSpPr>
            <a:cxnSpLocks/>
          </p:cNvCxnSpPr>
          <p:nvPr/>
        </p:nvCxnSpPr>
        <p:spPr>
          <a:xfrm>
            <a:off x="7945120" y="1908868"/>
            <a:ext cx="0" cy="474901"/>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663F2ADD-365C-D94D-84D4-479EF13CD888}"/>
              </a:ext>
            </a:extLst>
          </p:cNvPr>
          <p:cNvCxnSpPr>
            <a:cxnSpLocks/>
          </p:cNvCxnSpPr>
          <p:nvPr/>
        </p:nvCxnSpPr>
        <p:spPr>
          <a:xfrm>
            <a:off x="10414000" y="1908868"/>
            <a:ext cx="0" cy="474901"/>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grpSp>
        <p:nvGrpSpPr>
          <p:cNvPr id="24" name="Group 23">
            <a:extLst>
              <a:ext uri="{FF2B5EF4-FFF2-40B4-BE49-F238E27FC236}">
                <a16:creationId xmlns:a16="http://schemas.microsoft.com/office/drawing/2014/main" id="{77E89958-91BC-D944-B5C0-4743D53AD423}"/>
              </a:ext>
            </a:extLst>
          </p:cNvPr>
          <p:cNvGrpSpPr/>
          <p:nvPr/>
        </p:nvGrpSpPr>
        <p:grpSpPr>
          <a:xfrm>
            <a:off x="3307054" y="3188257"/>
            <a:ext cx="5577892" cy="3386013"/>
            <a:chOff x="3047369" y="1626713"/>
            <a:chExt cx="8546859" cy="5188300"/>
          </a:xfrm>
        </p:grpSpPr>
        <p:pic>
          <p:nvPicPr>
            <p:cNvPr id="25" name="Picture 24">
              <a:extLst>
                <a:ext uri="{FF2B5EF4-FFF2-40B4-BE49-F238E27FC236}">
                  <a16:creationId xmlns:a16="http://schemas.microsoft.com/office/drawing/2014/main" id="{5109EB6D-0169-2C46-848B-37B0FA22671C}"/>
                </a:ext>
              </a:extLst>
            </p:cNvPr>
            <p:cNvPicPr>
              <a:picLocks noChangeAspect="1"/>
            </p:cNvPicPr>
            <p:nvPr/>
          </p:nvPicPr>
          <p:blipFill>
            <a:blip r:embed="rId8"/>
            <a:stretch>
              <a:fillRect/>
            </a:stretch>
          </p:blipFill>
          <p:spPr>
            <a:xfrm>
              <a:off x="3047369" y="1626713"/>
              <a:ext cx="5983846" cy="4846915"/>
            </a:xfrm>
            <a:prstGeom prst="rect">
              <a:avLst/>
            </a:prstGeom>
          </p:spPr>
        </p:pic>
        <p:cxnSp>
          <p:nvCxnSpPr>
            <p:cNvPr id="26" name="Straight Arrow Connector 25">
              <a:extLst>
                <a:ext uri="{FF2B5EF4-FFF2-40B4-BE49-F238E27FC236}">
                  <a16:creationId xmlns:a16="http://schemas.microsoft.com/office/drawing/2014/main" id="{D48A9899-85F0-EE4E-B91E-1994EF3F4851}"/>
                </a:ext>
              </a:extLst>
            </p:cNvPr>
            <p:cNvCxnSpPr>
              <a:cxnSpLocks/>
            </p:cNvCxnSpPr>
            <p:nvPr/>
          </p:nvCxnSpPr>
          <p:spPr>
            <a:xfrm>
              <a:off x="7591647" y="5826642"/>
              <a:ext cx="2445488" cy="64698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7" name="Picture 26">
              <a:extLst>
                <a:ext uri="{FF2B5EF4-FFF2-40B4-BE49-F238E27FC236}">
                  <a16:creationId xmlns:a16="http://schemas.microsoft.com/office/drawing/2014/main" id="{304D2183-0D15-564C-8811-4C30DBBEC897}"/>
                </a:ext>
              </a:extLst>
            </p:cNvPr>
            <p:cNvPicPr>
              <a:picLocks noChangeAspect="1"/>
            </p:cNvPicPr>
            <p:nvPr/>
          </p:nvPicPr>
          <p:blipFill>
            <a:blip r:embed="rId9"/>
            <a:stretch>
              <a:fillRect/>
            </a:stretch>
          </p:blipFill>
          <p:spPr>
            <a:xfrm>
              <a:off x="10302064" y="5826642"/>
              <a:ext cx="1173345" cy="988371"/>
            </a:xfrm>
            <a:prstGeom prst="rect">
              <a:avLst/>
            </a:prstGeom>
          </p:spPr>
        </p:pic>
        <p:sp>
          <p:nvSpPr>
            <p:cNvPr id="28" name="TextBox 27">
              <a:extLst>
                <a:ext uri="{FF2B5EF4-FFF2-40B4-BE49-F238E27FC236}">
                  <a16:creationId xmlns:a16="http://schemas.microsoft.com/office/drawing/2014/main" id="{9C4137E1-7339-3F4F-8B1E-5F6E1D44D2B8}"/>
                </a:ext>
              </a:extLst>
            </p:cNvPr>
            <p:cNvSpPr txBox="1"/>
            <p:nvPr/>
          </p:nvSpPr>
          <p:spPr>
            <a:xfrm>
              <a:off x="10037135" y="5369930"/>
              <a:ext cx="1557093" cy="369332"/>
            </a:xfrm>
            <a:prstGeom prst="rect">
              <a:avLst/>
            </a:prstGeom>
            <a:noFill/>
          </p:spPr>
          <p:txBody>
            <a:bodyPr wrap="none" rtlCol="0">
              <a:spAutoFit/>
            </a:bodyPr>
            <a:lstStyle/>
            <a:p>
              <a:r>
                <a:rPr lang="en-US" dirty="0"/>
                <a:t>CaCO</a:t>
              </a:r>
              <a:r>
                <a:rPr lang="en-US" baseline="-25000" dirty="0"/>
                <a:t>3 </a:t>
              </a:r>
              <a:r>
                <a:rPr lang="en-US" dirty="0"/>
                <a:t>- Calcite</a:t>
              </a:r>
            </a:p>
          </p:txBody>
        </p:sp>
      </p:grpSp>
    </p:spTree>
    <p:extLst>
      <p:ext uri="{BB962C8B-B14F-4D97-AF65-F5344CB8AC3E}">
        <p14:creationId xmlns:p14="http://schemas.microsoft.com/office/powerpoint/2010/main" val="38224387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6D214068-FC1B-0747-9C14-094BF3E14CBF}"/>
                  </a:ext>
                </a:extLst>
              </p:cNvPr>
              <p:cNvSpPr/>
              <p:nvPr/>
            </p:nvSpPr>
            <p:spPr>
              <a:xfrm>
                <a:off x="332155" y="1395580"/>
                <a:ext cx="11183446" cy="53360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𝐶</m:t>
                      </m:r>
                      <m:sSub>
                        <m:sSubPr>
                          <m:ctrlPr>
                            <a:rPr lang="en-US" sz="2400" i="1">
                              <a:latin typeface="Cambria Math" panose="02040503050406030204" pitchFamily="18" charset="0"/>
                            </a:rPr>
                          </m:ctrlPr>
                        </m:sSubPr>
                        <m:e>
                          <m:r>
                            <a:rPr lang="en-US" sz="2400" i="1">
                              <a:latin typeface="Cambria Math" panose="02040503050406030204" pitchFamily="18" charset="0"/>
                            </a:rPr>
                            <m:t>𝑂</m:t>
                          </m:r>
                        </m:e>
                        <m:sub>
                          <m:r>
                            <a:rPr lang="en-US" sz="2400" i="1">
                              <a:latin typeface="Cambria Math" panose="02040503050406030204" pitchFamily="18" charset="0"/>
                            </a:rPr>
                            <m:t>2 (</m:t>
                          </m:r>
                          <m:r>
                            <a:rPr lang="en-US" sz="2400" i="1">
                              <a:latin typeface="Cambria Math" panose="02040503050406030204" pitchFamily="18" charset="0"/>
                            </a:rPr>
                            <m:t>𝑔</m:t>
                          </m:r>
                          <m:r>
                            <a:rPr lang="en-US" sz="2400" i="1">
                              <a:latin typeface="Cambria Math" panose="02040503050406030204" pitchFamily="18" charset="0"/>
                            </a:rPr>
                            <m:t>)</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𝐻</m:t>
                          </m:r>
                        </m:e>
                        <m:sub>
                          <m:r>
                            <a:rPr lang="en-US" sz="2400" i="1">
                              <a:latin typeface="Cambria Math" panose="02040503050406030204" pitchFamily="18" charset="0"/>
                            </a:rPr>
                            <m:t>2</m:t>
                          </m:r>
                        </m:sub>
                      </m:sSub>
                      <m:sSub>
                        <m:sSubPr>
                          <m:ctrlPr>
                            <a:rPr lang="en-US" sz="2400" i="1">
                              <a:latin typeface="Cambria Math" panose="02040503050406030204" pitchFamily="18" charset="0"/>
                            </a:rPr>
                          </m:ctrlPr>
                        </m:sSubPr>
                        <m:e>
                          <m:r>
                            <a:rPr lang="en-US" sz="2400" i="1">
                              <a:latin typeface="Cambria Math" panose="02040503050406030204" pitchFamily="18" charset="0"/>
                            </a:rPr>
                            <m:t>𝑂</m:t>
                          </m:r>
                        </m:e>
                        <m:sub>
                          <m:r>
                            <a:rPr lang="en-US" sz="2400" i="1">
                              <a:latin typeface="Cambria Math" panose="02040503050406030204" pitchFamily="18" charset="0"/>
                            </a:rPr>
                            <m:t>(</m:t>
                          </m:r>
                          <m:r>
                            <a:rPr lang="en-US" sz="2400" i="1">
                              <a:latin typeface="Cambria Math" panose="02040503050406030204" pitchFamily="18" charset="0"/>
                            </a:rPr>
                            <m:t>𝑙</m:t>
                          </m:r>
                          <m:r>
                            <a:rPr lang="en-US" sz="2400" i="1">
                              <a:latin typeface="Cambria Math" panose="02040503050406030204" pitchFamily="18" charset="0"/>
                            </a:rPr>
                            <m:t>)</m:t>
                          </m:r>
                        </m:sub>
                      </m:sSub>
                      <m:r>
                        <a:rPr lang="en-US" sz="2400" i="1">
                          <a:latin typeface="Cambria Math" panose="02040503050406030204" pitchFamily="18" charset="0"/>
                          <a:ea typeface="Cambria Math" panose="02040503050406030204" pitchFamily="18" charset="0"/>
                        </a:rPr>
                        <m:t>⇌ </m:t>
                      </m:r>
                      <m:sSub>
                        <m:sSubPr>
                          <m:ctrlPr>
                            <a:rPr lang="en-US" sz="2400" i="1">
                              <a:latin typeface="Cambria Math" panose="02040503050406030204" pitchFamily="18" charset="0"/>
                            </a:rPr>
                          </m:ctrlPr>
                        </m:sSubPr>
                        <m:e>
                          <m:r>
                            <a:rPr lang="en-US" sz="2400" i="1">
                              <a:latin typeface="Cambria Math" panose="02040503050406030204" pitchFamily="18" charset="0"/>
                            </a:rPr>
                            <m:t>𝐻</m:t>
                          </m:r>
                        </m:e>
                        <m:sub>
                          <m:r>
                            <a:rPr lang="en-US" sz="2400" i="1">
                              <a:latin typeface="Cambria Math" panose="02040503050406030204" pitchFamily="18" charset="0"/>
                            </a:rPr>
                            <m:t>2</m:t>
                          </m:r>
                        </m:sub>
                      </m:sSub>
                      <m:sSub>
                        <m:sSubPr>
                          <m:ctrlPr>
                            <a:rPr lang="en-US" sz="2400" i="1">
                              <a:latin typeface="Cambria Math" panose="02040503050406030204" pitchFamily="18" charset="0"/>
                            </a:rPr>
                          </m:ctrlPr>
                        </m:sSubPr>
                        <m:e>
                          <m:r>
                            <a:rPr lang="en-US" sz="2400" i="1">
                              <a:latin typeface="Cambria Math" panose="02040503050406030204" pitchFamily="18" charset="0"/>
                            </a:rPr>
                            <m:t>𝐶𝑂</m:t>
                          </m:r>
                        </m:e>
                        <m:sub>
                          <m:r>
                            <a:rPr lang="en-US" sz="2400" i="1">
                              <a:latin typeface="Cambria Math" panose="02040503050406030204" pitchFamily="18" charset="0"/>
                            </a:rPr>
                            <m:t>3 (</m:t>
                          </m:r>
                          <m:r>
                            <a:rPr lang="en-US" sz="2400" i="1">
                              <a:latin typeface="Cambria Math" panose="02040503050406030204" pitchFamily="18" charset="0"/>
                            </a:rPr>
                            <m:t>𝑎𝑞</m:t>
                          </m:r>
                          <m:r>
                            <a:rPr lang="en-US" sz="2400" i="1">
                              <a:latin typeface="Cambria Math" panose="02040503050406030204" pitchFamily="18" charset="0"/>
                            </a:rPr>
                            <m:t>)</m:t>
                          </m:r>
                        </m:sub>
                      </m:sSub>
                      <m:r>
                        <a:rPr lang="en-US" sz="2400" i="1">
                          <a:latin typeface="Cambria Math" panose="02040503050406030204" pitchFamily="18" charset="0"/>
                          <a:ea typeface="Cambria Math" panose="02040503050406030204" pitchFamily="18" charset="0"/>
                        </a:rPr>
                        <m:t>⇌</m:t>
                      </m:r>
                      <m:sSubSup>
                        <m:sSubSupPr>
                          <m:ctrlPr>
                            <a:rPr lang="en-US" sz="2400" i="1">
                              <a:latin typeface="Cambria Math" panose="02040503050406030204" pitchFamily="18" charset="0"/>
                              <a:ea typeface="Cambria Math" panose="02040503050406030204" pitchFamily="18" charset="0"/>
                            </a:rPr>
                          </m:ctrlPr>
                        </m:sSubSupPr>
                        <m:e>
                          <m:r>
                            <a:rPr lang="en-US" sz="2400" i="1">
                              <a:latin typeface="Cambria Math" panose="02040503050406030204" pitchFamily="18" charset="0"/>
                              <a:ea typeface="Cambria Math" panose="02040503050406030204" pitchFamily="18" charset="0"/>
                            </a:rPr>
                            <m:t>𝐻𝐶𝑂</m:t>
                          </m:r>
                        </m:e>
                        <m:sub>
                          <m:r>
                            <a:rPr lang="en-US" sz="2400" i="1">
                              <a:latin typeface="Cambria Math" panose="02040503050406030204" pitchFamily="18" charset="0"/>
                              <a:ea typeface="Cambria Math" panose="02040503050406030204" pitchFamily="18" charset="0"/>
                            </a:rPr>
                            <m:t>3 (</m:t>
                          </m:r>
                          <m:r>
                            <a:rPr lang="en-US" sz="2400" i="1">
                              <a:latin typeface="Cambria Math" panose="02040503050406030204" pitchFamily="18" charset="0"/>
                              <a:ea typeface="Cambria Math" panose="02040503050406030204" pitchFamily="18" charset="0"/>
                            </a:rPr>
                            <m:t>𝑎𝑞</m:t>
                          </m:r>
                          <m:r>
                            <a:rPr lang="en-US" sz="2400" i="1">
                              <a:latin typeface="Cambria Math" panose="02040503050406030204" pitchFamily="18" charset="0"/>
                              <a:ea typeface="Cambria Math" panose="02040503050406030204" pitchFamily="18" charset="0"/>
                            </a:rPr>
                            <m:t>)</m:t>
                          </m:r>
                        </m:sub>
                        <m:sup>
                          <m:r>
                            <a:rPr lang="en-US" sz="2400" i="1">
                              <a:latin typeface="Cambria Math" panose="02040503050406030204" pitchFamily="18" charset="0"/>
                              <a:ea typeface="Cambria Math" panose="02040503050406030204" pitchFamily="18" charset="0"/>
                            </a:rPr>
                            <m:t>−</m:t>
                          </m:r>
                        </m:sup>
                      </m:sSubSup>
                      <m:r>
                        <a:rPr lang="en-US" sz="2400" i="1">
                          <a:latin typeface="Cambria Math" panose="02040503050406030204" pitchFamily="18" charset="0"/>
                          <a:ea typeface="Cambria Math" panose="02040503050406030204" pitchFamily="18" charset="0"/>
                        </a:rPr>
                        <m:t>+</m:t>
                      </m:r>
                      <m:sSubSup>
                        <m:sSubSupPr>
                          <m:ctrlPr>
                            <a:rPr lang="en-US" sz="2400" i="1">
                              <a:latin typeface="Cambria Math" panose="02040503050406030204" pitchFamily="18" charset="0"/>
                              <a:ea typeface="Cambria Math" panose="02040503050406030204" pitchFamily="18" charset="0"/>
                            </a:rPr>
                          </m:ctrlPr>
                        </m:sSubSupPr>
                        <m:e>
                          <m:r>
                            <a:rPr lang="en-US" sz="2400" i="1">
                              <a:latin typeface="Cambria Math" panose="02040503050406030204" pitchFamily="18" charset="0"/>
                              <a:ea typeface="Cambria Math" panose="02040503050406030204" pitchFamily="18" charset="0"/>
                            </a:rPr>
                            <m:t>𝐻</m:t>
                          </m:r>
                        </m:e>
                        <m:sub>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𝑎𝑞</m:t>
                          </m:r>
                          <m:r>
                            <a:rPr lang="en-US" sz="2400" i="1">
                              <a:latin typeface="Cambria Math" panose="02040503050406030204" pitchFamily="18" charset="0"/>
                              <a:ea typeface="Cambria Math" panose="02040503050406030204" pitchFamily="18" charset="0"/>
                            </a:rPr>
                            <m:t>)</m:t>
                          </m:r>
                        </m:sub>
                        <m:sup>
                          <m:r>
                            <a:rPr lang="en-US" sz="2400" i="1">
                              <a:latin typeface="Cambria Math" panose="02040503050406030204" pitchFamily="18" charset="0"/>
                              <a:ea typeface="Cambria Math" panose="02040503050406030204" pitchFamily="18" charset="0"/>
                            </a:rPr>
                            <m:t>+</m:t>
                          </m:r>
                        </m:sup>
                      </m:sSubSup>
                      <m:r>
                        <a:rPr lang="en-US" sz="2400" i="1">
                          <a:latin typeface="Cambria Math" panose="02040503050406030204" pitchFamily="18" charset="0"/>
                          <a:ea typeface="Cambria Math" panose="02040503050406030204" pitchFamily="18" charset="0"/>
                        </a:rPr>
                        <m:t>⇌</m:t>
                      </m:r>
                      <m:sSubSup>
                        <m:sSubSupPr>
                          <m:ctrlPr>
                            <a:rPr lang="en-US" sz="2400" i="1">
                              <a:latin typeface="Cambria Math" panose="02040503050406030204" pitchFamily="18" charset="0"/>
                              <a:ea typeface="Cambria Math" panose="02040503050406030204" pitchFamily="18" charset="0"/>
                            </a:rPr>
                          </m:ctrlPr>
                        </m:sSubSupPr>
                        <m:e>
                          <m:r>
                            <a:rPr lang="en-US" sz="2400" i="1">
                              <a:latin typeface="Cambria Math" panose="02040503050406030204" pitchFamily="18" charset="0"/>
                              <a:ea typeface="Cambria Math" panose="02040503050406030204" pitchFamily="18" charset="0"/>
                            </a:rPr>
                            <m:t>𝐶𝑂</m:t>
                          </m:r>
                        </m:e>
                        <m:sub>
                          <m:r>
                            <a:rPr lang="en-US" sz="2400" i="1">
                              <a:latin typeface="Cambria Math" panose="02040503050406030204" pitchFamily="18" charset="0"/>
                              <a:ea typeface="Cambria Math" panose="02040503050406030204" pitchFamily="18" charset="0"/>
                            </a:rPr>
                            <m:t>3 (</m:t>
                          </m:r>
                          <m:r>
                            <a:rPr lang="en-US" sz="2400" i="1">
                              <a:latin typeface="Cambria Math" panose="02040503050406030204" pitchFamily="18" charset="0"/>
                              <a:ea typeface="Cambria Math" panose="02040503050406030204" pitchFamily="18" charset="0"/>
                            </a:rPr>
                            <m:t>𝑎𝑞</m:t>
                          </m:r>
                          <m:r>
                            <a:rPr lang="en-US" sz="2400" i="1">
                              <a:latin typeface="Cambria Math" panose="02040503050406030204" pitchFamily="18" charset="0"/>
                              <a:ea typeface="Cambria Math" panose="02040503050406030204" pitchFamily="18" charset="0"/>
                            </a:rPr>
                            <m:t>)</m:t>
                          </m:r>
                        </m:sub>
                        <m:sup>
                          <m:r>
                            <a:rPr lang="en-US" sz="2400" i="1">
                              <a:latin typeface="Cambria Math" panose="02040503050406030204" pitchFamily="18" charset="0"/>
                              <a:ea typeface="Cambria Math" panose="02040503050406030204" pitchFamily="18" charset="0"/>
                            </a:rPr>
                            <m:t>2−</m:t>
                          </m:r>
                        </m:sup>
                      </m:sSubSup>
                      <m:r>
                        <a:rPr lang="en-US" sz="2400" i="1">
                          <a:latin typeface="Cambria Math" panose="02040503050406030204" pitchFamily="18" charset="0"/>
                          <a:ea typeface="Cambria Math" panose="02040503050406030204" pitchFamily="18" charset="0"/>
                        </a:rPr>
                        <m:t>+</m:t>
                      </m:r>
                      <m:sSubSup>
                        <m:sSubSupPr>
                          <m:ctrlPr>
                            <a:rPr lang="en-US" sz="2400" i="1">
                              <a:latin typeface="Cambria Math" panose="02040503050406030204" pitchFamily="18" charset="0"/>
                              <a:ea typeface="Cambria Math" panose="02040503050406030204" pitchFamily="18" charset="0"/>
                            </a:rPr>
                          </m:ctrlPr>
                        </m:sSubSupPr>
                        <m:e>
                          <m:r>
                            <a:rPr lang="en-US" sz="2400" i="1">
                              <a:latin typeface="Cambria Math" panose="02040503050406030204" pitchFamily="18" charset="0"/>
                              <a:ea typeface="Cambria Math" panose="02040503050406030204" pitchFamily="18" charset="0"/>
                            </a:rPr>
                            <m:t>𝐻</m:t>
                          </m:r>
                        </m:e>
                        <m:sub>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𝑎𝑞</m:t>
                          </m:r>
                          <m:r>
                            <a:rPr lang="en-US" sz="2400" i="1">
                              <a:latin typeface="Cambria Math" panose="02040503050406030204" pitchFamily="18" charset="0"/>
                              <a:ea typeface="Cambria Math" panose="02040503050406030204" pitchFamily="18" charset="0"/>
                            </a:rPr>
                            <m:t>)</m:t>
                          </m:r>
                        </m:sub>
                        <m:sup>
                          <m:r>
                            <a:rPr lang="en-US" sz="2400" i="1">
                              <a:latin typeface="Cambria Math" panose="02040503050406030204" pitchFamily="18" charset="0"/>
                              <a:ea typeface="Cambria Math" panose="02040503050406030204" pitchFamily="18" charset="0"/>
                            </a:rPr>
                            <m:t>+</m:t>
                          </m:r>
                        </m:sup>
                      </m:sSubSup>
                      <m:sSubSup>
                        <m:sSubSupPr>
                          <m:ctrlPr>
                            <a:rPr lang="en-US" sz="2400" i="1">
                              <a:latin typeface="Cambria Math" panose="02040503050406030204" pitchFamily="18" charset="0"/>
                            </a:rPr>
                          </m:ctrlPr>
                        </m:sSubSupPr>
                        <m:e>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rPr>
                            <m:t>𝐶𝑎𝐶𝑂</m:t>
                          </m:r>
                        </m:e>
                        <m:sub>
                          <m:r>
                            <a:rPr lang="en-US" sz="2400" i="1">
                              <a:latin typeface="Cambria Math" panose="02040503050406030204" pitchFamily="18" charset="0"/>
                            </a:rPr>
                            <m:t>3 (</m:t>
                          </m:r>
                          <m:r>
                            <a:rPr lang="en-US" sz="2400" i="1">
                              <a:latin typeface="Cambria Math" panose="02040503050406030204" pitchFamily="18" charset="0"/>
                            </a:rPr>
                            <m:t>𝑠</m:t>
                          </m:r>
                          <m:r>
                            <a:rPr lang="en-US" sz="2400" i="1">
                              <a:latin typeface="Cambria Math" panose="02040503050406030204" pitchFamily="18" charset="0"/>
                            </a:rPr>
                            <m:t>)</m:t>
                          </m:r>
                        </m:sub>
                        <m:sup>
                          <m:r>
                            <a:rPr lang="en-US" sz="2400" i="1">
                              <a:latin typeface="Cambria Math" panose="02040503050406030204" pitchFamily="18" charset="0"/>
                            </a:rPr>
                            <m:t> </m:t>
                          </m:r>
                        </m:sup>
                      </m:sSubSup>
                    </m:oMath>
                  </m:oMathPara>
                </a14:m>
                <a:endParaRPr lang="en-US" sz="2400" dirty="0"/>
              </a:p>
            </p:txBody>
          </p:sp>
        </mc:Choice>
        <mc:Fallback xmlns="">
          <p:sp>
            <p:nvSpPr>
              <p:cNvPr id="4" name="Rectangle 3">
                <a:extLst>
                  <a:ext uri="{FF2B5EF4-FFF2-40B4-BE49-F238E27FC236}">
                    <a16:creationId xmlns:a16="http://schemas.microsoft.com/office/drawing/2014/main" id="{6D214068-FC1B-0747-9C14-094BF3E14CBF}"/>
                  </a:ext>
                </a:extLst>
              </p:cNvPr>
              <p:cNvSpPr>
                <a:spLocks noRot="1" noChangeAspect="1" noMove="1" noResize="1" noEditPoints="1" noAdjustHandles="1" noChangeArrowheads="1" noChangeShapeType="1" noTextEdit="1"/>
              </p:cNvSpPr>
              <p:nvPr/>
            </p:nvSpPr>
            <p:spPr>
              <a:xfrm>
                <a:off x="332155" y="1395580"/>
                <a:ext cx="11183446" cy="533608"/>
              </a:xfrm>
              <a:prstGeom prst="rect">
                <a:avLst/>
              </a:prstGeom>
              <a:blipFill>
                <a:blip r:embed="rId2"/>
                <a:stretch>
                  <a:fillRect t="-2326" b="-11628"/>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9EC9F108-0082-E347-ABA9-8152E9C09DB4}"/>
              </a:ext>
            </a:extLst>
          </p:cNvPr>
          <p:cNvSpPr txBox="1"/>
          <p:nvPr/>
        </p:nvSpPr>
        <p:spPr>
          <a:xfrm>
            <a:off x="157867" y="745296"/>
            <a:ext cx="1336391" cy="646331"/>
          </a:xfrm>
          <a:prstGeom prst="rect">
            <a:avLst/>
          </a:prstGeom>
          <a:noFill/>
        </p:spPr>
        <p:txBody>
          <a:bodyPr wrap="none" rtlCol="0">
            <a:spAutoFit/>
          </a:bodyPr>
          <a:lstStyle/>
          <a:p>
            <a:pPr algn="ctr"/>
            <a:r>
              <a:rPr lang="en-US" dirty="0">
                <a:solidFill>
                  <a:srgbClr val="0070C0"/>
                </a:solidFill>
              </a:rPr>
              <a:t>Atmosphere</a:t>
            </a:r>
          </a:p>
          <a:p>
            <a:pPr algn="ctr"/>
            <a:r>
              <a:rPr lang="en-US" dirty="0">
                <a:solidFill>
                  <a:srgbClr val="0070C0"/>
                </a:solidFill>
              </a:rPr>
              <a:t>(A)</a:t>
            </a:r>
          </a:p>
        </p:txBody>
      </p:sp>
      <p:sp>
        <p:nvSpPr>
          <p:cNvPr id="6" name="TextBox 5">
            <a:extLst>
              <a:ext uri="{FF2B5EF4-FFF2-40B4-BE49-F238E27FC236}">
                <a16:creationId xmlns:a16="http://schemas.microsoft.com/office/drawing/2014/main" id="{5032C3AF-28E7-0543-878E-E1A887F4766F}"/>
              </a:ext>
            </a:extLst>
          </p:cNvPr>
          <p:cNvSpPr txBox="1"/>
          <p:nvPr/>
        </p:nvSpPr>
        <p:spPr>
          <a:xfrm>
            <a:off x="10042062" y="745296"/>
            <a:ext cx="812145" cy="646331"/>
          </a:xfrm>
          <a:prstGeom prst="rect">
            <a:avLst/>
          </a:prstGeom>
          <a:noFill/>
        </p:spPr>
        <p:txBody>
          <a:bodyPr wrap="none" rtlCol="0">
            <a:spAutoFit/>
          </a:bodyPr>
          <a:lstStyle/>
          <a:p>
            <a:pPr algn="ctr"/>
            <a:r>
              <a:rPr lang="en-US" dirty="0">
                <a:solidFill>
                  <a:srgbClr val="7030A0"/>
                </a:solidFill>
              </a:rPr>
              <a:t>Calcite</a:t>
            </a:r>
          </a:p>
          <a:p>
            <a:pPr algn="ctr"/>
            <a:r>
              <a:rPr lang="en-US" dirty="0">
                <a:solidFill>
                  <a:srgbClr val="7030A0"/>
                </a:solidFill>
              </a:rPr>
              <a:t>(min)</a:t>
            </a:r>
          </a:p>
        </p:txBody>
      </p:sp>
      <p:sp>
        <p:nvSpPr>
          <p:cNvPr id="7" name="TextBox 6">
            <a:extLst>
              <a:ext uri="{FF2B5EF4-FFF2-40B4-BE49-F238E27FC236}">
                <a16:creationId xmlns:a16="http://schemas.microsoft.com/office/drawing/2014/main" id="{32785BF5-591A-794C-A7BD-B3E231897FB0}"/>
              </a:ext>
            </a:extLst>
          </p:cNvPr>
          <p:cNvSpPr txBox="1"/>
          <p:nvPr/>
        </p:nvSpPr>
        <p:spPr>
          <a:xfrm>
            <a:off x="3114847" y="745296"/>
            <a:ext cx="1040670" cy="646331"/>
          </a:xfrm>
          <a:prstGeom prst="rect">
            <a:avLst/>
          </a:prstGeom>
          <a:noFill/>
        </p:spPr>
        <p:txBody>
          <a:bodyPr wrap="none" rtlCol="0">
            <a:spAutoFit/>
          </a:bodyPr>
          <a:lstStyle/>
          <a:p>
            <a:pPr algn="ctr"/>
            <a:r>
              <a:rPr lang="en-US" dirty="0">
                <a:solidFill>
                  <a:srgbClr val="C00000"/>
                </a:solidFill>
              </a:rPr>
              <a:t>Carbonic</a:t>
            </a:r>
          </a:p>
          <a:p>
            <a:pPr algn="ctr"/>
            <a:r>
              <a:rPr lang="en-US" dirty="0">
                <a:solidFill>
                  <a:srgbClr val="C00000"/>
                </a:solidFill>
              </a:rPr>
              <a:t>Acid (CA)</a:t>
            </a:r>
          </a:p>
        </p:txBody>
      </p:sp>
      <p:sp>
        <p:nvSpPr>
          <p:cNvPr id="8" name="TextBox 7">
            <a:extLst>
              <a:ext uri="{FF2B5EF4-FFF2-40B4-BE49-F238E27FC236}">
                <a16:creationId xmlns:a16="http://schemas.microsoft.com/office/drawing/2014/main" id="{8E12E685-EFC3-AC4F-88AB-ADC94E5DAF49}"/>
              </a:ext>
            </a:extLst>
          </p:cNvPr>
          <p:cNvSpPr txBox="1"/>
          <p:nvPr/>
        </p:nvSpPr>
        <p:spPr>
          <a:xfrm>
            <a:off x="4767573" y="745296"/>
            <a:ext cx="1313052" cy="646331"/>
          </a:xfrm>
          <a:prstGeom prst="rect">
            <a:avLst/>
          </a:prstGeom>
          <a:noFill/>
        </p:spPr>
        <p:txBody>
          <a:bodyPr wrap="none" rtlCol="0">
            <a:spAutoFit/>
          </a:bodyPr>
          <a:lstStyle/>
          <a:p>
            <a:r>
              <a:rPr lang="en-US" dirty="0">
                <a:solidFill>
                  <a:srgbClr val="C00000"/>
                </a:solidFill>
              </a:rPr>
              <a:t>Bicarbonate</a:t>
            </a:r>
          </a:p>
          <a:p>
            <a:pPr algn="ctr"/>
            <a:r>
              <a:rPr lang="en-US" dirty="0">
                <a:solidFill>
                  <a:srgbClr val="C00000"/>
                </a:solidFill>
              </a:rPr>
              <a:t>(Bi)</a:t>
            </a:r>
          </a:p>
        </p:txBody>
      </p:sp>
      <p:sp>
        <p:nvSpPr>
          <p:cNvPr id="9" name="TextBox 8">
            <a:extLst>
              <a:ext uri="{FF2B5EF4-FFF2-40B4-BE49-F238E27FC236}">
                <a16:creationId xmlns:a16="http://schemas.microsoft.com/office/drawing/2014/main" id="{42B28AB3-E2EC-F447-AF3C-D4B45124F513}"/>
              </a:ext>
            </a:extLst>
          </p:cNvPr>
          <p:cNvSpPr txBox="1"/>
          <p:nvPr/>
        </p:nvSpPr>
        <p:spPr>
          <a:xfrm>
            <a:off x="7371880" y="745296"/>
            <a:ext cx="1162691" cy="646331"/>
          </a:xfrm>
          <a:prstGeom prst="rect">
            <a:avLst/>
          </a:prstGeom>
          <a:noFill/>
        </p:spPr>
        <p:txBody>
          <a:bodyPr wrap="none" rtlCol="0">
            <a:spAutoFit/>
          </a:bodyPr>
          <a:lstStyle/>
          <a:p>
            <a:r>
              <a:rPr lang="en-US" dirty="0">
                <a:solidFill>
                  <a:srgbClr val="C00000"/>
                </a:solidFill>
              </a:rPr>
              <a:t>Carbonate</a:t>
            </a:r>
          </a:p>
          <a:p>
            <a:pPr algn="ctr"/>
            <a:r>
              <a:rPr lang="en-US" dirty="0">
                <a:solidFill>
                  <a:srgbClr val="C00000"/>
                </a:solidFill>
              </a:rPr>
              <a:t>(carb)</a:t>
            </a:r>
          </a:p>
        </p:txBody>
      </p:sp>
      <p:sp>
        <p:nvSpPr>
          <p:cNvPr id="10" name="Rounded Rectangle 9">
            <a:extLst>
              <a:ext uri="{FF2B5EF4-FFF2-40B4-BE49-F238E27FC236}">
                <a16:creationId xmlns:a16="http://schemas.microsoft.com/office/drawing/2014/main" id="{F4F701C1-8401-C843-B56B-38102E1624E1}"/>
              </a:ext>
            </a:extLst>
          </p:cNvPr>
          <p:cNvSpPr/>
          <p:nvPr/>
        </p:nvSpPr>
        <p:spPr>
          <a:xfrm>
            <a:off x="2785513" y="623191"/>
            <a:ext cx="7133037" cy="1604680"/>
          </a:xfrm>
          <a:prstGeom prst="roundRect">
            <a:avLst>
              <a:gd name="adj" fmla="val 23826"/>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1" name="TextBox 10">
            <a:extLst>
              <a:ext uri="{FF2B5EF4-FFF2-40B4-BE49-F238E27FC236}">
                <a16:creationId xmlns:a16="http://schemas.microsoft.com/office/drawing/2014/main" id="{D8CC6685-858F-684C-BDA3-CD8678A9225C}"/>
              </a:ext>
            </a:extLst>
          </p:cNvPr>
          <p:cNvSpPr txBox="1"/>
          <p:nvPr/>
        </p:nvSpPr>
        <p:spPr>
          <a:xfrm>
            <a:off x="4414577" y="283730"/>
            <a:ext cx="3874907" cy="369332"/>
          </a:xfrm>
          <a:prstGeom prst="rect">
            <a:avLst/>
          </a:prstGeom>
          <a:noFill/>
        </p:spPr>
        <p:txBody>
          <a:bodyPr wrap="none" rtlCol="0">
            <a:spAutoFit/>
          </a:bodyPr>
          <a:lstStyle/>
          <a:p>
            <a:r>
              <a:rPr lang="en-US" dirty="0"/>
              <a:t>Aqueous Environment – Internal Nodes</a:t>
            </a:r>
          </a:p>
        </p:txBody>
      </p:sp>
      <p:sp>
        <p:nvSpPr>
          <p:cNvPr id="12" name="TextBox 11">
            <a:extLst>
              <a:ext uri="{FF2B5EF4-FFF2-40B4-BE49-F238E27FC236}">
                <a16:creationId xmlns:a16="http://schemas.microsoft.com/office/drawing/2014/main" id="{B8CF1526-4DBC-2A49-9E3F-3FE917C2C513}"/>
              </a:ext>
            </a:extLst>
          </p:cNvPr>
          <p:cNvSpPr txBox="1"/>
          <p:nvPr/>
        </p:nvSpPr>
        <p:spPr>
          <a:xfrm>
            <a:off x="0" y="283730"/>
            <a:ext cx="2414251" cy="369332"/>
          </a:xfrm>
          <a:prstGeom prst="rect">
            <a:avLst/>
          </a:prstGeom>
          <a:noFill/>
        </p:spPr>
        <p:txBody>
          <a:bodyPr wrap="none" rtlCol="0">
            <a:spAutoFit/>
          </a:bodyPr>
          <a:lstStyle/>
          <a:p>
            <a:r>
              <a:rPr lang="en-US" dirty="0"/>
              <a:t>Inputs – External Node</a:t>
            </a:r>
          </a:p>
        </p:txBody>
      </p:sp>
      <p:sp>
        <p:nvSpPr>
          <p:cNvPr id="13" name="TextBox 12">
            <a:extLst>
              <a:ext uri="{FF2B5EF4-FFF2-40B4-BE49-F238E27FC236}">
                <a16:creationId xmlns:a16="http://schemas.microsoft.com/office/drawing/2014/main" id="{297CB521-76FD-1D43-9C4F-FFEF35E53D0B}"/>
              </a:ext>
            </a:extLst>
          </p:cNvPr>
          <p:cNvSpPr txBox="1"/>
          <p:nvPr/>
        </p:nvSpPr>
        <p:spPr>
          <a:xfrm>
            <a:off x="9735855" y="283730"/>
            <a:ext cx="2496004" cy="369332"/>
          </a:xfrm>
          <a:prstGeom prst="rect">
            <a:avLst/>
          </a:prstGeom>
          <a:noFill/>
        </p:spPr>
        <p:txBody>
          <a:bodyPr wrap="none" rtlCol="0">
            <a:spAutoFit/>
          </a:bodyPr>
          <a:lstStyle/>
          <a:p>
            <a:r>
              <a:rPr lang="en-US" dirty="0"/>
              <a:t>Outputs – External Node</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B3AE1D48-3012-E643-A7BD-8434F011FF81}"/>
                  </a:ext>
                </a:extLst>
              </p:cNvPr>
              <p:cNvSpPr txBox="1"/>
              <p:nvPr/>
            </p:nvSpPr>
            <p:spPr>
              <a:xfrm>
                <a:off x="485137" y="2424409"/>
                <a:ext cx="86151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400" i="1" smtClean="0">
                              <a:latin typeface="Cambria Math" panose="02040503050406030204" pitchFamily="18" charset="0"/>
                            </a:rPr>
                          </m:ctrlPr>
                        </m:sSupPr>
                        <m:e>
                          <m:r>
                            <a:rPr lang="en-US" sz="2400" i="1" smtClean="0">
                              <a:latin typeface="Cambria Math" panose="02040503050406030204" pitchFamily="18" charset="0"/>
                              <a:ea typeface="Cambria Math" panose="02040503050406030204" pitchFamily="18" charset="0"/>
                            </a:rPr>
                            <m:t>𝛿</m:t>
                          </m:r>
                        </m:e>
                        <m:sup>
                          <m:r>
                            <a:rPr lang="en-US" sz="2400" b="0" i="1" smtClean="0">
                              <a:latin typeface="Cambria Math" panose="02040503050406030204" pitchFamily="18" charset="0"/>
                            </a:rPr>
                            <m:t>18</m:t>
                          </m:r>
                        </m:sup>
                      </m:sSup>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𝑂</m:t>
                          </m:r>
                        </m:e>
                        <m:sub>
                          <m:r>
                            <a:rPr lang="en-US" sz="2400" b="0" i="1" smtClean="0">
                              <a:latin typeface="Cambria Math" panose="02040503050406030204" pitchFamily="18" charset="0"/>
                            </a:rPr>
                            <m:t>𝐴</m:t>
                          </m:r>
                        </m:sub>
                      </m:sSub>
                    </m:oMath>
                  </m:oMathPara>
                </a14:m>
                <a:endParaRPr lang="en-US" sz="2400" dirty="0"/>
              </a:p>
            </p:txBody>
          </p:sp>
        </mc:Choice>
        <mc:Fallback xmlns="">
          <p:sp>
            <p:nvSpPr>
              <p:cNvPr id="14" name="TextBox 13">
                <a:extLst>
                  <a:ext uri="{FF2B5EF4-FFF2-40B4-BE49-F238E27FC236}">
                    <a16:creationId xmlns:a16="http://schemas.microsoft.com/office/drawing/2014/main" id="{B3AE1D48-3012-E643-A7BD-8434F011FF81}"/>
                  </a:ext>
                </a:extLst>
              </p:cNvPr>
              <p:cNvSpPr txBox="1">
                <a:spLocks noRot="1" noChangeAspect="1" noMove="1" noResize="1" noEditPoints="1" noAdjustHandles="1" noChangeArrowheads="1" noChangeShapeType="1" noTextEdit="1"/>
              </p:cNvSpPr>
              <p:nvPr/>
            </p:nvSpPr>
            <p:spPr>
              <a:xfrm>
                <a:off x="485137" y="2424409"/>
                <a:ext cx="861518" cy="369332"/>
              </a:xfrm>
              <a:prstGeom prst="rect">
                <a:avLst/>
              </a:prstGeom>
              <a:blipFill>
                <a:blip r:embed="rId3"/>
                <a:stretch>
                  <a:fillRect l="-8696" r="-1449" b="-1724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9268325D-63BE-5047-9FE5-4103C23E941A}"/>
                  </a:ext>
                </a:extLst>
              </p:cNvPr>
              <p:cNvSpPr txBox="1"/>
              <p:nvPr/>
            </p:nvSpPr>
            <p:spPr>
              <a:xfrm>
                <a:off x="3114847" y="2424409"/>
                <a:ext cx="101309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400" i="1" smtClean="0">
                              <a:latin typeface="Cambria Math" panose="02040503050406030204" pitchFamily="18" charset="0"/>
                            </a:rPr>
                          </m:ctrlPr>
                        </m:sSupPr>
                        <m:e>
                          <m:r>
                            <a:rPr lang="en-US" sz="2400" i="1" smtClean="0">
                              <a:latin typeface="Cambria Math" panose="02040503050406030204" pitchFamily="18" charset="0"/>
                              <a:ea typeface="Cambria Math" panose="02040503050406030204" pitchFamily="18" charset="0"/>
                            </a:rPr>
                            <m:t>𝛿</m:t>
                          </m:r>
                        </m:e>
                        <m:sup>
                          <m:r>
                            <a:rPr lang="en-US" sz="2400" b="0" i="1" smtClean="0">
                              <a:latin typeface="Cambria Math" panose="02040503050406030204" pitchFamily="18" charset="0"/>
                            </a:rPr>
                            <m:t>18</m:t>
                          </m:r>
                        </m:sup>
                      </m:sSup>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𝑂</m:t>
                          </m:r>
                        </m:e>
                        <m:sub>
                          <m:r>
                            <a:rPr lang="en-US" sz="2400" b="0" i="1" smtClean="0">
                              <a:latin typeface="Cambria Math" panose="02040503050406030204" pitchFamily="18" charset="0"/>
                            </a:rPr>
                            <m:t>𝐶𝐴</m:t>
                          </m:r>
                        </m:sub>
                      </m:sSub>
                    </m:oMath>
                  </m:oMathPara>
                </a14:m>
                <a:endParaRPr lang="en-US" sz="2400" dirty="0"/>
              </a:p>
            </p:txBody>
          </p:sp>
        </mc:Choice>
        <mc:Fallback xmlns="">
          <p:sp>
            <p:nvSpPr>
              <p:cNvPr id="15" name="TextBox 14">
                <a:extLst>
                  <a:ext uri="{FF2B5EF4-FFF2-40B4-BE49-F238E27FC236}">
                    <a16:creationId xmlns:a16="http://schemas.microsoft.com/office/drawing/2014/main" id="{9268325D-63BE-5047-9FE5-4103C23E941A}"/>
                  </a:ext>
                </a:extLst>
              </p:cNvPr>
              <p:cNvSpPr txBox="1">
                <a:spLocks noRot="1" noChangeAspect="1" noMove="1" noResize="1" noEditPoints="1" noAdjustHandles="1" noChangeArrowheads="1" noChangeShapeType="1" noTextEdit="1"/>
              </p:cNvSpPr>
              <p:nvPr/>
            </p:nvSpPr>
            <p:spPr>
              <a:xfrm>
                <a:off x="3114847" y="2424409"/>
                <a:ext cx="1013098" cy="369332"/>
              </a:xfrm>
              <a:prstGeom prst="rect">
                <a:avLst/>
              </a:prstGeom>
              <a:blipFill>
                <a:blip r:embed="rId4"/>
                <a:stretch>
                  <a:fillRect l="-7500" r="-2500" b="-1724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4457CAD3-C8FE-324B-88C6-2416A71CE85A}"/>
                  </a:ext>
                </a:extLst>
              </p:cNvPr>
              <p:cNvSpPr txBox="1"/>
              <p:nvPr/>
            </p:nvSpPr>
            <p:spPr>
              <a:xfrm>
                <a:off x="4917550" y="2424409"/>
                <a:ext cx="94647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400" i="1" smtClean="0">
                              <a:latin typeface="Cambria Math" panose="02040503050406030204" pitchFamily="18" charset="0"/>
                            </a:rPr>
                          </m:ctrlPr>
                        </m:sSupPr>
                        <m:e>
                          <m:r>
                            <a:rPr lang="en-US" sz="2400" i="1" smtClean="0">
                              <a:latin typeface="Cambria Math" panose="02040503050406030204" pitchFamily="18" charset="0"/>
                              <a:ea typeface="Cambria Math" panose="02040503050406030204" pitchFamily="18" charset="0"/>
                            </a:rPr>
                            <m:t>𝛿</m:t>
                          </m:r>
                        </m:e>
                        <m:sup>
                          <m:r>
                            <a:rPr lang="en-US" sz="2400" b="0" i="1" smtClean="0">
                              <a:latin typeface="Cambria Math" panose="02040503050406030204" pitchFamily="18" charset="0"/>
                            </a:rPr>
                            <m:t>18</m:t>
                          </m:r>
                        </m:sup>
                      </m:sSup>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𝑂</m:t>
                          </m:r>
                        </m:e>
                        <m:sub>
                          <m:r>
                            <a:rPr lang="en-US" sz="2400" b="0" i="1" smtClean="0">
                              <a:latin typeface="Cambria Math" panose="02040503050406030204" pitchFamily="18" charset="0"/>
                            </a:rPr>
                            <m:t>𝑏𝑖</m:t>
                          </m:r>
                        </m:sub>
                      </m:sSub>
                    </m:oMath>
                  </m:oMathPara>
                </a14:m>
                <a:endParaRPr lang="en-US" sz="2400" dirty="0"/>
              </a:p>
            </p:txBody>
          </p:sp>
        </mc:Choice>
        <mc:Fallback xmlns="">
          <p:sp>
            <p:nvSpPr>
              <p:cNvPr id="16" name="TextBox 15">
                <a:extLst>
                  <a:ext uri="{FF2B5EF4-FFF2-40B4-BE49-F238E27FC236}">
                    <a16:creationId xmlns:a16="http://schemas.microsoft.com/office/drawing/2014/main" id="{4457CAD3-C8FE-324B-88C6-2416A71CE85A}"/>
                  </a:ext>
                </a:extLst>
              </p:cNvPr>
              <p:cNvSpPr txBox="1">
                <a:spLocks noRot="1" noChangeAspect="1" noMove="1" noResize="1" noEditPoints="1" noAdjustHandles="1" noChangeArrowheads="1" noChangeShapeType="1" noTextEdit="1"/>
              </p:cNvSpPr>
              <p:nvPr/>
            </p:nvSpPr>
            <p:spPr>
              <a:xfrm>
                <a:off x="4917550" y="2424409"/>
                <a:ext cx="946478" cy="369332"/>
              </a:xfrm>
              <a:prstGeom prst="rect">
                <a:avLst/>
              </a:prstGeom>
              <a:blipFill>
                <a:blip r:embed="rId5"/>
                <a:stretch>
                  <a:fillRect l="-8000" r="-2667" b="-206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33BA52B5-F76D-EC47-AD38-BB636B2DB31C}"/>
                  </a:ext>
                </a:extLst>
              </p:cNvPr>
              <p:cNvSpPr txBox="1"/>
              <p:nvPr/>
            </p:nvSpPr>
            <p:spPr>
              <a:xfrm>
                <a:off x="7605567" y="2424409"/>
                <a:ext cx="123976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400" i="1" smtClean="0">
                              <a:latin typeface="Cambria Math" panose="02040503050406030204" pitchFamily="18" charset="0"/>
                            </a:rPr>
                          </m:ctrlPr>
                        </m:sSupPr>
                        <m:e>
                          <m:r>
                            <a:rPr lang="en-US" sz="2400" i="1" smtClean="0">
                              <a:latin typeface="Cambria Math" panose="02040503050406030204" pitchFamily="18" charset="0"/>
                              <a:ea typeface="Cambria Math" panose="02040503050406030204" pitchFamily="18" charset="0"/>
                            </a:rPr>
                            <m:t>𝛿</m:t>
                          </m:r>
                        </m:e>
                        <m:sup>
                          <m:r>
                            <a:rPr lang="en-US" sz="2400" b="0" i="1" smtClean="0">
                              <a:latin typeface="Cambria Math" panose="02040503050406030204" pitchFamily="18" charset="0"/>
                            </a:rPr>
                            <m:t>18</m:t>
                          </m:r>
                        </m:sup>
                      </m:sSup>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𝑂</m:t>
                          </m:r>
                        </m:e>
                        <m:sub>
                          <m:r>
                            <a:rPr lang="en-US" sz="2400" b="0" i="1" smtClean="0">
                              <a:latin typeface="Cambria Math" panose="02040503050406030204" pitchFamily="18" charset="0"/>
                            </a:rPr>
                            <m:t>𝑐𝑎𝑟𝑏</m:t>
                          </m:r>
                        </m:sub>
                      </m:sSub>
                    </m:oMath>
                  </m:oMathPara>
                </a14:m>
                <a:endParaRPr lang="en-US" sz="2400" dirty="0"/>
              </a:p>
            </p:txBody>
          </p:sp>
        </mc:Choice>
        <mc:Fallback xmlns="">
          <p:sp>
            <p:nvSpPr>
              <p:cNvPr id="17" name="TextBox 16">
                <a:extLst>
                  <a:ext uri="{FF2B5EF4-FFF2-40B4-BE49-F238E27FC236}">
                    <a16:creationId xmlns:a16="http://schemas.microsoft.com/office/drawing/2014/main" id="{33BA52B5-F76D-EC47-AD38-BB636B2DB31C}"/>
                  </a:ext>
                </a:extLst>
              </p:cNvPr>
              <p:cNvSpPr txBox="1">
                <a:spLocks noRot="1" noChangeAspect="1" noMove="1" noResize="1" noEditPoints="1" noAdjustHandles="1" noChangeArrowheads="1" noChangeShapeType="1" noTextEdit="1"/>
              </p:cNvSpPr>
              <p:nvPr/>
            </p:nvSpPr>
            <p:spPr>
              <a:xfrm>
                <a:off x="7605567" y="2424409"/>
                <a:ext cx="1239763" cy="369332"/>
              </a:xfrm>
              <a:prstGeom prst="rect">
                <a:avLst/>
              </a:prstGeom>
              <a:blipFill>
                <a:blip r:embed="rId6"/>
                <a:stretch>
                  <a:fillRect l="-6122" r="-1020" b="-206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74601905-5448-0048-8D48-0729564236CE}"/>
                  </a:ext>
                </a:extLst>
              </p:cNvPr>
              <p:cNvSpPr txBox="1"/>
              <p:nvPr/>
            </p:nvSpPr>
            <p:spPr>
              <a:xfrm>
                <a:off x="10062688" y="2424409"/>
                <a:ext cx="116384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400" i="1" smtClean="0">
                              <a:latin typeface="Cambria Math" panose="02040503050406030204" pitchFamily="18" charset="0"/>
                            </a:rPr>
                          </m:ctrlPr>
                        </m:sSupPr>
                        <m:e>
                          <m:r>
                            <a:rPr lang="en-US" sz="2400" i="1" smtClean="0">
                              <a:latin typeface="Cambria Math" panose="02040503050406030204" pitchFamily="18" charset="0"/>
                              <a:ea typeface="Cambria Math" panose="02040503050406030204" pitchFamily="18" charset="0"/>
                            </a:rPr>
                            <m:t>𝛿</m:t>
                          </m:r>
                        </m:e>
                        <m:sup>
                          <m:r>
                            <a:rPr lang="en-US" sz="2400" b="0" i="1" smtClean="0">
                              <a:latin typeface="Cambria Math" panose="02040503050406030204" pitchFamily="18" charset="0"/>
                            </a:rPr>
                            <m:t>18</m:t>
                          </m:r>
                        </m:sup>
                      </m:sSup>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𝑂</m:t>
                          </m:r>
                        </m:e>
                        <m:sub>
                          <m:r>
                            <a:rPr lang="en-US" sz="2400" b="0" i="1" smtClean="0">
                              <a:latin typeface="Cambria Math" panose="02040503050406030204" pitchFamily="18" charset="0"/>
                            </a:rPr>
                            <m:t>𝑚𝑖𝑛</m:t>
                          </m:r>
                        </m:sub>
                      </m:sSub>
                    </m:oMath>
                  </m:oMathPara>
                </a14:m>
                <a:endParaRPr lang="en-US" sz="2400" dirty="0"/>
              </a:p>
            </p:txBody>
          </p:sp>
        </mc:Choice>
        <mc:Fallback xmlns="">
          <p:sp>
            <p:nvSpPr>
              <p:cNvPr id="18" name="TextBox 17">
                <a:extLst>
                  <a:ext uri="{FF2B5EF4-FFF2-40B4-BE49-F238E27FC236}">
                    <a16:creationId xmlns:a16="http://schemas.microsoft.com/office/drawing/2014/main" id="{74601905-5448-0048-8D48-0729564236CE}"/>
                  </a:ext>
                </a:extLst>
              </p:cNvPr>
              <p:cNvSpPr txBox="1">
                <a:spLocks noRot="1" noChangeAspect="1" noMove="1" noResize="1" noEditPoints="1" noAdjustHandles="1" noChangeArrowheads="1" noChangeShapeType="1" noTextEdit="1"/>
              </p:cNvSpPr>
              <p:nvPr/>
            </p:nvSpPr>
            <p:spPr>
              <a:xfrm>
                <a:off x="10062688" y="2424409"/>
                <a:ext cx="1163845" cy="369332"/>
              </a:xfrm>
              <a:prstGeom prst="rect">
                <a:avLst/>
              </a:prstGeom>
              <a:blipFill>
                <a:blip r:embed="rId7"/>
                <a:stretch>
                  <a:fillRect l="-6452" r="-1075" b="-20690"/>
                </a:stretch>
              </a:blipFill>
            </p:spPr>
            <p:txBody>
              <a:bodyPr/>
              <a:lstStyle/>
              <a:p>
                <a:r>
                  <a:rPr lang="en-US">
                    <a:noFill/>
                  </a:rPr>
                  <a:t> </a:t>
                </a:r>
              </a:p>
            </p:txBody>
          </p:sp>
        </mc:Fallback>
      </mc:AlternateContent>
      <p:cxnSp>
        <p:nvCxnSpPr>
          <p:cNvPr id="19" name="Straight Arrow Connector 18">
            <a:extLst>
              <a:ext uri="{FF2B5EF4-FFF2-40B4-BE49-F238E27FC236}">
                <a16:creationId xmlns:a16="http://schemas.microsoft.com/office/drawing/2014/main" id="{D25A8886-319D-4245-9332-D9EB8368D168}"/>
              </a:ext>
            </a:extLst>
          </p:cNvPr>
          <p:cNvCxnSpPr>
            <a:cxnSpLocks/>
          </p:cNvCxnSpPr>
          <p:nvPr/>
        </p:nvCxnSpPr>
        <p:spPr>
          <a:xfrm>
            <a:off x="802640" y="1908868"/>
            <a:ext cx="0" cy="474901"/>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97D31389-FDD2-AA43-AA68-FC0DC5389162}"/>
              </a:ext>
            </a:extLst>
          </p:cNvPr>
          <p:cNvCxnSpPr>
            <a:cxnSpLocks/>
          </p:cNvCxnSpPr>
          <p:nvPr/>
        </p:nvCxnSpPr>
        <p:spPr>
          <a:xfrm>
            <a:off x="3535680" y="1908868"/>
            <a:ext cx="0" cy="474901"/>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61E24D69-EFED-FB43-AEF3-CC46180A9D7F}"/>
              </a:ext>
            </a:extLst>
          </p:cNvPr>
          <p:cNvCxnSpPr>
            <a:cxnSpLocks/>
          </p:cNvCxnSpPr>
          <p:nvPr/>
        </p:nvCxnSpPr>
        <p:spPr>
          <a:xfrm>
            <a:off x="5242560" y="1908868"/>
            <a:ext cx="0" cy="474901"/>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E6E08746-E1E5-BD4A-BBD9-D3325309BA9F}"/>
              </a:ext>
            </a:extLst>
          </p:cNvPr>
          <p:cNvCxnSpPr>
            <a:cxnSpLocks/>
          </p:cNvCxnSpPr>
          <p:nvPr/>
        </p:nvCxnSpPr>
        <p:spPr>
          <a:xfrm>
            <a:off x="7945120" y="1908868"/>
            <a:ext cx="0" cy="474901"/>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663F2ADD-365C-D94D-84D4-479EF13CD888}"/>
              </a:ext>
            </a:extLst>
          </p:cNvPr>
          <p:cNvCxnSpPr>
            <a:cxnSpLocks/>
          </p:cNvCxnSpPr>
          <p:nvPr/>
        </p:nvCxnSpPr>
        <p:spPr>
          <a:xfrm>
            <a:off x="10414000" y="1908868"/>
            <a:ext cx="0" cy="474901"/>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4905AA6F-D1E7-404E-A880-74BD15D05C74}"/>
                  </a:ext>
                </a:extLst>
              </p:cNvPr>
              <p:cNvSpPr txBox="1"/>
              <p:nvPr/>
            </p:nvSpPr>
            <p:spPr>
              <a:xfrm>
                <a:off x="2332504" y="3165688"/>
                <a:ext cx="90601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ea typeface="Cambria Math" panose="02040503050406030204" pitchFamily="18" charset="0"/>
                            </a:rPr>
                          </m:ctrlPr>
                        </m:sSubPr>
                        <m:e>
                          <m:r>
                            <a:rPr lang="en-US" sz="2400" i="1" smtClean="0">
                              <a:latin typeface="Cambria Math" panose="02040503050406030204" pitchFamily="18" charset="0"/>
                              <a:ea typeface="Cambria Math" panose="02040503050406030204" pitchFamily="18" charset="0"/>
                            </a:rPr>
                            <m:t>𝜙</m:t>
                          </m:r>
                        </m:e>
                        <m:sub>
                          <m:r>
                            <a:rPr lang="en-US" sz="2400" b="0" i="1" smtClean="0">
                              <a:latin typeface="Cambria Math" panose="02040503050406030204" pitchFamily="18" charset="0"/>
                              <a:ea typeface="Cambria Math" panose="02040503050406030204" pitchFamily="18" charset="0"/>
                            </a:rPr>
                            <m:t>𝐴</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𝐶𝐴</m:t>
                          </m:r>
                        </m:sub>
                      </m:sSub>
                    </m:oMath>
                  </m:oMathPara>
                </a14:m>
                <a:endParaRPr lang="en-US" sz="2400" dirty="0"/>
              </a:p>
            </p:txBody>
          </p:sp>
        </mc:Choice>
        <mc:Fallback xmlns="">
          <p:sp>
            <p:nvSpPr>
              <p:cNvPr id="24" name="TextBox 23">
                <a:extLst>
                  <a:ext uri="{FF2B5EF4-FFF2-40B4-BE49-F238E27FC236}">
                    <a16:creationId xmlns:a16="http://schemas.microsoft.com/office/drawing/2014/main" id="{4905AA6F-D1E7-404E-A880-74BD15D05C74}"/>
                  </a:ext>
                </a:extLst>
              </p:cNvPr>
              <p:cNvSpPr txBox="1">
                <a:spLocks noRot="1" noChangeAspect="1" noMove="1" noResize="1" noEditPoints="1" noAdjustHandles="1" noChangeArrowheads="1" noChangeShapeType="1" noTextEdit="1"/>
              </p:cNvSpPr>
              <p:nvPr/>
            </p:nvSpPr>
            <p:spPr>
              <a:xfrm>
                <a:off x="2332504" y="3165688"/>
                <a:ext cx="906017" cy="369332"/>
              </a:xfrm>
              <a:prstGeom prst="rect">
                <a:avLst/>
              </a:prstGeom>
              <a:blipFill>
                <a:blip r:embed="rId8"/>
                <a:stretch>
                  <a:fillRect l="-11111" r="-2778" b="-30000"/>
                </a:stretch>
              </a:blipFill>
            </p:spPr>
            <p:txBody>
              <a:bodyPr/>
              <a:lstStyle/>
              <a:p>
                <a:r>
                  <a:rPr lang="en-US">
                    <a:noFill/>
                  </a:rPr>
                  <a:t> </a:t>
                </a:r>
              </a:p>
            </p:txBody>
          </p:sp>
        </mc:Fallback>
      </mc:AlternateContent>
      <p:sp>
        <p:nvSpPr>
          <p:cNvPr id="25" name="Down Arrow 24">
            <a:extLst>
              <a:ext uri="{FF2B5EF4-FFF2-40B4-BE49-F238E27FC236}">
                <a16:creationId xmlns:a16="http://schemas.microsoft.com/office/drawing/2014/main" id="{FED0A70D-2478-DF43-BC14-096655759748}"/>
              </a:ext>
            </a:extLst>
          </p:cNvPr>
          <p:cNvSpPr/>
          <p:nvPr/>
        </p:nvSpPr>
        <p:spPr>
          <a:xfrm>
            <a:off x="2637910" y="1889271"/>
            <a:ext cx="306207" cy="1259840"/>
          </a:xfrm>
          <a:prstGeom prst="downArrow">
            <a:avLst/>
          </a:prstGeom>
          <a:gradFill flip="none" rotWithShape="1">
            <a:gsLst>
              <a:gs pos="0">
                <a:srgbClr val="0070C0"/>
              </a:gs>
              <a:gs pos="50000">
                <a:schemeClr val="accent1">
                  <a:tint val="44500"/>
                  <a:satMod val="160000"/>
                </a:schemeClr>
              </a:gs>
              <a:gs pos="100000">
                <a:srgbClr val="C00000"/>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1C6BDDD2-82F7-D948-A345-F728F39614E3}"/>
                  </a:ext>
                </a:extLst>
              </p:cNvPr>
              <p:cNvSpPr txBox="1"/>
              <p:nvPr/>
            </p:nvSpPr>
            <p:spPr>
              <a:xfrm>
                <a:off x="4239696" y="3173534"/>
                <a:ext cx="98764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ea typeface="Cambria Math" panose="02040503050406030204" pitchFamily="18" charset="0"/>
                            </a:rPr>
                          </m:ctrlPr>
                        </m:sSubPr>
                        <m:e>
                          <m:r>
                            <a:rPr lang="en-US" sz="2400" i="1" smtClean="0">
                              <a:latin typeface="Cambria Math" panose="02040503050406030204" pitchFamily="18" charset="0"/>
                              <a:ea typeface="Cambria Math" panose="02040503050406030204" pitchFamily="18" charset="0"/>
                            </a:rPr>
                            <m:t>𝜙</m:t>
                          </m:r>
                        </m:e>
                        <m:sub>
                          <m:r>
                            <a:rPr lang="en-US" sz="2400" b="0" i="1" smtClean="0">
                              <a:latin typeface="Cambria Math" panose="02040503050406030204" pitchFamily="18" charset="0"/>
                              <a:ea typeface="Cambria Math" panose="02040503050406030204" pitchFamily="18" charset="0"/>
                            </a:rPr>
                            <m:t>𝐶𝐴</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𝑏𝑖</m:t>
                          </m:r>
                        </m:sub>
                      </m:sSub>
                    </m:oMath>
                  </m:oMathPara>
                </a14:m>
                <a:endParaRPr lang="en-US" sz="2400" dirty="0"/>
              </a:p>
            </p:txBody>
          </p:sp>
        </mc:Choice>
        <mc:Fallback xmlns="">
          <p:sp>
            <p:nvSpPr>
              <p:cNvPr id="26" name="TextBox 25">
                <a:extLst>
                  <a:ext uri="{FF2B5EF4-FFF2-40B4-BE49-F238E27FC236}">
                    <a16:creationId xmlns:a16="http://schemas.microsoft.com/office/drawing/2014/main" id="{1C6BDDD2-82F7-D948-A345-F728F39614E3}"/>
                  </a:ext>
                </a:extLst>
              </p:cNvPr>
              <p:cNvSpPr txBox="1">
                <a:spLocks noRot="1" noChangeAspect="1" noMove="1" noResize="1" noEditPoints="1" noAdjustHandles="1" noChangeArrowheads="1" noChangeShapeType="1" noTextEdit="1"/>
              </p:cNvSpPr>
              <p:nvPr/>
            </p:nvSpPr>
            <p:spPr>
              <a:xfrm>
                <a:off x="4239696" y="3173534"/>
                <a:ext cx="987643" cy="369332"/>
              </a:xfrm>
              <a:prstGeom prst="rect">
                <a:avLst/>
              </a:prstGeom>
              <a:blipFill>
                <a:blip r:embed="rId9"/>
                <a:stretch>
                  <a:fillRect l="-10127" r="-2532" b="-34483"/>
                </a:stretch>
              </a:blipFill>
            </p:spPr>
            <p:txBody>
              <a:bodyPr/>
              <a:lstStyle/>
              <a:p>
                <a:r>
                  <a:rPr lang="en-US">
                    <a:noFill/>
                  </a:rPr>
                  <a:t> </a:t>
                </a:r>
              </a:p>
            </p:txBody>
          </p:sp>
        </mc:Fallback>
      </mc:AlternateContent>
      <p:sp>
        <p:nvSpPr>
          <p:cNvPr id="27" name="Down Arrow 26">
            <a:extLst>
              <a:ext uri="{FF2B5EF4-FFF2-40B4-BE49-F238E27FC236}">
                <a16:creationId xmlns:a16="http://schemas.microsoft.com/office/drawing/2014/main" id="{35DD8492-6B23-5845-A7E4-E525A81AE403}"/>
              </a:ext>
            </a:extLst>
          </p:cNvPr>
          <p:cNvSpPr/>
          <p:nvPr/>
        </p:nvSpPr>
        <p:spPr>
          <a:xfrm>
            <a:off x="4545102" y="1897117"/>
            <a:ext cx="306207" cy="1259840"/>
          </a:xfrm>
          <a:prstGeom prst="downArrow">
            <a:avLst/>
          </a:prstGeom>
          <a:gradFill flip="none" rotWithShape="1">
            <a:gsLst>
              <a:gs pos="0">
                <a:srgbClr val="C00000"/>
              </a:gs>
              <a:gs pos="50000">
                <a:schemeClr val="accent1">
                  <a:tint val="44500"/>
                  <a:satMod val="160000"/>
                </a:schemeClr>
              </a:gs>
              <a:gs pos="100000">
                <a:srgbClr val="C00000"/>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FCBB9AF4-20DA-0745-A98A-952E8A0939A1}"/>
                  </a:ext>
                </a:extLst>
              </p:cNvPr>
              <p:cNvSpPr txBox="1"/>
              <p:nvPr/>
            </p:nvSpPr>
            <p:spPr>
              <a:xfrm>
                <a:off x="6942255" y="3227584"/>
                <a:ext cx="121430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ea typeface="Cambria Math" panose="02040503050406030204" pitchFamily="18" charset="0"/>
                            </a:rPr>
                          </m:ctrlPr>
                        </m:sSubPr>
                        <m:e>
                          <m:r>
                            <a:rPr lang="en-US" sz="2400" i="1" smtClean="0">
                              <a:latin typeface="Cambria Math" panose="02040503050406030204" pitchFamily="18" charset="0"/>
                              <a:ea typeface="Cambria Math" panose="02040503050406030204" pitchFamily="18" charset="0"/>
                            </a:rPr>
                            <m:t>𝜙</m:t>
                          </m:r>
                        </m:e>
                        <m:sub>
                          <m:r>
                            <a:rPr lang="en-US" sz="2400" b="0" i="1" smtClean="0">
                              <a:latin typeface="Cambria Math" panose="02040503050406030204" pitchFamily="18" charset="0"/>
                              <a:ea typeface="Cambria Math" panose="02040503050406030204" pitchFamily="18" charset="0"/>
                            </a:rPr>
                            <m:t>𝑏𝑖</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𝑐𝑎𝑟𝑏</m:t>
                          </m:r>
                        </m:sub>
                      </m:sSub>
                    </m:oMath>
                  </m:oMathPara>
                </a14:m>
                <a:endParaRPr lang="en-US" sz="2400" dirty="0"/>
              </a:p>
            </p:txBody>
          </p:sp>
        </mc:Choice>
        <mc:Fallback xmlns="">
          <p:sp>
            <p:nvSpPr>
              <p:cNvPr id="28" name="TextBox 27">
                <a:extLst>
                  <a:ext uri="{FF2B5EF4-FFF2-40B4-BE49-F238E27FC236}">
                    <a16:creationId xmlns:a16="http://schemas.microsoft.com/office/drawing/2014/main" id="{FCBB9AF4-20DA-0745-A98A-952E8A0939A1}"/>
                  </a:ext>
                </a:extLst>
              </p:cNvPr>
              <p:cNvSpPr txBox="1">
                <a:spLocks noRot="1" noChangeAspect="1" noMove="1" noResize="1" noEditPoints="1" noAdjustHandles="1" noChangeArrowheads="1" noChangeShapeType="1" noTextEdit="1"/>
              </p:cNvSpPr>
              <p:nvPr/>
            </p:nvSpPr>
            <p:spPr>
              <a:xfrm>
                <a:off x="6942255" y="3227584"/>
                <a:ext cx="1214307" cy="369332"/>
              </a:xfrm>
              <a:prstGeom prst="rect">
                <a:avLst/>
              </a:prstGeom>
              <a:blipFill>
                <a:blip r:embed="rId10"/>
                <a:stretch>
                  <a:fillRect l="-7216" r="-1031" b="-29032"/>
                </a:stretch>
              </a:blipFill>
            </p:spPr>
            <p:txBody>
              <a:bodyPr/>
              <a:lstStyle/>
              <a:p>
                <a:r>
                  <a:rPr lang="en-US">
                    <a:noFill/>
                  </a:rPr>
                  <a:t> </a:t>
                </a:r>
              </a:p>
            </p:txBody>
          </p:sp>
        </mc:Fallback>
      </mc:AlternateContent>
      <p:sp>
        <p:nvSpPr>
          <p:cNvPr id="29" name="Down Arrow 28">
            <a:extLst>
              <a:ext uri="{FF2B5EF4-FFF2-40B4-BE49-F238E27FC236}">
                <a16:creationId xmlns:a16="http://schemas.microsoft.com/office/drawing/2014/main" id="{B1E3FA57-5FA6-9A4E-A257-FEAF052402A2}"/>
              </a:ext>
            </a:extLst>
          </p:cNvPr>
          <p:cNvSpPr/>
          <p:nvPr/>
        </p:nvSpPr>
        <p:spPr>
          <a:xfrm>
            <a:off x="7247661" y="1951167"/>
            <a:ext cx="306207" cy="1259840"/>
          </a:xfrm>
          <a:prstGeom prst="downArrow">
            <a:avLst/>
          </a:prstGeom>
          <a:gradFill flip="none" rotWithShape="1">
            <a:gsLst>
              <a:gs pos="0">
                <a:srgbClr val="C00000"/>
              </a:gs>
              <a:gs pos="50000">
                <a:schemeClr val="accent1">
                  <a:tint val="44500"/>
                  <a:satMod val="160000"/>
                </a:schemeClr>
              </a:gs>
              <a:gs pos="100000">
                <a:srgbClr val="C00000"/>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F2E9A00E-D810-D648-AA64-42E31BCB0811}"/>
                  </a:ext>
                </a:extLst>
              </p:cNvPr>
              <p:cNvSpPr txBox="1"/>
              <p:nvPr/>
            </p:nvSpPr>
            <p:spPr>
              <a:xfrm>
                <a:off x="9430449" y="3222016"/>
                <a:ext cx="143167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ea typeface="Cambria Math" panose="02040503050406030204" pitchFamily="18" charset="0"/>
                            </a:rPr>
                          </m:ctrlPr>
                        </m:sSubPr>
                        <m:e>
                          <m:r>
                            <a:rPr lang="en-US" sz="2400" i="1" smtClean="0">
                              <a:latin typeface="Cambria Math" panose="02040503050406030204" pitchFamily="18" charset="0"/>
                              <a:ea typeface="Cambria Math" panose="02040503050406030204" pitchFamily="18" charset="0"/>
                            </a:rPr>
                            <m:t>𝜙</m:t>
                          </m:r>
                        </m:e>
                        <m:sub>
                          <m:r>
                            <a:rPr lang="en-US" sz="2400" b="0" i="1" smtClean="0">
                              <a:latin typeface="Cambria Math" panose="02040503050406030204" pitchFamily="18" charset="0"/>
                              <a:ea typeface="Cambria Math" panose="02040503050406030204" pitchFamily="18" charset="0"/>
                            </a:rPr>
                            <m:t>𝑐𝑎𝑟𝑏</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𝑚𝑖𝑛</m:t>
                          </m:r>
                        </m:sub>
                      </m:sSub>
                    </m:oMath>
                  </m:oMathPara>
                </a14:m>
                <a:endParaRPr lang="en-US" sz="2400" dirty="0"/>
              </a:p>
            </p:txBody>
          </p:sp>
        </mc:Choice>
        <mc:Fallback xmlns="">
          <p:sp>
            <p:nvSpPr>
              <p:cNvPr id="30" name="TextBox 29">
                <a:extLst>
                  <a:ext uri="{FF2B5EF4-FFF2-40B4-BE49-F238E27FC236}">
                    <a16:creationId xmlns:a16="http://schemas.microsoft.com/office/drawing/2014/main" id="{F2E9A00E-D810-D648-AA64-42E31BCB0811}"/>
                  </a:ext>
                </a:extLst>
              </p:cNvPr>
              <p:cNvSpPr txBox="1">
                <a:spLocks noRot="1" noChangeAspect="1" noMove="1" noResize="1" noEditPoints="1" noAdjustHandles="1" noChangeArrowheads="1" noChangeShapeType="1" noTextEdit="1"/>
              </p:cNvSpPr>
              <p:nvPr/>
            </p:nvSpPr>
            <p:spPr>
              <a:xfrm>
                <a:off x="9430449" y="3222016"/>
                <a:ext cx="1431674" cy="369332"/>
              </a:xfrm>
              <a:prstGeom prst="rect">
                <a:avLst/>
              </a:prstGeom>
              <a:blipFill>
                <a:blip r:embed="rId11"/>
                <a:stretch>
                  <a:fillRect l="-7018" r="-877" b="-33333"/>
                </a:stretch>
              </a:blipFill>
            </p:spPr>
            <p:txBody>
              <a:bodyPr/>
              <a:lstStyle/>
              <a:p>
                <a:r>
                  <a:rPr lang="en-US">
                    <a:noFill/>
                  </a:rPr>
                  <a:t> </a:t>
                </a:r>
              </a:p>
            </p:txBody>
          </p:sp>
        </mc:Fallback>
      </mc:AlternateContent>
      <p:sp>
        <p:nvSpPr>
          <p:cNvPr id="31" name="Down Arrow 30">
            <a:extLst>
              <a:ext uri="{FF2B5EF4-FFF2-40B4-BE49-F238E27FC236}">
                <a16:creationId xmlns:a16="http://schemas.microsoft.com/office/drawing/2014/main" id="{456C7641-3E31-C04E-B129-29D9EEE2AE4D}"/>
              </a:ext>
            </a:extLst>
          </p:cNvPr>
          <p:cNvSpPr/>
          <p:nvPr/>
        </p:nvSpPr>
        <p:spPr>
          <a:xfrm>
            <a:off x="9735855" y="1945599"/>
            <a:ext cx="306207" cy="1259840"/>
          </a:xfrm>
          <a:prstGeom prst="downArrow">
            <a:avLst/>
          </a:prstGeom>
          <a:gradFill flip="none" rotWithShape="1">
            <a:gsLst>
              <a:gs pos="0">
                <a:srgbClr val="C00000"/>
              </a:gs>
              <a:gs pos="50000">
                <a:schemeClr val="accent1">
                  <a:tint val="44500"/>
                  <a:satMod val="160000"/>
                </a:schemeClr>
              </a:gs>
              <a:gs pos="100000">
                <a:srgbClr val="7030A0"/>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2" name="Group 31">
            <a:extLst>
              <a:ext uri="{FF2B5EF4-FFF2-40B4-BE49-F238E27FC236}">
                <a16:creationId xmlns:a16="http://schemas.microsoft.com/office/drawing/2014/main" id="{6D4D156E-F744-F04E-9E45-C13BC28D1C50}"/>
              </a:ext>
            </a:extLst>
          </p:cNvPr>
          <p:cNvGrpSpPr/>
          <p:nvPr/>
        </p:nvGrpSpPr>
        <p:grpSpPr>
          <a:xfrm>
            <a:off x="3621396" y="4030759"/>
            <a:ext cx="4288156" cy="2563141"/>
            <a:chOff x="3047369" y="1626713"/>
            <a:chExt cx="8680067" cy="5188300"/>
          </a:xfrm>
        </p:grpSpPr>
        <p:pic>
          <p:nvPicPr>
            <p:cNvPr id="33" name="Picture 32">
              <a:extLst>
                <a:ext uri="{FF2B5EF4-FFF2-40B4-BE49-F238E27FC236}">
                  <a16:creationId xmlns:a16="http://schemas.microsoft.com/office/drawing/2014/main" id="{9168FDF7-8778-0B40-92DA-1B7B3FE99898}"/>
                </a:ext>
              </a:extLst>
            </p:cNvPr>
            <p:cNvPicPr>
              <a:picLocks noChangeAspect="1"/>
            </p:cNvPicPr>
            <p:nvPr/>
          </p:nvPicPr>
          <p:blipFill>
            <a:blip r:embed="rId12"/>
            <a:stretch>
              <a:fillRect/>
            </a:stretch>
          </p:blipFill>
          <p:spPr>
            <a:xfrm>
              <a:off x="3047369" y="1626713"/>
              <a:ext cx="5983846" cy="4846915"/>
            </a:xfrm>
            <a:prstGeom prst="rect">
              <a:avLst/>
            </a:prstGeom>
          </p:spPr>
        </p:pic>
        <p:cxnSp>
          <p:nvCxnSpPr>
            <p:cNvPr id="34" name="Straight Arrow Connector 33">
              <a:extLst>
                <a:ext uri="{FF2B5EF4-FFF2-40B4-BE49-F238E27FC236}">
                  <a16:creationId xmlns:a16="http://schemas.microsoft.com/office/drawing/2014/main" id="{BFCFC2D2-883D-4B4E-AEB0-D8D0167B5207}"/>
                </a:ext>
              </a:extLst>
            </p:cNvPr>
            <p:cNvCxnSpPr>
              <a:cxnSpLocks/>
            </p:cNvCxnSpPr>
            <p:nvPr/>
          </p:nvCxnSpPr>
          <p:spPr>
            <a:xfrm>
              <a:off x="7591647" y="5826642"/>
              <a:ext cx="2445488" cy="64698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5" name="Picture 34">
              <a:extLst>
                <a:ext uri="{FF2B5EF4-FFF2-40B4-BE49-F238E27FC236}">
                  <a16:creationId xmlns:a16="http://schemas.microsoft.com/office/drawing/2014/main" id="{246E5355-F94D-0940-B43E-70AE7378021E}"/>
                </a:ext>
              </a:extLst>
            </p:cNvPr>
            <p:cNvPicPr>
              <a:picLocks noChangeAspect="1"/>
            </p:cNvPicPr>
            <p:nvPr/>
          </p:nvPicPr>
          <p:blipFill>
            <a:blip r:embed="rId13"/>
            <a:stretch>
              <a:fillRect/>
            </a:stretch>
          </p:blipFill>
          <p:spPr>
            <a:xfrm>
              <a:off x="10302064" y="5826642"/>
              <a:ext cx="1173345" cy="988371"/>
            </a:xfrm>
            <a:prstGeom prst="rect">
              <a:avLst/>
            </a:prstGeom>
          </p:spPr>
        </p:pic>
        <p:sp>
          <p:nvSpPr>
            <p:cNvPr id="36" name="TextBox 35">
              <a:extLst>
                <a:ext uri="{FF2B5EF4-FFF2-40B4-BE49-F238E27FC236}">
                  <a16:creationId xmlns:a16="http://schemas.microsoft.com/office/drawing/2014/main" id="{9C845E60-5D5C-474D-9C48-F148234E2AD7}"/>
                </a:ext>
              </a:extLst>
            </p:cNvPr>
            <p:cNvSpPr txBox="1"/>
            <p:nvPr/>
          </p:nvSpPr>
          <p:spPr>
            <a:xfrm>
              <a:off x="9902646" y="5198006"/>
              <a:ext cx="1824790" cy="747600"/>
            </a:xfrm>
            <a:prstGeom prst="rect">
              <a:avLst/>
            </a:prstGeom>
            <a:noFill/>
          </p:spPr>
          <p:txBody>
            <a:bodyPr wrap="square" rtlCol="0">
              <a:spAutoFit/>
            </a:bodyPr>
            <a:lstStyle/>
            <a:p>
              <a:r>
                <a:rPr lang="en-US" dirty="0"/>
                <a:t>CaCO</a:t>
              </a:r>
              <a:r>
                <a:rPr lang="en-US" baseline="-25000" dirty="0"/>
                <a:t>3</a:t>
              </a:r>
              <a:endParaRPr lang="en-US" dirty="0"/>
            </a:p>
          </p:txBody>
        </p:sp>
      </p:grpSp>
    </p:spTree>
    <p:extLst>
      <p:ext uri="{BB962C8B-B14F-4D97-AF65-F5344CB8AC3E}">
        <p14:creationId xmlns:p14="http://schemas.microsoft.com/office/powerpoint/2010/main" val="23525504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ounded Rectangle 8">
            <a:extLst>
              <a:ext uri="{FF2B5EF4-FFF2-40B4-BE49-F238E27FC236}">
                <a16:creationId xmlns:a16="http://schemas.microsoft.com/office/drawing/2014/main" id="{02B42117-BDB2-394C-AC88-04C1F59B6B54}"/>
              </a:ext>
            </a:extLst>
          </p:cNvPr>
          <p:cNvSpPr/>
          <p:nvPr/>
        </p:nvSpPr>
        <p:spPr>
          <a:xfrm>
            <a:off x="2785513" y="559400"/>
            <a:ext cx="7133037" cy="1604680"/>
          </a:xfrm>
          <a:prstGeom prst="roundRect">
            <a:avLst>
              <a:gd name="adj" fmla="val 23826"/>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A0860103-1C06-824A-8581-E06ECA896849}"/>
                  </a:ext>
                </a:extLst>
              </p:cNvPr>
              <p:cNvSpPr/>
              <p:nvPr/>
            </p:nvSpPr>
            <p:spPr>
              <a:xfrm>
                <a:off x="332155" y="1395580"/>
                <a:ext cx="11183446" cy="53360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𝐶</m:t>
                      </m:r>
                      <m:sSub>
                        <m:sSubPr>
                          <m:ctrlPr>
                            <a:rPr lang="en-US" sz="2400" i="1">
                              <a:latin typeface="Cambria Math" panose="02040503050406030204" pitchFamily="18" charset="0"/>
                            </a:rPr>
                          </m:ctrlPr>
                        </m:sSubPr>
                        <m:e>
                          <m:r>
                            <a:rPr lang="en-US" sz="2400" i="1">
                              <a:latin typeface="Cambria Math" panose="02040503050406030204" pitchFamily="18" charset="0"/>
                            </a:rPr>
                            <m:t>𝑂</m:t>
                          </m:r>
                        </m:e>
                        <m:sub>
                          <m:r>
                            <a:rPr lang="en-US" sz="2400" i="1">
                              <a:latin typeface="Cambria Math" panose="02040503050406030204" pitchFamily="18" charset="0"/>
                            </a:rPr>
                            <m:t>2 (</m:t>
                          </m:r>
                          <m:r>
                            <a:rPr lang="en-US" sz="2400" i="1">
                              <a:latin typeface="Cambria Math" panose="02040503050406030204" pitchFamily="18" charset="0"/>
                            </a:rPr>
                            <m:t>𝑔</m:t>
                          </m:r>
                          <m:r>
                            <a:rPr lang="en-US" sz="2400" i="1">
                              <a:latin typeface="Cambria Math" panose="02040503050406030204" pitchFamily="18" charset="0"/>
                            </a:rPr>
                            <m:t>)</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𝐻</m:t>
                          </m:r>
                        </m:e>
                        <m:sub>
                          <m:r>
                            <a:rPr lang="en-US" sz="2400" i="1">
                              <a:latin typeface="Cambria Math" panose="02040503050406030204" pitchFamily="18" charset="0"/>
                            </a:rPr>
                            <m:t>2</m:t>
                          </m:r>
                        </m:sub>
                      </m:sSub>
                      <m:sSub>
                        <m:sSubPr>
                          <m:ctrlPr>
                            <a:rPr lang="en-US" sz="2400" i="1">
                              <a:latin typeface="Cambria Math" panose="02040503050406030204" pitchFamily="18" charset="0"/>
                            </a:rPr>
                          </m:ctrlPr>
                        </m:sSubPr>
                        <m:e>
                          <m:r>
                            <a:rPr lang="en-US" sz="2400" i="1">
                              <a:latin typeface="Cambria Math" panose="02040503050406030204" pitchFamily="18" charset="0"/>
                            </a:rPr>
                            <m:t>𝑂</m:t>
                          </m:r>
                        </m:e>
                        <m:sub>
                          <m:r>
                            <a:rPr lang="en-US" sz="2400" i="1">
                              <a:latin typeface="Cambria Math" panose="02040503050406030204" pitchFamily="18" charset="0"/>
                            </a:rPr>
                            <m:t>(</m:t>
                          </m:r>
                          <m:r>
                            <a:rPr lang="en-US" sz="2400" i="1">
                              <a:latin typeface="Cambria Math" panose="02040503050406030204" pitchFamily="18" charset="0"/>
                            </a:rPr>
                            <m:t>𝑙</m:t>
                          </m:r>
                          <m:r>
                            <a:rPr lang="en-US" sz="2400" i="1">
                              <a:latin typeface="Cambria Math" panose="02040503050406030204" pitchFamily="18" charset="0"/>
                            </a:rPr>
                            <m:t>)</m:t>
                          </m:r>
                        </m:sub>
                      </m:sSub>
                      <m:r>
                        <a:rPr lang="en-US" sz="2400" i="1">
                          <a:latin typeface="Cambria Math" panose="02040503050406030204" pitchFamily="18" charset="0"/>
                          <a:ea typeface="Cambria Math" panose="02040503050406030204" pitchFamily="18" charset="0"/>
                        </a:rPr>
                        <m:t>⇌ </m:t>
                      </m:r>
                      <m:sSub>
                        <m:sSubPr>
                          <m:ctrlPr>
                            <a:rPr lang="en-US" sz="2400" i="1">
                              <a:latin typeface="Cambria Math" panose="02040503050406030204" pitchFamily="18" charset="0"/>
                            </a:rPr>
                          </m:ctrlPr>
                        </m:sSubPr>
                        <m:e>
                          <m:r>
                            <a:rPr lang="en-US" sz="2400" i="1">
                              <a:latin typeface="Cambria Math" panose="02040503050406030204" pitchFamily="18" charset="0"/>
                            </a:rPr>
                            <m:t>𝐻</m:t>
                          </m:r>
                        </m:e>
                        <m:sub>
                          <m:r>
                            <a:rPr lang="en-US" sz="2400" i="1">
                              <a:latin typeface="Cambria Math" panose="02040503050406030204" pitchFamily="18" charset="0"/>
                            </a:rPr>
                            <m:t>2</m:t>
                          </m:r>
                        </m:sub>
                      </m:sSub>
                      <m:sSub>
                        <m:sSubPr>
                          <m:ctrlPr>
                            <a:rPr lang="en-US" sz="2400" i="1">
                              <a:latin typeface="Cambria Math" panose="02040503050406030204" pitchFamily="18" charset="0"/>
                            </a:rPr>
                          </m:ctrlPr>
                        </m:sSubPr>
                        <m:e>
                          <m:r>
                            <a:rPr lang="en-US" sz="2400" i="1">
                              <a:latin typeface="Cambria Math" panose="02040503050406030204" pitchFamily="18" charset="0"/>
                            </a:rPr>
                            <m:t>𝐶𝑂</m:t>
                          </m:r>
                        </m:e>
                        <m:sub>
                          <m:r>
                            <a:rPr lang="en-US" sz="2400" i="1">
                              <a:latin typeface="Cambria Math" panose="02040503050406030204" pitchFamily="18" charset="0"/>
                            </a:rPr>
                            <m:t>3 (</m:t>
                          </m:r>
                          <m:r>
                            <a:rPr lang="en-US" sz="2400" i="1">
                              <a:latin typeface="Cambria Math" panose="02040503050406030204" pitchFamily="18" charset="0"/>
                            </a:rPr>
                            <m:t>𝑎𝑞</m:t>
                          </m:r>
                          <m:r>
                            <a:rPr lang="en-US" sz="2400" i="1">
                              <a:latin typeface="Cambria Math" panose="02040503050406030204" pitchFamily="18" charset="0"/>
                            </a:rPr>
                            <m:t>)</m:t>
                          </m:r>
                        </m:sub>
                      </m:sSub>
                      <m:r>
                        <a:rPr lang="en-US" sz="2400" i="1">
                          <a:latin typeface="Cambria Math" panose="02040503050406030204" pitchFamily="18" charset="0"/>
                          <a:ea typeface="Cambria Math" panose="02040503050406030204" pitchFamily="18" charset="0"/>
                        </a:rPr>
                        <m:t>⇌</m:t>
                      </m:r>
                      <m:sSubSup>
                        <m:sSubSupPr>
                          <m:ctrlPr>
                            <a:rPr lang="en-US" sz="2400" i="1">
                              <a:latin typeface="Cambria Math" panose="02040503050406030204" pitchFamily="18" charset="0"/>
                              <a:ea typeface="Cambria Math" panose="02040503050406030204" pitchFamily="18" charset="0"/>
                            </a:rPr>
                          </m:ctrlPr>
                        </m:sSubSupPr>
                        <m:e>
                          <m:r>
                            <a:rPr lang="en-US" sz="2400" i="1">
                              <a:latin typeface="Cambria Math" panose="02040503050406030204" pitchFamily="18" charset="0"/>
                              <a:ea typeface="Cambria Math" panose="02040503050406030204" pitchFamily="18" charset="0"/>
                            </a:rPr>
                            <m:t>𝐻𝐶𝑂</m:t>
                          </m:r>
                        </m:e>
                        <m:sub>
                          <m:r>
                            <a:rPr lang="en-US" sz="2400" i="1">
                              <a:latin typeface="Cambria Math" panose="02040503050406030204" pitchFamily="18" charset="0"/>
                              <a:ea typeface="Cambria Math" panose="02040503050406030204" pitchFamily="18" charset="0"/>
                            </a:rPr>
                            <m:t>3 (</m:t>
                          </m:r>
                          <m:r>
                            <a:rPr lang="en-US" sz="2400" i="1">
                              <a:latin typeface="Cambria Math" panose="02040503050406030204" pitchFamily="18" charset="0"/>
                              <a:ea typeface="Cambria Math" panose="02040503050406030204" pitchFamily="18" charset="0"/>
                            </a:rPr>
                            <m:t>𝑎𝑞</m:t>
                          </m:r>
                          <m:r>
                            <a:rPr lang="en-US" sz="2400" i="1">
                              <a:latin typeface="Cambria Math" panose="02040503050406030204" pitchFamily="18" charset="0"/>
                              <a:ea typeface="Cambria Math" panose="02040503050406030204" pitchFamily="18" charset="0"/>
                            </a:rPr>
                            <m:t>)</m:t>
                          </m:r>
                        </m:sub>
                        <m:sup>
                          <m:r>
                            <a:rPr lang="en-US" sz="2400" i="1">
                              <a:latin typeface="Cambria Math" panose="02040503050406030204" pitchFamily="18" charset="0"/>
                              <a:ea typeface="Cambria Math" panose="02040503050406030204" pitchFamily="18" charset="0"/>
                            </a:rPr>
                            <m:t>−</m:t>
                          </m:r>
                        </m:sup>
                      </m:sSubSup>
                      <m:r>
                        <a:rPr lang="en-US" sz="2400" i="1">
                          <a:latin typeface="Cambria Math" panose="02040503050406030204" pitchFamily="18" charset="0"/>
                          <a:ea typeface="Cambria Math" panose="02040503050406030204" pitchFamily="18" charset="0"/>
                        </a:rPr>
                        <m:t>+</m:t>
                      </m:r>
                      <m:sSubSup>
                        <m:sSubSupPr>
                          <m:ctrlPr>
                            <a:rPr lang="en-US" sz="2400" i="1">
                              <a:latin typeface="Cambria Math" panose="02040503050406030204" pitchFamily="18" charset="0"/>
                              <a:ea typeface="Cambria Math" panose="02040503050406030204" pitchFamily="18" charset="0"/>
                            </a:rPr>
                          </m:ctrlPr>
                        </m:sSubSupPr>
                        <m:e>
                          <m:r>
                            <a:rPr lang="en-US" sz="2400" i="1">
                              <a:latin typeface="Cambria Math" panose="02040503050406030204" pitchFamily="18" charset="0"/>
                              <a:ea typeface="Cambria Math" panose="02040503050406030204" pitchFamily="18" charset="0"/>
                            </a:rPr>
                            <m:t>𝐻</m:t>
                          </m:r>
                        </m:e>
                        <m:sub>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𝑎𝑞</m:t>
                          </m:r>
                          <m:r>
                            <a:rPr lang="en-US" sz="2400" i="1">
                              <a:latin typeface="Cambria Math" panose="02040503050406030204" pitchFamily="18" charset="0"/>
                              <a:ea typeface="Cambria Math" panose="02040503050406030204" pitchFamily="18" charset="0"/>
                            </a:rPr>
                            <m:t>)</m:t>
                          </m:r>
                        </m:sub>
                        <m:sup>
                          <m:r>
                            <a:rPr lang="en-US" sz="2400" i="1">
                              <a:latin typeface="Cambria Math" panose="02040503050406030204" pitchFamily="18" charset="0"/>
                              <a:ea typeface="Cambria Math" panose="02040503050406030204" pitchFamily="18" charset="0"/>
                            </a:rPr>
                            <m:t>+</m:t>
                          </m:r>
                        </m:sup>
                      </m:sSubSup>
                      <m:r>
                        <a:rPr lang="en-US" sz="2400" i="1">
                          <a:latin typeface="Cambria Math" panose="02040503050406030204" pitchFamily="18" charset="0"/>
                          <a:ea typeface="Cambria Math" panose="02040503050406030204" pitchFamily="18" charset="0"/>
                        </a:rPr>
                        <m:t>⇌</m:t>
                      </m:r>
                      <m:sSubSup>
                        <m:sSubSupPr>
                          <m:ctrlPr>
                            <a:rPr lang="en-US" sz="2400" i="1">
                              <a:latin typeface="Cambria Math" panose="02040503050406030204" pitchFamily="18" charset="0"/>
                              <a:ea typeface="Cambria Math" panose="02040503050406030204" pitchFamily="18" charset="0"/>
                            </a:rPr>
                          </m:ctrlPr>
                        </m:sSubSupPr>
                        <m:e>
                          <m:r>
                            <a:rPr lang="en-US" sz="2400" i="1">
                              <a:latin typeface="Cambria Math" panose="02040503050406030204" pitchFamily="18" charset="0"/>
                              <a:ea typeface="Cambria Math" panose="02040503050406030204" pitchFamily="18" charset="0"/>
                            </a:rPr>
                            <m:t>𝐶𝑂</m:t>
                          </m:r>
                        </m:e>
                        <m:sub>
                          <m:r>
                            <a:rPr lang="en-US" sz="2400" i="1">
                              <a:latin typeface="Cambria Math" panose="02040503050406030204" pitchFamily="18" charset="0"/>
                              <a:ea typeface="Cambria Math" panose="02040503050406030204" pitchFamily="18" charset="0"/>
                            </a:rPr>
                            <m:t>3 (</m:t>
                          </m:r>
                          <m:r>
                            <a:rPr lang="en-US" sz="2400" i="1">
                              <a:latin typeface="Cambria Math" panose="02040503050406030204" pitchFamily="18" charset="0"/>
                              <a:ea typeface="Cambria Math" panose="02040503050406030204" pitchFamily="18" charset="0"/>
                            </a:rPr>
                            <m:t>𝑎𝑞</m:t>
                          </m:r>
                          <m:r>
                            <a:rPr lang="en-US" sz="2400" i="1">
                              <a:latin typeface="Cambria Math" panose="02040503050406030204" pitchFamily="18" charset="0"/>
                              <a:ea typeface="Cambria Math" panose="02040503050406030204" pitchFamily="18" charset="0"/>
                            </a:rPr>
                            <m:t>)</m:t>
                          </m:r>
                        </m:sub>
                        <m:sup>
                          <m:r>
                            <a:rPr lang="en-US" sz="2400" i="1">
                              <a:latin typeface="Cambria Math" panose="02040503050406030204" pitchFamily="18" charset="0"/>
                              <a:ea typeface="Cambria Math" panose="02040503050406030204" pitchFamily="18" charset="0"/>
                            </a:rPr>
                            <m:t>2−</m:t>
                          </m:r>
                        </m:sup>
                      </m:sSubSup>
                      <m:r>
                        <a:rPr lang="en-US" sz="2400" i="1">
                          <a:latin typeface="Cambria Math" panose="02040503050406030204" pitchFamily="18" charset="0"/>
                          <a:ea typeface="Cambria Math" panose="02040503050406030204" pitchFamily="18" charset="0"/>
                        </a:rPr>
                        <m:t>+</m:t>
                      </m:r>
                      <m:sSubSup>
                        <m:sSubSupPr>
                          <m:ctrlPr>
                            <a:rPr lang="en-US" sz="2400" i="1">
                              <a:latin typeface="Cambria Math" panose="02040503050406030204" pitchFamily="18" charset="0"/>
                              <a:ea typeface="Cambria Math" panose="02040503050406030204" pitchFamily="18" charset="0"/>
                            </a:rPr>
                          </m:ctrlPr>
                        </m:sSubSupPr>
                        <m:e>
                          <m:r>
                            <a:rPr lang="en-US" sz="2400" i="1">
                              <a:latin typeface="Cambria Math" panose="02040503050406030204" pitchFamily="18" charset="0"/>
                              <a:ea typeface="Cambria Math" panose="02040503050406030204" pitchFamily="18" charset="0"/>
                            </a:rPr>
                            <m:t>𝐻</m:t>
                          </m:r>
                        </m:e>
                        <m:sub>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𝑎𝑞</m:t>
                          </m:r>
                          <m:r>
                            <a:rPr lang="en-US" sz="2400" i="1">
                              <a:latin typeface="Cambria Math" panose="02040503050406030204" pitchFamily="18" charset="0"/>
                              <a:ea typeface="Cambria Math" panose="02040503050406030204" pitchFamily="18" charset="0"/>
                            </a:rPr>
                            <m:t>)</m:t>
                          </m:r>
                        </m:sub>
                        <m:sup>
                          <m:r>
                            <a:rPr lang="en-US" sz="2400" i="1">
                              <a:latin typeface="Cambria Math" panose="02040503050406030204" pitchFamily="18" charset="0"/>
                              <a:ea typeface="Cambria Math" panose="02040503050406030204" pitchFamily="18" charset="0"/>
                            </a:rPr>
                            <m:t>+</m:t>
                          </m:r>
                        </m:sup>
                      </m:sSubSup>
                      <m:sSubSup>
                        <m:sSubSupPr>
                          <m:ctrlPr>
                            <a:rPr lang="en-US" sz="2400" i="1">
                              <a:latin typeface="Cambria Math" panose="02040503050406030204" pitchFamily="18" charset="0"/>
                            </a:rPr>
                          </m:ctrlPr>
                        </m:sSubSupPr>
                        <m:e>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rPr>
                            <m:t>𝐶𝑎𝐶𝑂</m:t>
                          </m:r>
                        </m:e>
                        <m:sub>
                          <m:r>
                            <a:rPr lang="en-US" sz="2400" i="1">
                              <a:latin typeface="Cambria Math" panose="02040503050406030204" pitchFamily="18" charset="0"/>
                            </a:rPr>
                            <m:t>3 (</m:t>
                          </m:r>
                          <m:r>
                            <a:rPr lang="en-US" sz="2400" i="1">
                              <a:latin typeface="Cambria Math" panose="02040503050406030204" pitchFamily="18" charset="0"/>
                            </a:rPr>
                            <m:t>𝑠</m:t>
                          </m:r>
                          <m:r>
                            <a:rPr lang="en-US" sz="2400" i="1">
                              <a:latin typeface="Cambria Math" panose="02040503050406030204" pitchFamily="18" charset="0"/>
                            </a:rPr>
                            <m:t>)</m:t>
                          </m:r>
                        </m:sub>
                        <m:sup>
                          <m:r>
                            <a:rPr lang="en-US" sz="2400" i="1">
                              <a:latin typeface="Cambria Math" panose="02040503050406030204" pitchFamily="18" charset="0"/>
                            </a:rPr>
                            <m:t> </m:t>
                          </m:r>
                        </m:sup>
                      </m:sSubSup>
                    </m:oMath>
                  </m:oMathPara>
                </a14:m>
                <a:endParaRPr lang="en-US" sz="2400" dirty="0"/>
              </a:p>
            </p:txBody>
          </p:sp>
        </mc:Choice>
        <mc:Fallback xmlns="">
          <p:sp>
            <p:nvSpPr>
              <p:cNvPr id="3" name="Rectangle 2">
                <a:extLst>
                  <a:ext uri="{FF2B5EF4-FFF2-40B4-BE49-F238E27FC236}">
                    <a16:creationId xmlns:a16="http://schemas.microsoft.com/office/drawing/2014/main" id="{A0860103-1C06-824A-8581-E06ECA896849}"/>
                  </a:ext>
                </a:extLst>
              </p:cNvPr>
              <p:cNvSpPr>
                <a:spLocks noRot="1" noChangeAspect="1" noMove="1" noResize="1" noEditPoints="1" noAdjustHandles="1" noChangeArrowheads="1" noChangeShapeType="1" noTextEdit="1"/>
              </p:cNvSpPr>
              <p:nvPr/>
            </p:nvSpPr>
            <p:spPr>
              <a:xfrm>
                <a:off x="332155" y="1395580"/>
                <a:ext cx="11183446" cy="533608"/>
              </a:xfrm>
              <a:prstGeom prst="rect">
                <a:avLst/>
              </a:prstGeom>
              <a:blipFill>
                <a:blip r:embed="rId2"/>
                <a:stretch>
                  <a:fillRect t="-2326" b="-11628"/>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3D357641-79C7-0041-88C4-DB8082D56E02}"/>
              </a:ext>
            </a:extLst>
          </p:cNvPr>
          <p:cNvSpPr txBox="1"/>
          <p:nvPr/>
        </p:nvSpPr>
        <p:spPr>
          <a:xfrm>
            <a:off x="157867" y="809093"/>
            <a:ext cx="1336391" cy="646331"/>
          </a:xfrm>
          <a:prstGeom prst="rect">
            <a:avLst/>
          </a:prstGeom>
          <a:noFill/>
        </p:spPr>
        <p:txBody>
          <a:bodyPr wrap="none" rtlCol="0">
            <a:spAutoFit/>
          </a:bodyPr>
          <a:lstStyle/>
          <a:p>
            <a:pPr algn="ctr"/>
            <a:r>
              <a:rPr lang="en-US" dirty="0">
                <a:solidFill>
                  <a:srgbClr val="0070C0"/>
                </a:solidFill>
              </a:rPr>
              <a:t>Atmosphere</a:t>
            </a:r>
          </a:p>
          <a:p>
            <a:pPr algn="ctr"/>
            <a:r>
              <a:rPr lang="en-US" dirty="0">
                <a:solidFill>
                  <a:srgbClr val="0070C0"/>
                </a:solidFill>
              </a:rPr>
              <a:t>(A)</a:t>
            </a:r>
          </a:p>
        </p:txBody>
      </p:sp>
      <p:sp>
        <p:nvSpPr>
          <p:cNvPr id="5" name="TextBox 4">
            <a:extLst>
              <a:ext uri="{FF2B5EF4-FFF2-40B4-BE49-F238E27FC236}">
                <a16:creationId xmlns:a16="http://schemas.microsoft.com/office/drawing/2014/main" id="{2B290572-6ECB-D04B-BCD2-CDE081FD2ABE}"/>
              </a:ext>
            </a:extLst>
          </p:cNvPr>
          <p:cNvSpPr txBox="1"/>
          <p:nvPr/>
        </p:nvSpPr>
        <p:spPr>
          <a:xfrm>
            <a:off x="10042062" y="809093"/>
            <a:ext cx="812145" cy="646331"/>
          </a:xfrm>
          <a:prstGeom prst="rect">
            <a:avLst/>
          </a:prstGeom>
          <a:noFill/>
        </p:spPr>
        <p:txBody>
          <a:bodyPr wrap="none" rtlCol="0">
            <a:spAutoFit/>
          </a:bodyPr>
          <a:lstStyle/>
          <a:p>
            <a:pPr algn="ctr"/>
            <a:r>
              <a:rPr lang="en-US" dirty="0">
                <a:solidFill>
                  <a:srgbClr val="7030A0"/>
                </a:solidFill>
              </a:rPr>
              <a:t>Calcite</a:t>
            </a:r>
          </a:p>
          <a:p>
            <a:pPr algn="ctr"/>
            <a:r>
              <a:rPr lang="en-US" dirty="0">
                <a:solidFill>
                  <a:srgbClr val="7030A0"/>
                </a:solidFill>
              </a:rPr>
              <a:t>(min)</a:t>
            </a:r>
          </a:p>
        </p:txBody>
      </p:sp>
      <p:sp>
        <p:nvSpPr>
          <p:cNvPr id="6" name="TextBox 5">
            <a:extLst>
              <a:ext uri="{FF2B5EF4-FFF2-40B4-BE49-F238E27FC236}">
                <a16:creationId xmlns:a16="http://schemas.microsoft.com/office/drawing/2014/main" id="{1E118297-F2E4-EC41-A302-AB44B2ACA81E}"/>
              </a:ext>
            </a:extLst>
          </p:cNvPr>
          <p:cNvSpPr txBox="1"/>
          <p:nvPr/>
        </p:nvSpPr>
        <p:spPr>
          <a:xfrm>
            <a:off x="3114847" y="809093"/>
            <a:ext cx="1040670" cy="646331"/>
          </a:xfrm>
          <a:prstGeom prst="rect">
            <a:avLst/>
          </a:prstGeom>
          <a:noFill/>
        </p:spPr>
        <p:txBody>
          <a:bodyPr wrap="none" rtlCol="0">
            <a:spAutoFit/>
          </a:bodyPr>
          <a:lstStyle/>
          <a:p>
            <a:pPr algn="ctr"/>
            <a:r>
              <a:rPr lang="en-US" dirty="0">
                <a:solidFill>
                  <a:srgbClr val="C00000"/>
                </a:solidFill>
              </a:rPr>
              <a:t>Carbonic</a:t>
            </a:r>
          </a:p>
          <a:p>
            <a:pPr algn="ctr"/>
            <a:r>
              <a:rPr lang="en-US" dirty="0">
                <a:solidFill>
                  <a:srgbClr val="C00000"/>
                </a:solidFill>
              </a:rPr>
              <a:t>Acid (CA)</a:t>
            </a:r>
          </a:p>
        </p:txBody>
      </p:sp>
      <p:sp>
        <p:nvSpPr>
          <p:cNvPr id="7" name="TextBox 6">
            <a:extLst>
              <a:ext uri="{FF2B5EF4-FFF2-40B4-BE49-F238E27FC236}">
                <a16:creationId xmlns:a16="http://schemas.microsoft.com/office/drawing/2014/main" id="{F8594060-6396-D64B-B058-A82058E372A2}"/>
              </a:ext>
            </a:extLst>
          </p:cNvPr>
          <p:cNvSpPr txBox="1"/>
          <p:nvPr/>
        </p:nvSpPr>
        <p:spPr>
          <a:xfrm>
            <a:off x="4767573" y="809093"/>
            <a:ext cx="1313052" cy="646331"/>
          </a:xfrm>
          <a:prstGeom prst="rect">
            <a:avLst/>
          </a:prstGeom>
          <a:noFill/>
        </p:spPr>
        <p:txBody>
          <a:bodyPr wrap="none" rtlCol="0">
            <a:spAutoFit/>
          </a:bodyPr>
          <a:lstStyle/>
          <a:p>
            <a:r>
              <a:rPr lang="en-US" dirty="0">
                <a:solidFill>
                  <a:srgbClr val="C00000"/>
                </a:solidFill>
              </a:rPr>
              <a:t>Bicarbonate</a:t>
            </a:r>
          </a:p>
          <a:p>
            <a:pPr algn="ctr"/>
            <a:r>
              <a:rPr lang="en-US" dirty="0">
                <a:solidFill>
                  <a:srgbClr val="C00000"/>
                </a:solidFill>
              </a:rPr>
              <a:t>(bi)</a:t>
            </a:r>
          </a:p>
        </p:txBody>
      </p:sp>
      <p:sp>
        <p:nvSpPr>
          <p:cNvPr id="8" name="TextBox 7">
            <a:extLst>
              <a:ext uri="{FF2B5EF4-FFF2-40B4-BE49-F238E27FC236}">
                <a16:creationId xmlns:a16="http://schemas.microsoft.com/office/drawing/2014/main" id="{F261274E-0F63-5347-9857-9743E17B9291}"/>
              </a:ext>
            </a:extLst>
          </p:cNvPr>
          <p:cNvSpPr txBox="1"/>
          <p:nvPr/>
        </p:nvSpPr>
        <p:spPr>
          <a:xfrm>
            <a:off x="7371880" y="809093"/>
            <a:ext cx="1162691" cy="646331"/>
          </a:xfrm>
          <a:prstGeom prst="rect">
            <a:avLst/>
          </a:prstGeom>
          <a:noFill/>
        </p:spPr>
        <p:txBody>
          <a:bodyPr wrap="none" rtlCol="0">
            <a:spAutoFit/>
          </a:bodyPr>
          <a:lstStyle/>
          <a:p>
            <a:r>
              <a:rPr lang="en-US" dirty="0">
                <a:solidFill>
                  <a:srgbClr val="C00000"/>
                </a:solidFill>
              </a:rPr>
              <a:t>Carbonate</a:t>
            </a:r>
          </a:p>
          <a:p>
            <a:pPr algn="ctr"/>
            <a:r>
              <a:rPr lang="en-US" dirty="0">
                <a:solidFill>
                  <a:srgbClr val="C00000"/>
                </a:solidFill>
              </a:rPr>
              <a:t>(carb)</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08852114-0349-F14A-A254-D4AB8CDD6033}"/>
                  </a:ext>
                </a:extLst>
              </p:cNvPr>
              <p:cNvSpPr txBox="1"/>
              <p:nvPr/>
            </p:nvSpPr>
            <p:spPr>
              <a:xfrm>
                <a:off x="485137" y="2424409"/>
                <a:ext cx="86151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400" i="1" smtClean="0">
                              <a:latin typeface="Cambria Math" panose="02040503050406030204" pitchFamily="18" charset="0"/>
                            </a:rPr>
                          </m:ctrlPr>
                        </m:sSupPr>
                        <m:e>
                          <m:r>
                            <a:rPr lang="en-US" sz="2400" i="1" smtClean="0">
                              <a:latin typeface="Cambria Math" panose="02040503050406030204" pitchFamily="18" charset="0"/>
                              <a:ea typeface="Cambria Math" panose="02040503050406030204" pitchFamily="18" charset="0"/>
                            </a:rPr>
                            <m:t>𝛿</m:t>
                          </m:r>
                        </m:e>
                        <m:sup>
                          <m:r>
                            <a:rPr lang="en-US" sz="2400" b="0" i="1" smtClean="0">
                              <a:latin typeface="Cambria Math" panose="02040503050406030204" pitchFamily="18" charset="0"/>
                            </a:rPr>
                            <m:t>18</m:t>
                          </m:r>
                        </m:sup>
                      </m:sSup>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𝑂</m:t>
                          </m:r>
                        </m:e>
                        <m:sub>
                          <m:r>
                            <a:rPr lang="en-US" sz="2400" b="0" i="1" smtClean="0">
                              <a:latin typeface="Cambria Math" panose="02040503050406030204" pitchFamily="18" charset="0"/>
                            </a:rPr>
                            <m:t>𝐴</m:t>
                          </m:r>
                        </m:sub>
                      </m:sSub>
                    </m:oMath>
                  </m:oMathPara>
                </a14:m>
                <a:endParaRPr lang="en-US" sz="2400" dirty="0"/>
              </a:p>
            </p:txBody>
          </p:sp>
        </mc:Choice>
        <mc:Fallback xmlns="">
          <p:sp>
            <p:nvSpPr>
              <p:cNvPr id="12" name="TextBox 11">
                <a:extLst>
                  <a:ext uri="{FF2B5EF4-FFF2-40B4-BE49-F238E27FC236}">
                    <a16:creationId xmlns:a16="http://schemas.microsoft.com/office/drawing/2014/main" id="{08852114-0349-F14A-A254-D4AB8CDD6033}"/>
                  </a:ext>
                </a:extLst>
              </p:cNvPr>
              <p:cNvSpPr txBox="1">
                <a:spLocks noRot="1" noChangeAspect="1" noMove="1" noResize="1" noEditPoints="1" noAdjustHandles="1" noChangeArrowheads="1" noChangeShapeType="1" noTextEdit="1"/>
              </p:cNvSpPr>
              <p:nvPr/>
            </p:nvSpPr>
            <p:spPr>
              <a:xfrm>
                <a:off x="485137" y="2424409"/>
                <a:ext cx="861518" cy="369332"/>
              </a:xfrm>
              <a:prstGeom prst="rect">
                <a:avLst/>
              </a:prstGeom>
              <a:blipFill>
                <a:blip r:embed="rId3"/>
                <a:stretch>
                  <a:fillRect l="-8696" r="-1449" b="-1724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55B3977A-5A4B-4146-A153-C60BBE750D23}"/>
                  </a:ext>
                </a:extLst>
              </p:cNvPr>
              <p:cNvSpPr txBox="1"/>
              <p:nvPr/>
            </p:nvSpPr>
            <p:spPr>
              <a:xfrm>
                <a:off x="2332504" y="3165688"/>
                <a:ext cx="90601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ea typeface="Cambria Math" panose="02040503050406030204" pitchFamily="18" charset="0"/>
                            </a:rPr>
                          </m:ctrlPr>
                        </m:sSubPr>
                        <m:e>
                          <m:r>
                            <a:rPr lang="en-US" sz="2400" i="1" smtClean="0">
                              <a:latin typeface="Cambria Math" panose="02040503050406030204" pitchFamily="18" charset="0"/>
                              <a:ea typeface="Cambria Math" panose="02040503050406030204" pitchFamily="18" charset="0"/>
                            </a:rPr>
                            <m:t>𝜙</m:t>
                          </m:r>
                        </m:e>
                        <m:sub>
                          <m:r>
                            <a:rPr lang="en-US" sz="2400" b="0" i="1" smtClean="0">
                              <a:latin typeface="Cambria Math" panose="02040503050406030204" pitchFamily="18" charset="0"/>
                              <a:ea typeface="Cambria Math" panose="02040503050406030204" pitchFamily="18" charset="0"/>
                            </a:rPr>
                            <m:t>𝐴</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𝐶𝐴</m:t>
                          </m:r>
                        </m:sub>
                      </m:sSub>
                    </m:oMath>
                  </m:oMathPara>
                </a14:m>
                <a:endParaRPr lang="en-US" sz="2400" dirty="0"/>
              </a:p>
            </p:txBody>
          </p:sp>
        </mc:Choice>
        <mc:Fallback xmlns="">
          <p:sp>
            <p:nvSpPr>
              <p:cNvPr id="13" name="TextBox 12">
                <a:extLst>
                  <a:ext uri="{FF2B5EF4-FFF2-40B4-BE49-F238E27FC236}">
                    <a16:creationId xmlns:a16="http://schemas.microsoft.com/office/drawing/2014/main" id="{55B3977A-5A4B-4146-A153-C60BBE750D23}"/>
                  </a:ext>
                </a:extLst>
              </p:cNvPr>
              <p:cNvSpPr txBox="1">
                <a:spLocks noRot="1" noChangeAspect="1" noMove="1" noResize="1" noEditPoints="1" noAdjustHandles="1" noChangeArrowheads="1" noChangeShapeType="1" noTextEdit="1"/>
              </p:cNvSpPr>
              <p:nvPr/>
            </p:nvSpPr>
            <p:spPr>
              <a:xfrm>
                <a:off x="2332504" y="3165688"/>
                <a:ext cx="906017" cy="369332"/>
              </a:xfrm>
              <a:prstGeom prst="rect">
                <a:avLst/>
              </a:prstGeom>
              <a:blipFill>
                <a:blip r:embed="rId4"/>
                <a:stretch>
                  <a:fillRect l="-11111" r="-2778" b="-3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88EBE4B9-8820-E240-9F57-7301B6451378}"/>
                  </a:ext>
                </a:extLst>
              </p:cNvPr>
              <p:cNvSpPr txBox="1"/>
              <p:nvPr/>
            </p:nvSpPr>
            <p:spPr>
              <a:xfrm>
                <a:off x="3114847" y="2424409"/>
                <a:ext cx="101309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400" i="1" smtClean="0">
                              <a:latin typeface="Cambria Math" panose="02040503050406030204" pitchFamily="18" charset="0"/>
                            </a:rPr>
                          </m:ctrlPr>
                        </m:sSupPr>
                        <m:e>
                          <m:r>
                            <a:rPr lang="en-US" sz="2400" i="1" smtClean="0">
                              <a:latin typeface="Cambria Math" panose="02040503050406030204" pitchFamily="18" charset="0"/>
                              <a:ea typeface="Cambria Math" panose="02040503050406030204" pitchFamily="18" charset="0"/>
                            </a:rPr>
                            <m:t>𝛿</m:t>
                          </m:r>
                        </m:e>
                        <m:sup>
                          <m:r>
                            <a:rPr lang="en-US" sz="2400" b="0" i="1" smtClean="0">
                              <a:latin typeface="Cambria Math" panose="02040503050406030204" pitchFamily="18" charset="0"/>
                            </a:rPr>
                            <m:t>18</m:t>
                          </m:r>
                        </m:sup>
                      </m:sSup>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𝑂</m:t>
                          </m:r>
                        </m:e>
                        <m:sub>
                          <m:r>
                            <a:rPr lang="en-US" sz="2400" b="0" i="1" smtClean="0">
                              <a:latin typeface="Cambria Math" panose="02040503050406030204" pitchFamily="18" charset="0"/>
                            </a:rPr>
                            <m:t>𝐶𝐴</m:t>
                          </m:r>
                        </m:sub>
                      </m:sSub>
                    </m:oMath>
                  </m:oMathPara>
                </a14:m>
                <a:endParaRPr lang="en-US" sz="2400" dirty="0"/>
              </a:p>
            </p:txBody>
          </p:sp>
        </mc:Choice>
        <mc:Fallback xmlns="">
          <p:sp>
            <p:nvSpPr>
              <p:cNvPr id="14" name="TextBox 13">
                <a:extLst>
                  <a:ext uri="{FF2B5EF4-FFF2-40B4-BE49-F238E27FC236}">
                    <a16:creationId xmlns:a16="http://schemas.microsoft.com/office/drawing/2014/main" id="{88EBE4B9-8820-E240-9F57-7301B6451378}"/>
                  </a:ext>
                </a:extLst>
              </p:cNvPr>
              <p:cNvSpPr txBox="1">
                <a:spLocks noRot="1" noChangeAspect="1" noMove="1" noResize="1" noEditPoints="1" noAdjustHandles="1" noChangeArrowheads="1" noChangeShapeType="1" noTextEdit="1"/>
              </p:cNvSpPr>
              <p:nvPr/>
            </p:nvSpPr>
            <p:spPr>
              <a:xfrm>
                <a:off x="3114847" y="2424409"/>
                <a:ext cx="1013098" cy="369332"/>
              </a:xfrm>
              <a:prstGeom prst="rect">
                <a:avLst/>
              </a:prstGeom>
              <a:blipFill>
                <a:blip r:embed="rId5"/>
                <a:stretch>
                  <a:fillRect l="-7500" r="-2500" b="-1724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00327DFE-DB37-E042-BD33-0F8E4CC2D53B}"/>
                  </a:ext>
                </a:extLst>
              </p:cNvPr>
              <p:cNvSpPr txBox="1"/>
              <p:nvPr/>
            </p:nvSpPr>
            <p:spPr>
              <a:xfrm>
                <a:off x="4917550" y="2424409"/>
                <a:ext cx="94647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400" i="1" smtClean="0">
                              <a:latin typeface="Cambria Math" panose="02040503050406030204" pitchFamily="18" charset="0"/>
                            </a:rPr>
                          </m:ctrlPr>
                        </m:sSupPr>
                        <m:e>
                          <m:r>
                            <a:rPr lang="en-US" sz="2400" i="1" smtClean="0">
                              <a:latin typeface="Cambria Math" panose="02040503050406030204" pitchFamily="18" charset="0"/>
                              <a:ea typeface="Cambria Math" panose="02040503050406030204" pitchFamily="18" charset="0"/>
                            </a:rPr>
                            <m:t>𝛿</m:t>
                          </m:r>
                        </m:e>
                        <m:sup>
                          <m:r>
                            <a:rPr lang="en-US" sz="2400" b="0" i="1" smtClean="0">
                              <a:latin typeface="Cambria Math" panose="02040503050406030204" pitchFamily="18" charset="0"/>
                            </a:rPr>
                            <m:t>18</m:t>
                          </m:r>
                        </m:sup>
                      </m:sSup>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𝑂</m:t>
                          </m:r>
                        </m:e>
                        <m:sub>
                          <m:r>
                            <a:rPr lang="en-US" sz="2400" b="0" i="1" smtClean="0">
                              <a:latin typeface="Cambria Math" panose="02040503050406030204" pitchFamily="18" charset="0"/>
                            </a:rPr>
                            <m:t>𝑏𝑖</m:t>
                          </m:r>
                        </m:sub>
                      </m:sSub>
                    </m:oMath>
                  </m:oMathPara>
                </a14:m>
                <a:endParaRPr lang="en-US" sz="2400" dirty="0"/>
              </a:p>
            </p:txBody>
          </p:sp>
        </mc:Choice>
        <mc:Fallback xmlns="">
          <p:sp>
            <p:nvSpPr>
              <p:cNvPr id="15" name="TextBox 14">
                <a:extLst>
                  <a:ext uri="{FF2B5EF4-FFF2-40B4-BE49-F238E27FC236}">
                    <a16:creationId xmlns:a16="http://schemas.microsoft.com/office/drawing/2014/main" id="{00327DFE-DB37-E042-BD33-0F8E4CC2D53B}"/>
                  </a:ext>
                </a:extLst>
              </p:cNvPr>
              <p:cNvSpPr txBox="1">
                <a:spLocks noRot="1" noChangeAspect="1" noMove="1" noResize="1" noEditPoints="1" noAdjustHandles="1" noChangeArrowheads="1" noChangeShapeType="1" noTextEdit="1"/>
              </p:cNvSpPr>
              <p:nvPr/>
            </p:nvSpPr>
            <p:spPr>
              <a:xfrm>
                <a:off x="4917550" y="2424409"/>
                <a:ext cx="946478" cy="369332"/>
              </a:xfrm>
              <a:prstGeom prst="rect">
                <a:avLst/>
              </a:prstGeom>
              <a:blipFill>
                <a:blip r:embed="rId6"/>
                <a:stretch>
                  <a:fillRect l="-8000" r="-2667" b="-206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45B6AE85-5837-1B4C-8392-97A674ED0082}"/>
                  </a:ext>
                </a:extLst>
              </p:cNvPr>
              <p:cNvSpPr txBox="1"/>
              <p:nvPr/>
            </p:nvSpPr>
            <p:spPr>
              <a:xfrm>
                <a:off x="7605567" y="2424409"/>
                <a:ext cx="123976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400" i="1" smtClean="0">
                              <a:latin typeface="Cambria Math" panose="02040503050406030204" pitchFamily="18" charset="0"/>
                            </a:rPr>
                          </m:ctrlPr>
                        </m:sSupPr>
                        <m:e>
                          <m:r>
                            <a:rPr lang="en-US" sz="2400" i="1" smtClean="0">
                              <a:latin typeface="Cambria Math" panose="02040503050406030204" pitchFamily="18" charset="0"/>
                              <a:ea typeface="Cambria Math" panose="02040503050406030204" pitchFamily="18" charset="0"/>
                            </a:rPr>
                            <m:t>𝛿</m:t>
                          </m:r>
                        </m:e>
                        <m:sup>
                          <m:r>
                            <a:rPr lang="en-US" sz="2400" b="0" i="1" smtClean="0">
                              <a:latin typeface="Cambria Math" panose="02040503050406030204" pitchFamily="18" charset="0"/>
                            </a:rPr>
                            <m:t>18</m:t>
                          </m:r>
                        </m:sup>
                      </m:sSup>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𝑂</m:t>
                          </m:r>
                        </m:e>
                        <m:sub>
                          <m:r>
                            <a:rPr lang="en-US" sz="2400" b="0" i="1" smtClean="0">
                              <a:latin typeface="Cambria Math" panose="02040503050406030204" pitchFamily="18" charset="0"/>
                            </a:rPr>
                            <m:t>𝑐𝑎𝑟𝑏</m:t>
                          </m:r>
                        </m:sub>
                      </m:sSub>
                    </m:oMath>
                  </m:oMathPara>
                </a14:m>
                <a:endParaRPr lang="en-US" sz="2400" dirty="0"/>
              </a:p>
            </p:txBody>
          </p:sp>
        </mc:Choice>
        <mc:Fallback xmlns="">
          <p:sp>
            <p:nvSpPr>
              <p:cNvPr id="16" name="TextBox 15">
                <a:extLst>
                  <a:ext uri="{FF2B5EF4-FFF2-40B4-BE49-F238E27FC236}">
                    <a16:creationId xmlns:a16="http://schemas.microsoft.com/office/drawing/2014/main" id="{45B6AE85-5837-1B4C-8392-97A674ED0082}"/>
                  </a:ext>
                </a:extLst>
              </p:cNvPr>
              <p:cNvSpPr txBox="1">
                <a:spLocks noRot="1" noChangeAspect="1" noMove="1" noResize="1" noEditPoints="1" noAdjustHandles="1" noChangeArrowheads="1" noChangeShapeType="1" noTextEdit="1"/>
              </p:cNvSpPr>
              <p:nvPr/>
            </p:nvSpPr>
            <p:spPr>
              <a:xfrm>
                <a:off x="7605567" y="2424409"/>
                <a:ext cx="1239763" cy="369332"/>
              </a:xfrm>
              <a:prstGeom prst="rect">
                <a:avLst/>
              </a:prstGeom>
              <a:blipFill>
                <a:blip r:embed="rId7"/>
                <a:stretch>
                  <a:fillRect l="-6122" r="-1020" b="-206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503C4A93-5673-FD42-BE88-E90A8E6C6E6C}"/>
                  </a:ext>
                </a:extLst>
              </p:cNvPr>
              <p:cNvSpPr txBox="1"/>
              <p:nvPr/>
            </p:nvSpPr>
            <p:spPr>
              <a:xfrm>
                <a:off x="10062688" y="2424409"/>
                <a:ext cx="116384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400" i="1" smtClean="0">
                              <a:latin typeface="Cambria Math" panose="02040503050406030204" pitchFamily="18" charset="0"/>
                            </a:rPr>
                          </m:ctrlPr>
                        </m:sSupPr>
                        <m:e>
                          <m:r>
                            <a:rPr lang="en-US" sz="2400" i="1" smtClean="0">
                              <a:latin typeface="Cambria Math" panose="02040503050406030204" pitchFamily="18" charset="0"/>
                              <a:ea typeface="Cambria Math" panose="02040503050406030204" pitchFamily="18" charset="0"/>
                            </a:rPr>
                            <m:t>𝛿</m:t>
                          </m:r>
                        </m:e>
                        <m:sup>
                          <m:r>
                            <a:rPr lang="en-US" sz="2400" b="0" i="1" smtClean="0">
                              <a:latin typeface="Cambria Math" panose="02040503050406030204" pitchFamily="18" charset="0"/>
                            </a:rPr>
                            <m:t>18</m:t>
                          </m:r>
                        </m:sup>
                      </m:sSup>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𝑂</m:t>
                          </m:r>
                        </m:e>
                        <m:sub>
                          <m:r>
                            <a:rPr lang="en-US" sz="2400" b="0" i="1" smtClean="0">
                              <a:latin typeface="Cambria Math" panose="02040503050406030204" pitchFamily="18" charset="0"/>
                            </a:rPr>
                            <m:t>𝑚𝑖𝑛</m:t>
                          </m:r>
                        </m:sub>
                      </m:sSub>
                    </m:oMath>
                  </m:oMathPara>
                </a14:m>
                <a:endParaRPr lang="en-US" sz="2400" dirty="0"/>
              </a:p>
            </p:txBody>
          </p:sp>
        </mc:Choice>
        <mc:Fallback xmlns="">
          <p:sp>
            <p:nvSpPr>
              <p:cNvPr id="17" name="TextBox 16">
                <a:extLst>
                  <a:ext uri="{FF2B5EF4-FFF2-40B4-BE49-F238E27FC236}">
                    <a16:creationId xmlns:a16="http://schemas.microsoft.com/office/drawing/2014/main" id="{503C4A93-5673-FD42-BE88-E90A8E6C6E6C}"/>
                  </a:ext>
                </a:extLst>
              </p:cNvPr>
              <p:cNvSpPr txBox="1">
                <a:spLocks noRot="1" noChangeAspect="1" noMove="1" noResize="1" noEditPoints="1" noAdjustHandles="1" noChangeArrowheads="1" noChangeShapeType="1" noTextEdit="1"/>
              </p:cNvSpPr>
              <p:nvPr/>
            </p:nvSpPr>
            <p:spPr>
              <a:xfrm>
                <a:off x="10062688" y="2424409"/>
                <a:ext cx="1163845" cy="369332"/>
              </a:xfrm>
              <a:prstGeom prst="rect">
                <a:avLst/>
              </a:prstGeom>
              <a:blipFill>
                <a:blip r:embed="rId8"/>
                <a:stretch>
                  <a:fillRect l="-6452" r="-1075" b="-20690"/>
                </a:stretch>
              </a:blipFill>
            </p:spPr>
            <p:txBody>
              <a:bodyPr/>
              <a:lstStyle/>
              <a:p>
                <a:r>
                  <a:rPr lang="en-US">
                    <a:noFill/>
                  </a:rPr>
                  <a:t> </a:t>
                </a:r>
              </a:p>
            </p:txBody>
          </p:sp>
        </mc:Fallback>
      </mc:AlternateContent>
      <p:cxnSp>
        <p:nvCxnSpPr>
          <p:cNvPr id="18" name="Straight Arrow Connector 17">
            <a:extLst>
              <a:ext uri="{FF2B5EF4-FFF2-40B4-BE49-F238E27FC236}">
                <a16:creationId xmlns:a16="http://schemas.microsoft.com/office/drawing/2014/main" id="{1362E48E-9514-AF4A-BB07-38730AC59679}"/>
              </a:ext>
            </a:extLst>
          </p:cNvPr>
          <p:cNvCxnSpPr>
            <a:cxnSpLocks/>
          </p:cNvCxnSpPr>
          <p:nvPr/>
        </p:nvCxnSpPr>
        <p:spPr>
          <a:xfrm>
            <a:off x="802640" y="1908868"/>
            <a:ext cx="0" cy="474901"/>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3701537-A260-0146-BC4A-64ECA14308D4}"/>
              </a:ext>
            </a:extLst>
          </p:cNvPr>
          <p:cNvCxnSpPr>
            <a:cxnSpLocks/>
          </p:cNvCxnSpPr>
          <p:nvPr/>
        </p:nvCxnSpPr>
        <p:spPr>
          <a:xfrm>
            <a:off x="3535680" y="1908868"/>
            <a:ext cx="0" cy="474901"/>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22782253-9DD7-4F4F-A972-D92915E6D7A1}"/>
              </a:ext>
            </a:extLst>
          </p:cNvPr>
          <p:cNvCxnSpPr>
            <a:cxnSpLocks/>
          </p:cNvCxnSpPr>
          <p:nvPr/>
        </p:nvCxnSpPr>
        <p:spPr>
          <a:xfrm>
            <a:off x="5242560" y="1908868"/>
            <a:ext cx="0" cy="474901"/>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D18F41D1-3DF2-6144-A410-0EF62A446478}"/>
              </a:ext>
            </a:extLst>
          </p:cNvPr>
          <p:cNvCxnSpPr>
            <a:cxnSpLocks/>
          </p:cNvCxnSpPr>
          <p:nvPr/>
        </p:nvCxnSpPr>
        <p:spPr>
          <a:xfrm>
            <a:off x="7945120" y="1908868"/>
            <a:ext cx="0" cy="474901"/>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195D7C0D-1E22-B64F-9FB5-E9C7BC7CC37E}"/>
              </a:ext>
            </a:extLst>
          </p:cNvPr>
          <p:cNvCxnSpPr>
            <a:cxnSpLocks/>
          </p:cNvCxnSpPr>
          <p:nvPr/>
        </p:nvCxnSpPr>
        <p:spPr>
          <a:xfrm>
            <a:off x="10414000" y="1908868"/>
            <a:ext cx="0" cy="474901"/>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29" name="Down Arrow 28">
            <a:extLst>
              <a:ext uri="{FF2B5EF4-FFF2-40B4-BE49-F238E27FC236}">
                <a16:creationId xmlns:a16="http://schemas.microsoft.com/office/drawing/2014/main" id="{985DA981-D707-9E41-9BC3-06A23D7EE2D9}"/>
              </a:ext>
            </a:extLst>
          </p:cNvPr>
          <p:cNvSpPr/>
          <p:nvPr/>
        </p:nvSpPr>
        <p:spPr>
          <a:xfrm>
            <a:off x="2637910" y="1889271"/>
            <a:ext cx="306207" cy="1259840"/>
          </a:xfrm>
          <a:prstGeom prst="downArrow">
            <a:avLst/>
          </a:prstGeom>
          <a:gradFill flip="none" rotWithShape="1">
            <a:gsLst>
              <a:gs pos="0">
                <a:srgbClr val="0070C0"/>
              </a:gs>
              <a:gs pos="50000">
                <a:schemeClr val="accent1">
                  <a:tint val="44500"/>
                  <a:satMod val="160000"/>
                </a:schemeClr>
              </a:gs>
              <a:gs pos="100000">
                <a:srgbClr val="C00000"/>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BAB07C0D-0353-F24E-933D-B811422C28B3}"/>
                  </a:ext>
                </a:extLst>
              </p:cNvPr>
              <p:cNvSpPr txBox="1"/>
              <p:nvPr/>
            </p:nvSpPr>
            <p:spPr>
              <a:xfrm>
                <a:off x="4239696" y="3173534"/>
                <a:ext cx="98764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ea typeface="Cambria Math" panose="02040503050406030204" pitchFamily="18" charset="0"/>
                            </a:rPr>
                          </m:ctrlPr>
                        </m:sSubPr>
                        <m:e>
                          <m:r>
                            <a:rPr lang="en-US" sz="2400" i="1" smtClean="0">
                              <a:latin typeface="Cambria Math" panose="02040503050406030204" pitchFamily="18" charset="0"/>
                              <a:ea typeface="Cambria Math" panose="02040503050406030204" pitchFamily="18" charset="0"/>
                            </a:rPr>
                            <m:t>𝜙</m:t>
                          </m:r>
                        </m:e>
                        <m:sub>
                          <m:r>
                            <a:rPr lang="en-US" sz="2400" b="0" i="1" smtClean="0">
                              <a:latin typeface="Cambria Math" panose="02040503050406030204" pitchFamily="18" charset="0"/>
                              <a:ea typeface="Cambria Math" panose="02040503050406030204" pitchFamily="18" charset="0"/>
                            </a:rPr>
                            <m:t>𝐶𝐴</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𝑏𝑖</m:t>
                          </m:r>
                        </m:sub>
                      </m:sSub>
                    </m:oMath>
                  </m:oMathPara>
                </a14:m>
                <a:endParaRPr lang="en-US" sz="2400" dirty="0"/>
              </a:p>
            </p:txBody>
          </p:sp>
        </mc:Choice>
        <mc:Fallback xmlns="">
          <p:sp>
            <p:nvSpPr>
              <p:cNvPr id="30" name="TextBox 29">
                <a:extLst>
                  <a:ext uri="{FF2B5EF4-FFF2-40B4-BE49-F238E27FC236}">
                    <a16:creationId xmlns:a16="http://schemas.microsoft.com/office/drawing/2014/main" id="{BAB07C0D-0353-F24E-933D-B811422C28B3}"/>
                  </a:ext>
                </a:extLst>
              </p:cNvPr>
              <p:cNvSpPr txBox="1">
                <a:spLocks noRot="1" noChangeAspect="1" noMove="1" noResize="1" noEditPoints="1" noAdjustHandles="1" noChangeArrowheads="1" noChangeShapeType="1" noTextEdit="1"/>
              </p:cNvSpPr>
              <p:nvPr/>
            </p:nvSpPr>
            <p:spPr>
              <a:xfrm>
                <a:off x="4239696" y="3173534"/>
                <a:ext cx="987643" cy="369332"/>
              </a:xfrm>
              <a:prstGeom prst="rect">
                <a:avLst/>
              </a:prstGeom>
              <a:blipFill>
                <a:blip r:embed="rId9"/>
                <a:stretch>
                  <a:fillRect l="-10127" r="-2532" b="-34483"/>
                </a:stretch>
              </a:blipFill>
            </p:spPr>
            <p:txBody>
              <a:bodyPr/>
              <a:lstStyle/>
              <a:p>
                <a:r>
                  <a:rPr lang="en-US">
                    <a:noFill/>
                  </a:rPr>
                  <a:t> </a:t>
                </a:r>
              </a:p>
            </p:txBody>
          </p:sp>
        </mc:Fallback>
      </mc:AlternateContent>
      <p:sp>
        <p:nvSpPr>
          <p:cNvPr id="31" name="Down Arrow 30">
            <a:extLst>
              <a:ext uri="{FF2B5EF4-FFF2-40B4-BE49-F238E27FC236}">
                <a16:creationId xmlns:a16="http://schemas.microsoft.com/office/drawing/2014/main" id="{1FE6E9F0-52C6-104F-85D8-F52C4B1E0B6E}"/>
              </a:ext>
            </a:extLst>
          </p:cNvPr>
          <p:cNvSpPr/>
          <p:nvPr/>
        </p:nvSpPr>
        <p:spPr>
          <a:xfrm>
            <a:off x="4545102" y="1897117"/>
            <a:ext cx="306207" cy="1259840"/>
          </a:xfrm>
          <a:prstGeom prst="downArrow">
            <a:avLst/>
          </a:prstGeom>
          <a:gradFill flip="none" rotWithShape="1">
            <a:gsLst>
              <a:gs pos="0">
                <a:srgbClr val="C00000"/>
              </a:gs>
              <a:gs pos="50000">
                <a:schemeClr val="accent1">
                  <a:tint val="44500"/>
                  <a:satMod val="160000"/>
                </a:schemeClr>
              </a:gs>
              <a:gs pos="100000">
                <a:srgbClr val="C00000"/>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39C8624E-9C8C-7D41-BC8C-96D6F5502EA4}"/>
                  </a:ext>
                </a:extLst>
              </p:cNvPr>
              <p:cNvSpPr txBox="1"/>
              <p:nvPr/>
            </p:nvSpPr>
            <p:spPr>
              <a:xfrm>
                <a:off x="6942255" y="3227584"/>
                <a:ext cx="121430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ea typeface="Cambria Math" panose="02040503050406030204" pitchFamily="18" charset="0"/>
                            </a:rPr>
                          </m:ctrlPr>
                        </m:sSubPr>
                        <m:e>
                          <m:r>
                            <a:rPr lang="en-US" sz="2400" i="1" smtClean="0">
                              <a:latin typeface="Cambria Math" panose="02040503050406030204" pitchFamily="18" charset="0"/>
                              <a:ea typeface="Cambria Math" panose="02040503050406030204" pitchFamily="18" charset="0"/>
                            </a:rPr>
                            <m:t>𝜙</m:t>
                          </m:r>
                        </m:e>
                        <m:sub>
                          <m:r>
                            <a:rPr lang="en-US" sz="2400" b="0" i="1" smtClean="0">
                              <a:latin typeface="Cambria Math" panose="02040503050406030204" pitchFamily="18" charset="0"/>
                              <a:ea typeface="Cambria Math" panose="02040503050406030204" pitchFamily="18" charset="0"/>
                            </a:rPr>
                            <m:t>𝑏𝑖</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𝑐𝑎𝑟𝑏</m:t>
                          </m:r>
                        </m:sub>
                      </m:sSub>
                    </m:oMath>
                  </m:oMathPara>
                </a14:m>
                <a:endParaRPr lang="en-US" sz="2400" dirty="0"/>
              </a:p>
            </p:txBody>
          </p:sp>
        </mc:Choice>
        <mc:Fallback xmlns="">
          <p:sp>
            <p:nvSpPr>
              <p:cNvPr id="32" name="TextBox 31">
                <a:extLst>
                  <a:ext uri="{FF2B5EF4-FFF2-40B4-BE49-F238E27FC236}">
                    <a16:creationId xmlns:a16="http://schemas.microsoft.com/office/drawing/2014/main" id="{39C8624E-9C8C-7D41-BC8C-96D6F5502EA4}"/>
                  </a:ext>
                </a:extLst>
              </p:cNvPr>
              <p:cNvSpPr txBox="1">
                <a:spLocks noRot="1" noChangeAspect="1" noMove="1" noResize="1" noEditPoints="1" noAdjustHandles="1" noChangeArrowheads="1" noChangeShapeType="1" noTextEdit="1"/>
              </p:cNvSpPr>
              <p:nvPr/>
            </p:nvSpPr>
            <p:spPr>
              <a:xfrm>
                <a:off x="6942255" y="3227584"/>
                <a:ext cx="1214307" cy="369332"/>
              </a:xfrm>
              <a:prstGeom prst="rect">
                <a:avLst/>
              </a:prstGeom>
              <a:blipFill>
                <a:blip r:embed="rId10"/>
                <a:stretch>
                  <a:fillRect l="-7216" r="-1031" b="-29032"/>
                </a:stretch>
              </a:blipFill>
            </p:spPr>
            <p:txBody>
              <a:bodyPr/>
              <a:lstStyle/>
              <a:p>
                <a:r>
                  <a:rPr lang="en-US">
                    <a:noFill/>
                  </a:rPr>
                  <a:t> </a:t>
                </a:r>
              </a:p>
            </p:txBody>
          </p:sp>
        </mc:Fallback>
      </mc:AlternateContent>
      <p:sp>
        <p:nvSpPr>
          <p:cNvPr id="33" name="Down Arrow 32">
            <a:extLst>
              <a:ext uri="{FF2B5EF4-FFF2-40B4-BE49-F238E27FC236}">
                <a16:creationId xmlns:a16="http://schemas.microsoft.com/office/drawing/2014/main" id="{959534B2-4B82-4442-9A4C-F43E5B4DFA94}"/>
              </a:ext>
            </a:extLst>
          </p:cNvPr>
          <p:cNvSpPr/>
          <p:nvPr/>
        </p:nvSpPr>
        <p:spPr>
          <a:xfrm>
            <a:off x="7247661" y="1951167"/>
            <a:ext cx="306207" cy="1259840"/>
          </a:xfrm>
          <a:prstGeom prst="downArrow">
            <a:avLst/>
          </a:prstGeom>
          <a:gradFill flip="none" rotWithShape="1">
            <a:gsLst>
              <a:gs pos="0">
                <a:srgbClr val="C00000"/>
              </a:gs>
              <a:gs pos="50000">
                <a:schemeClr val="accent1">
                  <a:tint val="44500"/>
                  <a:satMod val="160000"/>
                </a:schemeClr>
              </a:gs>
              <a:gs pos="100000">
                <a:srgbClr val="C00000"/>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6E2A8917-B15A-644E-B7F1-ECFBCA44CA5D}"/>
                  </a:ext>
                </a:extLst>
              </p:cNvPr>
              <p:cNvSpPr txBox="1"/>
              <p:nvPr/>
            </p:nvSpPr>
            <p:spPr>
              <a:xfrm>
                <a:off x="9430449" y="3222016"/>
                <a:ext cx="143167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ea typeface="Cambria Math" panose="02040503050406030204" pitchFamily="18" charset="0"/>
                            </a:rPr>
                          </m:ctrlPr>
                        </m:sSubPr>
                        <m:e>
                          <m:r>
                            <a:rPr lang="en-US" sz="2400" i="1" smtClean="0">
                              <a:latin typeface="Cambria Math" panose="02040503050406030204" pitchFamily="18" charset="0"/>
                              <a:ea typeface="Cambria Math" panose="02040503050406030204" pitchFamily="18" charset="0"/>
                            </a:rPr>
                            <m:t>𝜙</m:t>
                          </m:r>
                        </m:e>
                        <m:sub>
                          <m:r>
                            <a:rPr lang="en-US" sz="2400" b="0" i="1" smtClean="0">
                              <a:latin typeface="Cambria Math" panose="02040503050406030204" pitchFamily="18" charset="0"/>
                              <a:ea typeface="Cambria Math" panose="02040503050406030204" pitchFamily="18" charset="0"/>
                            </a:rPr>
                            <m:t>𝑐𝑎𝑟𝑏</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𝑚𝑖𝑛</m:t>
                          </m:r>
                        </m:sub>
                      </m:sSub>
                    </m:oMath>
                  </m:oMathPara>
                </a14:m>
                <a:endParaRPr lang="en-US" sz="2400" dirty="0"/>
              </a:p>
            </p:txBody>
          </p:sp>
        </mc:Choice>
        <mc:Fallback xmlns="">
          <p:sp>
            <p:nvSpPr>
              <p:cNvPr id="34" name="TextBox 33">
                <a:extLst>
                  <a:ext uri="{FF2B5EF4-FFF2-40B4-BE49-F238E27FC236}">
                    <a16:creationId xmlns:a16="http://schemas.microsoft.com/office/drawing/2014/main" id="{6E2A8917-B15A-644E-B7F1-ECFBCA44CA5D}"/>
                  </a:ext>
                </a:extLst>
              </p:cNvPr>
              <p:cNvSpPr txBox="1">
                <a:spLocks noRot="1" noChangeAspect="1" noMove="1" noResize="1" noEditPoints="1" noAdjustHandles="1" noChangeArrowheads="1" noChangeShapeType="1" noTextEdit="1"/>
              </p:cNvSpPr>
              <p:nvPr/>
            </p:nvSpPr>
            <p:spPr>
              <a:xfrm>
                <a:off x="9430449" y="3222016"/>
                <a:ext cx="1431674" cy="369332"/>
              </a:xfrm>
              <a:prstGeom prst="rect">
                <a:avLst/>
              </a:prstGeom>
              <a:blipFill>
                <a:blip r:embed="rId11"/>
                <a:stretch>
                  <a:fillRect l="-7018" r="-877" b="-33333"/>
                </a:stretch>
              </a:blipFill>
            </p:spPr>
            <p:txBody>
              <a:bodyPr/>
              <a:lstStyle/>
              <a:p>
                <a:r>
                  <a:rPr lang="en-US">
                    <a:noFill/>
                  </a:rPr>
                  <a:t> </a:t>
                </a:r>
              </a:p>
            </p:txBody>
          </p:sp>
        </mc:Fallback>
      </mc:AlternateContent>
      <p:sp>
        <p:nvSpPr>
          <p:cNvPr id="35" name="Down Arrow 34">
            <a:extLst>
              <a:ext uri="{FF2B5EF4-FFF2-40B4-BE49-F238E27FC236}">
                <a16:creationId xmlns:a16="http://schemas.microsoft.com/office/drawing/2014/main" id="{29595556-E9C5-6A4E-895F-C20F559374CC}"/>
              </a:ext>
            </a:extLst>
          </p:cNvPr>
          <p:cNvSpPr/>
          <p:nvPr/>
        </p:nvSpPr>
        <p:spPr>
          <a:xfrm>
            <a:off x="9735855" y="1945599"/>
            <a:ext cx="306207" cy="1259840"/>
          </a:xfrm>
          <a:prstGeom prst="downArrow">
            <a:avLst/>
          </a:prstGeom>
          <a:gradFill flip="none" rotWithShape="1">
            <a:gsLst>
              <a:gs pos="0">
                <a:srgbClr val="C00000"/>
              </a:gs>
              <a:gs pos="50000">
                <a:schemeClr val="accent1">
                  <a:tint val="44500"/>
                  <a:satMod val="160000"/>
                </a:schemeClr>
              </a:gs>
              <a:gs pos="100000">
                <a:srgbClr val="7030A0"/>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EBB146CB-75A8-1641-9A05-6453D89A8B51}"/>
                  </a:ext>
                </a:extLst>
              </p:cNvPr>
              <p:cNvSpPr txBox="1"/>
              <p:nvPr/>
            </p:nvSpPr>
            <p:spPr>
              <a:xfrm>
                <a:off x="1647541" y="4133168"/>
                <a:ext cx="8348247" cy="61754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000" i="1" smtClean="0">
                              <a:latin typeface="Cambria Math" panose="02040503050406030204" pitchFamily="18" charset="0"/>
                            </a:rPr>
                          </m:ctrlPr>
                        </m:fPr>
                        <m:num>
                          <m:r>
                            <a:rPr lang="en-US" sz="2000" b="0" i="1" smtClean="0">
                              <a:latin typeface="Cambria Math" panose="02040503050406030204" pitchFamily="18" charset="0"/>
                            </a:rPr>
                            <m:t>𝑑</m:t>
                          </m:r>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𝛿</m:t>
                              </m:r>
                            </m:e>
                            <m:sup>
                              <m:r>
                                <a:rPr lang="en-US" sz="2000" b="0" i="1" smtClean="0">
                                  <a:latin typeface="Cambria Math" panose="02040503050406030204" pitchFamily="18" charset="0"/>
                                </a:rPr>
                                <m:t>18</m:t>
                              </m:r>
                            </m:sup>
                          </m:sSup>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𝑂</m:t>
                              </m:r>
                            </m:e>
                            <m:sub>
                              <m:r>
                                <a:rPr lang="en-US" sz="2000" b="0" i="1" smtClean="0">
                                  <a:latin typeface="Cambria Math" panose="02040503050406030204" pitchFamily="18" charset="0"/>
                                </a:rPr>
                                <m:t>𝑐𝑎𝑟𝑏</m:t>
                              </m:r>
                            </m:sub>
                          </m:sSub>
                          <m:r>
                            <a:rPr lang="en-US" sz="2000" b="0" i="1" smtClean="0">
                              <a:latin typeface="Cambria Math" panose="02040503050406030204" pitchFamily="18" charset="0"/>
                            </a:rPr>
                            <m:t>)</m:t>
                          </m:r>
                        </m:num>
                        <m:den>
                          <m:r>
                            <a:rPr lang="en-US" sz="2000" b="0" i="1" smtClean="0">
                              <a:latin typeface="Cambria Math" panose="02040503050406030204" pitchFamily="18" charset="0"/>
                            </a:rPr>
                            <m:t>𝑑𝑡</m:t>
                          </m:r>
                        </m:den>
                      </m:f>
                      <m:r>
                        <a:rPr lang="en-US" sz="2000" b="0" i="1" smtClean="0">
                          <a:latin typeface="Cambria Math" panose="02040503050406030204" pitchFamily="18" charset="0"/>
                        </a:rPr>
                        <m:t>=</m:t>
                      </m:r>
                      <m:d>
                        <m:dPr>
                          <m:ctrlPr>
                            <a:rPr lang="en-US" sz="2000" b="0" i="1" smtClean="0">
                              <a:latin typeface="Cambria Math" panose="02040503050406030204" pitchFamily="18" charset="0"/>
                            </a:rPr>
                          </m:ctrlPr>
                        </m:dPr>
                        <m:e>
                          <m:sSup>
                            <m:sSupPr>
                              <m:ctrlPr>
                                <a:rPr lang="en-US" sz="2000" i="1">
                                  <a:latin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𝛿</m:t>
                              </m:r>
                            </m:e>
                            <m:sup>
                              <m:r>
                                <a:rPr lang="en-US" sz="2000" i="1">
                                  <a:latin typeface="Cambria Math" panose="02040503050406030204" pitchFamily="18" charset="0"/>
                                </a:rPr>
                                <m:t>18</m:t>
                              </m:r>
                            </m:sup>
                          </m:sSup>
                          <m:sSub>
                            <m:sSubPr>
                              <m:ctrlPr>
                                <a:rPr lang="en-US" sz="2000" i="1">
                                  <a:latin typeface="Cambria Math" panose="02040503050406030204" pitchFamily="18" charset="0"/>
                                </a:rPr>
                              </m:ctrlPr>
                            </m:sSubPr>
                            <m:e>
                              <m:r>
                                <a:rPr lang="en-US" sz="2000" i="1">
                                  <a:latin typeface="Cambria Math" panose="02040503050406030204" pitchFamily="18" charset="0"/>
                                </a:rPr>
                                <m:t>𝑂</m:t>
                              </m:r>
                            </m:e>
                            <m:sub>
                              <m:r>
                                <a:rPr lang="en-US" sz="2000" b="0" i="1" smtClean="0">
                                  <a:latin typeface="Cambria Math" panose="02040503050406030204" pitchFamily="18" charset="0"/>
                                </a:rPr>
                                <m:t>𝑏𝑖</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𝜀</m:t>
                              </m:r>
                            </m:e>
                            <m:sub>
                              <m:r>
                                <a:rPr lang="en-US" sz="2000" b="0" i="1" smtClean="0">
                                  <a:latin typeface="Cambria Math" panose="02040503050406030204" pitchFamily="18" charset="0"/>
                                </a:rPr>
                                <m:t>𝑏𝑖</m:t>
                              </m:r>
                              <m:r>
                                <a:rPr lang="en-US" sz="2000" b="0" i="1" smtClean="0">
                                  <a:latin typeface="Cambria Math" panose="02040503050406030204" pitchFamily="18" charset="0"/>
                                </a:rPr>
                                <m:t>,</m:t>
                              </m:r>
                              <m:r>
                                <a:rPr lang="en-US" sz="2000" b="0" i="1" smtClean="0">
                                  <a:latin typeface="Cambria Math" panose="02040503050406030204" pitchFamily="18" charset="0"/>
                                </a:rPr>
                                <m:t>𝑐𝑎𝑟𝑏</m:t>
                              </m:r>
                            </m:sub>
                          </m:sSub>
                        </m:e>
                      </m:d>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𝜙</m:t>
                          </m:r>
                        </m:e>
                        <m:sub>
                          <m:r>
                            <a:rPr lang="en-US" sz="2000" b="0" i="1" smtClean="0">
                              <a:latin typeface="Cambria Math" panose="02040503050406030204" pitchFamily="18" charset="0"/>
                            </a:rPr>
                            <m:t>𝑏𝑖</m:t>
                          </m:r>
                          <m:r>
                            <a:rPr lang="en-US" sz="2000" b="0" i="1" smtClean="0">
                              <a:latin typeface="Cambria Math" panose="02040503050406030204" pitchFamily="18" charset="0"/>
                            </a:rPr>
                            <m:t>,</m:t>
                          </m:r>
                          <m:r>
                            <a:rPr lang="en-US" sz="2000" b="0" i="1" smtClean="0">
                              <a:latin typeface="Cambria Math" panose="02040503050406030204" pitchFamily="18" charset="0"/>
                            </a:rPr>
                            <m:t>𝑐𝑎𝑟𝑏</m:t>
                          </m:r>
                        </m:sub>
                      </m:sSub>
                      <m:r>
                        <a:rPr lang="en-US" sz="2000" b="0" i="1" smtClean="0">
                          <a:latin typeface="Cambria Math" panose="02040503050406030204" pitchFamily="18" charset="0"/>
                        </a:rPr>
                        <m:t>−</m:t>
                      </m:r>
                      <m:d>
                        <m:dPr>
                          <m:ctrlPr>
                            <a:rPr lang="en-US" sz="2000" i="1">
                              <a:latin typeface="Cambria Math" panose="02040503050406030204" pitchFamily="18" charset="0"/>
                            </a:rPr>
                          </m:ctrlPr>
                        </m:dPr>
                        <m:e>
                          <m:sSup>
                            <m:sSupPr>
                              <m:ctrlPr>
                                <a:rPr lang="en-US" sz="2000" i="1">
                                  <a:latin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𝛿</m:t>
                              </m:r>
                            </m:e>
                            <m:sup>
                              <m:r>
                                <a:rPr lang="en-US" sz="2000" i="1">
                                  <a:latin typeface="Cambria Math" panose="02040503050406030204" pitchFamily="18" charset="0"/>
                                </a:rPr>
                                <m:t>18</m:t>
                              </m:r>
                            </m:sup>
                          </m:sSup>
                          <m:sSub>
                            <m:sSubPr>
                              <m:ctrlPr>
                                <a:rPr lang="en-US" sz="2000" i="1">
                                  <a:latin typeface="Cambria Math" panose="02040503050406030204" pitchFamily="18" charset="0"/>
                                </a:rPr>
                              </m:ctrlPr>
                            </m:sSubPr>
                            <m:e>
                              <m:r>
                                <a:rPr lang="en-US" sz="2000" i="1">
                                  <a:latin typeface="Cambria Math" panose="02040503050406030204" pitchFamily="18" charset="0"/>
                                </a:rPr>
                                <m:t>𝑂</m:t>
                              </m:r>
                            </m:e>
                            <m:sub>
                              <m:r>
                                <a:rPr lang="en-US" sz="2000" b="0" i="1" smtClean="0">
                                  <a:latin typeface="Cambria Math" panose="02040503050406030204" pitchFamily="18" charset="0"/>
                                </a:rPr>
                                <m:t>𝑚𝑖𝑛</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𝜀</m:t>
                              </m:r>
                            </m:e>
                            <m:sub>
                              <m:r>
                                <a:rPr lang="en-US" sz="2000" b="0" i="1" smtClean="0">
                                  <a:latin typeface="Cambria Math" panose="02040503050406030204" pitchFamily="18" charset="0"/>
                                  <a:ea typeface="Cambria Math" panose="02040503050406030204" pitchFamily="18" charset="0"/>
                                </a:rPr>
                                <m:t>𝑐𝑎𝑟𝑏</m:t>
                              </m:r>
                              <m:r>
                                <a:rPr lang="en-US" sz="2000" b="0" i="1" smtClean="0">
                                  <a:latin typeface="Cambria Math" panose="02040503050406030204" pitchFamily="18" charset="0"/>
                                  <a:ea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𝑚𝑖𝑛</m:t>
                              </m:r>
                            </m:sub>
                          </m:sSub>
                        </m:e>
                      </m:d>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𝜙</m:t>
                          </m:r>
                        </m:e>
                        <m:sub>
                          <m:r>
                            <a:rPr lang="en-US" sz="2000" b="0" i="1" smtClean="0">
                              <a:latin typeface="Cambria Math" panose="02040503050406030204" pitchFamily="18" charset="0"/>
                              <a:ea typeface="Cambria Math" panose="02040503050406030204" pitchFamily="18" charset="0"/>
                            </a:rPr>
                            <m:t>𝑐𝑎𝑟𝑏</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𝑚𝑖𝑛</m:t>
                          </m:r>
                        </m:sub>
                      </m:sSub>
                    </m:oMath>
                  </m:oMathPara>
                </a14:m>
                <a:endParaRPr lang="en-US" sz="2000" dirty="0"/>
              </a:p>
            </p:txBody>
          </p:sp>
        </mc:Choice>
        <mc:Fallback xmlns="">
          <p:sp>
            <p:nvSpPr>
              <p:cNvPr id="2" name="TextBox 1">
                <a:extLst>
                  <a:ext uri="{FF2B5EF4-FFF2-40B4-BE49-F238E27FC236}">
                    <a16:creationId xmlns:a16="http://schemas.microsoft.com/office/drawing/2014/main" id="{EBB146CB-75A8-1641-9A05-6453D89A8B51}"/>
                  </a:ext>
                </a:extLst>
              </p:cNvPr>
              <p:cNvSpPr txBox="1">
                <a:spLocks noRot="1" noChangeAspect="1" noMove="1" noResize="1" noEditPoints="1" noAdjustHandles="1" noChangeArrowheads="1" noChangeShapeType="1" noTextEdit="1"/>
              </p:cNvSpPr>
              <p:nvPr/>
            </p:nvSpPr>
            <p:spPr>
              <a:xfrm>
                <a:off x="1647541" y="4133168"/>
                <a:ext cx="8348247" cy="617541"/>
              </a:xfrm>
              <a:prstGeom prst="rect">
                <a:avLst/>
              </a:prstGeom>
              <a:blipFill>
                <a:blip r:embed="rId12"/>
                <a:stretch>
                  <a:fillRect l="-303" b="-1632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6076F356-B446-E341-A1E7-EA98D96CE3E0}"/>
                  </a:ext>
                </a:extLst>
              </p:cNvPr>
              <p:cNvSpPr txBox="1"/>
              <p:nvPr/>
            </p:nvSpPr>
            <p:spPr>
              <a:xfrm>
                <a:off x="2086507" y="4920836"/>
                <a:ext cx="7481407" cy="61754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000" i="1" smtClean="0">
                              <a:latin typeface="Cambria Math" panose="02040503050406030204" pitchFamily="18" charset="0"/>
                            </a:rPr>
                          </m:ctrlPr>
                        </m:fPr>
                        <m:num>
                          <m:r>
                            <a:rPr lang="en-US" sz="2000" b="0" i="1" smtClean="0">
                              <a:latin typeface="Cambria Math" panose="02040503050406030204" pitchFamily="18" charset="0"/>
                            </a:rPr>
                            <m:t>𝑑</m:t>
                          </m:r>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𝛿</m:t>
                              </m:r>
                            </m:e>
                            <m:sup>
                              <m:r>
                                <a:rPr lang="en-US" sz="2000" b="0" i="1" smtClean="0">
                                  <a:latin typeface="Cambria Math" panose="02040503050406030204" pitchFamily="18" charset="0"/>
                                </a:rPr>
                                <m:t>18</m:t>
                              </m:r>
                            </m:sup>
                          </m:sSup>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𝑂</m:t>
                              </m:r>
                            </m:e>
                            <m:sub>
                              <m:r>
                                <a:rPr lang="en-US" sz="2000" b="0" i="1" smtClean="0">
                                  <a:latin typeface="Cambria Math" panose="02040503050406030204" pitchFamily="18" charset="0"/>
                                </a:rPr>
                                <m:t>𝑏𝑖</m:t>
                              </m:r>
                            </m:sub>
                          </m:sSub>
                          <m:r>
                            <a:rPr lang="en-US" sz="2000" b="0" i="1" smtClean="0">
                              <a:latin typeface="Cambria Math" panose="02040503050406030204" pitchFamily="18" charset="0"/>
                            </a:rPr>
                            <m:t>)</m:t>
                          </m:r>
                        </m:num>
                        <m:den>
                          <m:r>
                            <a:rPr lang="en-US" sz="2000" b="0" i="1" smtClean="0">
                              <a:latin typeface="Cambria Math" panose="02040503050406030204" pitchFamily="18" charset="0"/>
                            </a:rPr>
                            <m:t>𝑑𝑡</m:t>
                          </m:r>
                        </m:den>
                      </m:f>
                      <m:r>
                        <a:rPr lang="en-US" sz="2000" b="0" i="1" smtClean="0">
                          <a:latin typeface="Cambria Math" panose="02040503050406030204" pitchFamily="18" charset="0"/>
                        </a:rPr>
                        <m:t>=</m:t>
                      </m:r>
                      <m:d>
                        <m:dPr>
                          <m:ctrlPr>
                            <a:rPr lang="en-US" sz="2000" b="0" i="1" smtClean="0">
                              <a:latin typeface="Cambria Math" panose="02040503050406030204" pitchFamily="18" charset="0"/>
                            </a:rPr>
                          </m:ctrlPr>
                        </m:dPr>
                        <m:e>
                          <m:sSup>
                            <m:sSupPr>
                              <m:ctrlPr>
                                <a:rPr lang="en-US" sz="2000" i="1">
                                  <a:latin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𝛿</m:t>
                              </m:r>
                            </m:e>
                            <m:sup>
                              <m:r>
                                <a:rPr lang="en-US" sz="2000" i="1">
                                  <a:latin typeface="Cambria Math" panose="02040503050406030204" pitchFamily="18" charset="0"/>
                                </a:rPr>
                                <m:t>18</m:t>
                              </m:r>
                            </m:sup>
                          </m:sSup>
                          <m:sSub>
                            <m:sSubPr>
                              <m:ctrlPr>
                                <a:rPr lang="en-US" sz="2000" i="1">
                                  <a:latin typeface="Cambria Math" panose="02040503050406030204" pitchFamily="18" charset="0"/>
                                </a:rPr>
                              </m:ctrlPr>
                            </m:sSubPr>
                            <m:e>
                              <m:r>
                                <a:rPr lang="en-US" sz="2000" i="1">
                                  <a:latin typeface="Cambria Math" panose="02040503050406030204" pitchFamily="18" charset="0"/>
                                </a:rPr>
                                <m:t>𝑂</m:t>
                              </m:r>
                            </m:e>
                            <m:sub>
                              <m:r>
                                <a:rPr lang="en-US" sz="2000" b="0" i="1" smtClean="0">
                                  <a:latin typeface="Cambria Math" panose="02040503050406030204" pitchFamily="18" charset="0"/>
                                </a:rPr>
                                <m:t>𝐶𝐴</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𝜀</m:t>
                              </m:r>
                            </m:e>
                            <m:sub>
                              <m:r>
                                <a:rPr lang="en-US" sz="2000" b="0" i="1" smtClean="0">
                                  <a:latin typeface="Cambria Math" panose="02040503050406030204" pitchFamily="18" charset="0"/>
                                </a:rPr>
                                <m:t>𝐶𝐴</m:t>
                              </m:r>
                              <m:r>
                                <a:rPr lang="en-US" sz="2000" b="0" i="1" smtClean="0">
                                  <a:latin typeface="Cambria Math" panose="02040503050406030204" pitchFamily="18" charset="0"/>
                                </a:rPr>
                                <m:t>,</m:t>
                              </m:r>
                              <m:r>
                                <a:rPr lang="en-US" sz="2000" b="0" i="1" smtClean="0">
                                  <a:latin typeface="Cambria Math" panose="02040503050406030204" pitchFamily="18" charset="0"/>
                                </a:rPr>
                                <m:t>𝑏𝑖</m:t>
                              </m:r>
                            </m:sub>
                          </m:sSub>
                        </m:e>
                      </m:d>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𝜙</m:t>
                          </m:r>
                        </m:e>
                        <m:sub>
                          <m:r>
                            <a:rPr lang="en-US" sz="2000" b="0" i="1" smtClean="0">
                              <a:latin typeface="Cambria Math" panose="02040503050406030204" pitchFamily="18" charset="0"/>
                            </a:rPr>
                            <m:t>𝐶𝐴</m:t>
                          </m:r>
                          <m:r>
                            <a:rPr lang="en-US" sz="2000" b="0" i="1" smtClean="0">
                              <a:latin typeface="Cambria Math" panose="02040503050406030204" pitchFamily="18" charset="0"/>
                            </a:rPr>
                            <m:t>,</m:t>
                          </m:r>
                          <m:r>
                            <a:rPr lang="en-US" sz="2000" b="0" i="1" smtClean="0">
                              <a:latin typeface="Cambria Math" panose="02040503050406030204" pitchFamily="18" charset="0"/>
                            </a:rPr>
                            <m:t>𝑏𝑖</m:t>
                          </m:r>
                        </m:sub>
                      </m:sSub>
                      <m:r>
                        <a:rPr lang="en-US" sz="2000" b="0" i="1" smtClean="0">
                          <a:latin typeface="Cambria Math" panose="02040503050406030204" pitchFamily="18" charset="0"/>
                        </a:rPr>
                        <m:t>−</m:t>
                      </m:r>
                      <m:d>
                        <m:dPr>
                          <m:ctrlPr>
                            <a:rPr lang="en-US" sz="2000" i="1">
                              <a:latin typeface="Cambria Math" panose="02040503050406030204" pitchFamily="18" charset="0"/>
                            </a:rPr>
                          </m:ctrlPr>
                        </m:dPr>
                        <m:e>
                          <m:sSup>
                            <m:sSupPr>
                              <m:ctrlPr>
                                <a:rPr lang="en-US" sz="2000" i="1">
                                  <a:latin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𝛿</m:t>
                              </m:r>
                            </m:e>
                            <m:sup>
                              <m:r>
                                <a:rPr lang="en-US" sz="2000" i="1">
                                  <a:latin typeface="Cambria Math" panose="02040503050406030204" pitchFamily="18" charset="0"/>
                                </a:rPr>
                                <m:t>18</m:t>
                              </m:r>
                            </m:sup>
                          </m:sSup>
                          <m:sSub>
                            <m:sSubPr>
                              <m:ctrlPr>
                                <a:rPr lang="en-US" sz="2000" i="1">
                                  <a:latin typeface="Cambria Math" panose="02040503050406030204" pitchFamily="18" charset="0"/>
                                </a:rPr>
                              </m:ctrlPr>
                            </m:sSubPr>
                            <m:e>
                              <m:r>
                                <a:rPr lang="en-US" sz="2000" i="1">
                                  <a:latin typeface="Cambria Math" panose="02040503050406030204" pitchFamily="18" charset="0"/>
                                </a:rPr>
                                <m:t>𝑂</m:t>
                              </m:r>
                            </m:e>
                            <m:sub>
                              <m:r>
                                <a:rPr lang="en-US" sz="2000" b="0" i="1" smtClean="0">
                                  <a:latin typeface="Cambria Math" panose="02040503050406030204" pitchFamily="18" charset="0"/>
                                </a:rPr>
                                <m:t>𝑐𝑎𝑟𝑏</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𝜀</m:t>
                              </m:r>
                            </m:e>
                            <m:sub>
                              <m:r>
                                <a:rPr lang="en-US" sz="2000" b="0" i="1" smtClean="0">
                                  <a:latin typeface="Cambria Math" panose="02040503050406030204" pitchFamily="18" charset="0"/>
                                  <a:ea typeface="Cambria Math" panose="02040503050406030204" pitchFamily="18" charset="0"/>
                                </a:rPr>
                                <m:t>𝑏𝑖</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𝑐𝑎𝑟𝑏</m:t>
                              </m:r>
                            </m:sub>
                          </m:sSub>
                        </m:e>
                      </m:d>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𝜙</m:t>
                          </m:r>
                        </m:e>
                        <m:sub>
                          <m:r>
                            <a:rPr lang="en-US" sz="2000" b="0" i="1" smtClean="0">
                              <a:latin typeface="Cambria Math" panose="02040503050406030204" pitchFamily="18" charset="0"/>
                              <a:ea typeface="Cambria Math" panose="02040503050406030204" pitchFamily="18" charset="0"/>
                            </a:rPr>
                            <m:t>𝑏𝑖</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𝑐𝑎𝑟𝑏</m:t>
                          </m:r>
                        </m:sub>
                      </m:sSub>
                    </m:oMath>
                  </m:oMathPara>
                </a14:m>
                <a:endParaRPr lang="en-US" sz="2000" dirty="0"/>
              </a:p>
            </p:txBody>
          </p:sp>
        </mc:Choice>
        <mc:Fallback xmlns="">
          <p:sp>
            <p:nvSpPr>
              <p:cNvPr id="28" name="TextBox 27">
                <a:extLst>
                  <a:ext uri="{FF2B5EF4-FFF2-40B4-BE49-F238E27FC236}">
                    <a16:creationId xmlns:a16="http://schemas.microsoft.com/office/drawing/2014/main" id="{6076F356-B446-E341-A1E7-EA98D96CE3E0}"/>
                  </a:ext>
                </a:extLst>
              </p:cNvPr>
              <p:cNvSpPr txBox="1">
                <a:spLocks noRot="1" noChangeAspect="1" noMove="1" noResize="1" noEditPoints="1" noAdjustHandles="1" noChangeArrowheads="1" noChangeShapeType="1" noTextEdit="1"/>
              </p:cNvSpPr>
              <p:nvPr/>
            </p:nvSpPr>
            <p:spPr>
              <a:xfrm>
                <a:off x="2086507" y="4920836"/>
                <a:ext cx="7481407" cy="617541"/>
              </a:xfrm>
              <a:prstGeom prst="rect">
                <a:avLst/>
              </a:prstGeom>
              <a:blipFill>
                <a:blip r:embed="rId13"/>
                <a:stretch>
                  <a:fillRect l="-339" b="-1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F33D3766-C2D5-9C4E-BBE0-C77B5CCDDB07}"/>
                  </a:ext>
                </a:extLst>
              </p:cNvPr>
              <p:cNvSpPr txBox="1"/>
              <p:nvPr/>
            </p:nvSpPr>
            <p:spPr>
              <a:xfrm>
                <a:off x="2365558" y="5708504"/>
                <a:ext cx="6646563" cy="61754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000" i="1" smtClean="0">
                              <a:latin typeface="Cambria Math" panose="02040503050406030204" pitchFamily="18" charset="0"/>
                            </a:rPr>
                          </m:ctrlPr>
                        </m:fPr>
                        <m:num>
                          <m:r>
                            <a:rPr lang="en-US" sz="2000" b="0" i="1" smtClean="0">
                              <a:latin typeface="Cambria Math" panose="02040503050406030204" pitchFamily="18" charset="0"/>
                            </a:rPr>
                            <m:t>𝑑</m:t>
                          </m:r>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𝛿</m:t>
                              </m:r>
                            </m:e>
                            <m:sup>
                              <m:r>
                                <a:rPr lang="en-US" sz="2000" b="0" i="1" smtClean="0">
                                  <a:latin typeface="Cambria Math" panose="02040503050406030204" pitchFamily="18" charset="0"/>
                                </a:rPr>
                                <m:t>18</m:t>
                              </m:r>
                            </m:sup>
                          </m:sSup>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𝑂</m:t>
                              </m:r>
                            </m:e>
                            <m:sub>
                              <m:r>
                                <a:rPr lang="en-US" sz="2000" b="0" i="1" smtClean="0">
                                  <a:latin typeface="Cambria Math" panose="02040503050406030204" pitchFamily="18" charset="0"/>
                                </a:rPr>
                                <m:t>𝐶𝐴</m:t>
                              </m:r>
                            </m:sub>
                          </m:sSub>
                          <m:r>
                            <a:rPr lang="en-US" sz="2000" b="0" i="1" smtClean="0">
                              <a:latin typeface="Cambria Math" panose="02040503050406030204" pitchFamily="18" charset="0"/>
                            </a:rPr>
                            <m:t>)</m:t>
                          </m:r>
                        </m:num>
                        <m:den>
                          <m:r>
                            <a:rPr lang="en-US" sz="2000" b="0" i="1" smtClean="0">
                              <a:latin typeface="Cambria Math" panose="02040503050406030204" pitchFamily="18" charset="0"/>
                            </a:rPr>
                            <m:t>𝑑𝑡</m:t>
                          </m:r>
                        </m:den>
                      </m:f>
                      <m:r>
                        <a:rPr lang="en-US" sz="2000" b="0" i="1" smtClean="0">
                          <a:latin typeface="Cambria Math" panose="02040503050406030204" pitchFamily="18" charset="0"/>
                        </a:rPr>
                        <m:t>=</m:t>
                      </m:r>
                      <m:d>
                        <m:dPr>
                          <m:ctrlPr>
                            <a:rPr lang="en-US" sz="2000" b="0" i="1" smtClean="0">
                              <a:latin typeface="Cambria Math" panose="02040503050406030204" pitchFamily="18" charset="0"/>
                            </a:rPr>
                          </m:ctrlPr>
                        </m:dPr>
                        <m:e>
                          <m:sSup>
                            <m:sSupPr>
                              <m:ctrlPr>
                                <a:rPr lang="en-US" sz="2000" i="1">
                                  <a:latin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𝛿</m:t>
                              </m:r>
                            </m:e>
                            <m:sup>
                              <m:r>
                                <a:rPr lang="en-US" sz="2000" i="1">
                                  <a:latin typeface="Cambria Math" panose="02040503050406030204" pitchFamily="18" charset="0"/>
                                </a:rPr>
                                <m:t>18</m:t>
                              </m:r>
                            </m:sup>
                          </m:sSup>
                          <m:sSub>
                            <m:sSubPr>
                              <m:ctrlPr>
                                <a:rPr lang="en-US" sz="2000" i="1">
                                  <a:latin typeface="Cambria Math" panose="02040503050406030204" pitchFamily="18" charset="0"/>
                                </a:rPr>
                              </m:ctrlPr>
                            </m:sSubPr>
                            <m:e>
                              <m:r>
                                <a:rPr lang="en-US" sz="2000" i="1">
                                  <a:latin typeface="Cambria Math" panose="02040503050406030204" pitchFamily="18" charset="0"/>
                                </a:rPr>
                                <m:t>𝑂</m:t>
                              </m:r>
                            </m:e>
                            <m:sub>
                              <m:r>
                                <a:rPr lang="en-US" sz="2000" b="0" i="1" smtClean="0">
                                  <a:latin typeface="Cambria Math" panose="02040503050406030204" pitchFamily="18" charset="0"/>
                                </a:rPr>
                                <m:t>𝐴</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𝜀</m:t>
                              </m:r>
                            </m:e>
                            <m:sub>
                              <m:r>
                                <a:rPr lang="en-US" sz="2000" b="0" i="1" smtClean="0">
                                  <a:latin typeface="Cambria Math" panose="02040503050406030204" pitchFamily="18" charset="0"/>
                                </a:rPr>
                                <m:t>𝐴</m:t>
                              </m:r>
                              <m:r>
                                <a:rPr lang="en-US" sz="2000" b="0" i="1" smtClean="0">
                                  <a:latin typeface="Cambria Math" panose="02040503050406030204" pitchFamily="18" charset="0"/>
                                </a:rPr>
                                <m:t>,</m:t>
                              </m:r>
                              <m:r>
                                <a:rPr lang="en-US" sz="2000" b="0" i="1" smtClean="0">
                                  <a:latin typeface="Cambria Math" panose="02040503050406030204" pitchFamily="18" charset="0"/>
                                </a:rPr>
                                <m:t>𝐶𝐴</m:t>
                              </m:r>
                            </m:sub>
                          </m:sSub>
                        </m:e>
                      </m:d>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𝜙</m:t>
                          </m:r>
                        </m:e>
                        <m:sub>
                          <m:r>
                            <a:rPr lang="en-US" sz="2000" b="0" i="1" smtClean="0">
                              <a:latin typeface="Cambria Math" panose="02040503050406030204" pitchFamily="18" charset="0"/>
                            </a:rPr>
                            <m:t>𝐴</m:t>
                          </m:r>
                          <m:r>
                            <a:rPr lang="en-US" sz="2000" b="0" i="1" smtClean="0">
                              <a:latin typeface="Cambria Math" panose="02040503050406030204" pitchFamily="18" charset="0"/>
                            </a:rPr>
                            <m:t>,</m:t>
                          </m:r>
                          <m:r>
                            <a:rPr lang="en-US" sz="2000" b="0" i="1" smtClean="0">
                              <a:latin typeface="Cambria Math" panose="02040503050406030204" pitchFamily="18" charset="0"/>
                            </a:rPr>
                            <m:t>𝐶𝐴</m:t>
                          </m:r>
                        </m:sub>
                      </m:sSub>
                      <m:r>
                        <a:rPr lang="en-US" sz="2000" b="0" i="1" smtClean="0">
                          <a:latin typeface="Cambria Math" panose="02040503050406030204" pitchFamily="18" charset="0"/>
                        </a:rPr>
                        <m:t>−</m:t>
                      </m:r>
                      <m:d>
                        <m:dPr>
                          <m:ctrlPr>
                            <a:rPr lang="en-US" sz="2000" i="1">
                              <a:latin typeface="Cambria Math" panose="02040503050406030204" pitchFamily="18" charset="0"/>
                            </a:rPr>
                          </m:ctrlPr>
                        </m:dPr>
                        <m:e>
                          <m:sSup>
                            <m:sSupPr>
                              <m:ctrlPr>
                                <a:rPr lang="en-US" sz="2000" i="1">
                                  <a:latin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𝛿</m:t>
                              </m:r>
                            </m:e>
                            <m:sup>
                              <m:r>
                                <a:rPr lang="en-US" sz="2000" i="1">
                                  <a:latin typeface="Cambria Math" panose="02040503050406030204" pitchFamily="18" charset="0"/>
                                </a:rPr>
                                <m:t>18</m:t>
                              </m:r>
                            </m:sup>
                          </m:sSup>
                          <m:sSub>
                            <m:sSubPr>
                              <m:ctrlPr>
                                <a:rPr lang="en-US" sz="2000" i="1">
                                  <a:latin typeface="Cambria Math" panose="02040503050406030204" pitchFamily="18" charset="0"/>
                                </a:rPr>
                              </m:ctrlPr>
                            </m:sSubPr>
                            <m:e>
                              <m:r>
                                <a:rPr lang="en-US" sz="2000" i="1">
                                  <a:latin typeface="Cambria Math" panose="02040503050406030204" pitchFamily="18" charset="0"/>
                                </a:rPr>
                                <m:t>𝑂</m:t>
                              </m:r>
                            </m:e>
                            <m:sub>
                              <m:r>
                                <a:rPr lang="en-US" sz="2000" b="0" i="1" smtClean="0">
                                  <a:latin typeface="Cambria Math" panose="02040503050406030204" pitchFamily="18" charset="0"/>
                                </a:rPr>
                                <m:t>𝑏𝑖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𝜀</m:t>
                              </m:r>
                            </m:e>
                            <m:sub>
                              <m:r>
                                <a:rPr lang="en-US" sz="2000" b="0" i="1" smtClean="0">
                                  <a:latin typeface="Cambria Math" panose="02040503050406030204" pitchFamily="18" charset="0"/>
                                  <a:ea typeface="Cambria Math" panose="02040503050406030204" pitchFamily="18" charset="0"/>
                                </a:rPr>
                                <m:t>𝐶𝐴</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𝑏𝑖</m:t>
                              </m:r>
                            </m:sub>
                          </m:sSub>
                        </m:e>
                      </m:d>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𝜙</m:t>
                          </m:r>
                        </m:e>
                        <m:sub>
                          <m:r>
                            <a:rPr lang="en-US" sz="2000" b="0" i="1" smtClean="0">
                              <a:latin typeface="Cambria Math" panose="02040503050406030204" pitchFamily="18" charset="0"/>
                              <a:ea typeface="Cambria Math" panose="02040503050406030204" pitchFamily="18" charset="0"/>
                            </a:rPr>
                            <m:t>𝐶𝐴</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𝑏𝑖</m:t>
                          </m:r>
                        </m:sub>
                      </m:sSub>
                    </m:oMath>
                  </m:oMathPara>
                </a14:m>
                <a:endParaRPr lang="en-US" sz="2000" dirty="0"/>
              </a:p>
            </p:txBody>
          </p:sp>
        </mc:Choice>
        <mc:Fallback xmlns="">
          <p:sp>
            <p:nvSpPr>
              <p:cNvPr id="36" name="TextBox 35">
                <a:extLst>
                  <a:ext uri="{FF2B5EF4-FFF2-40B4-BE49-F238E27FC236}">
                    <a16:creationId xmlns:a16="http://schemas.microsoft.com/office/drawing/2014/main" id="{F33D3766-C2D5-9C4E-BBE0-C77B5CCDDB07}"/>
                  </a:ext>
                </a:extLst>
              </p:cNvPr>
              <p:cNvSpPr txBox="1">
                <a:spLocks noRot="1" noChangeAspect="1" noMove="1" noResize="1" noEditPoints="1" noAdjustHandles="1" noChangeArrowheads="1" noChangeShapeType="1" noTextEdit="1"/>
              </p:cNvSpPr>
              <p:nvPr/>
            </p:nvSpPr>
            <p:spPr>
              <a:xfrm>
                <a:off x="2365558" y="5708504"/>
                <a:ext cx="6646563" cy="617541"/>
              </a:xfrm>
              <a:prstGeom prst="rect">
                <a:avLst/>
              </a:prstGeom>
              <a:blipFill>
                <a:blip r:embed="rId14"/>
                <a:stretch>
                  <a:fillRect l="-573" b="-12000"/>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C9ED1A16-EA9B-5B46-9F96-BC54162830F6}"/>
              </a:ext>
            </a:extLst>
          </p:cNvPr>
          <p:cNvSpPr txBox="1"/>
          <p:nvPr/>
        </p:nvSpPr>
        <p:spPr>
          <a:xfrm>
            <a:off x="4414577" y="219939"/>
            <a:ext cx="3874907" cy="369332"/>
          </a:xfrm>
          <a:prstGeom prst="rect">
            <a:avLst/>
          </a:prstGeom>
          <a:noFill/>
        </p:spPr>
        <p:txBody>
          <a:bodyPr wrap="none" rtlCol="0">
            <a:spAutoFit/>
          </a:bodyPr>
          <a:lstStyle/>
          <a:p>
            <a:r>
              <a:rPr lang="en-US" dirty="0"/>
              <a:t>Aqueous Environment – Internal Nodes</a:t>
            </a:r>
          </a:p>
        </p:txBody>
      </p:sp>
      <p:sp>
        <p:nvSpPr>
          <p:cNvPr id="37" name="TextBox 36">
            <a:extLst>
              <a:ext uri="{FF2B5EF4-FFF2-40B4-BE49-F238E27FC236}">
                <a16:creationId xmlns:a16="http://schemas.microsoft.com/office/drawing/2014/main" id="{D82D4CBA-247F-174E-85DD-B012DD39CD24}"/>
              </a:ext>
            </a:extLst>
          </p:cNvPr>
          <p:cNvSpPr txBox="1"/>
          <p:nvPr/>
        </p:nvSpPr>
        <p:spPr>
          <a:xfrm>
            <a:off x="0" y="219939"/>
            <a:ext cx="2414251" cy="369332"/>
          </a:xfrm>
          <a:prstGeom prst="rect">
            <a:avLst/>
          </a:prstGeom>
          <a:noFill/>
        </p:spPr>
        <p:txBody>
          <a:bodyPr wrap="none" rtlCol="0">
            <a:spAutoFit/>
          </a:bodyPr>
          <a:lstStyle/>
          <a:p>
            <a:r>
              <a:rPr lang="en-US" dirty="0"/>
              <a:t>Inputs – External Node</a:t>
            </a:r>
          </a:p>
        </p:txBody>
      </p:sp>
      <p:sp>
        <p:nvSpPr>
          <p:cNvPr id="38" name="TextBox 37">
            <a:extLst>
              <a:ext uri="{FF2B5EF4-FFF2-40B4-BE49-F238E27FC236}">
                <a16:creationId xmlns:a16="http://schemas.microsoft.com/office/drawing/2014/main" id="{BA58CF44-A241-E944-B95D-0258F6187927}"/>
              </a:ext>
            </a:extLst>
          </p:cNvPr>
          <p:cNvSpPr txBox="1"/>
          <p:nvPr/>
        </p:nvSpPr>
        <p:spPr>
          <a:xfrm>
            <a:off x="9735855" y="219939"/>
            <a:ext cx="2496004" cy="369332"/>
          </a:xfrm>
          <a:prstGeom prst="rect">
            <a:avLst/>
          </a:prstGeom>
          <a:noFill/>
        </p:spPr>
        <p:txBody>
          <a:bodyPr wrap="none" rtlCol="0">
            <a:spAutoFit/>
          </a:bodyPr>
          <a:lstStyle/>
          <a:p>
            <a:r>
              <a:rPr lang="en-US" dirty="0"/>
              <a:t>Outputs – External Node</a:t>
            </a:r>
          </a:p>
        </p:txBody>
      </p:sp>
    </p:spTree>
    <p:extLst>
      <p:ext uri="{BB962C8B-B14F-4D97-AF65-F5344CB8AC3E}">
        <p14:creationId xmlns:p14="http://schemas.microsoft.com/office/powerpoint/2010/main" val="241053900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Table&#10;&#10;Description automatically generated">
            <a:extLst>
              <a:ext uri="{FF2B5EF4-FFF2-40B4-BE49-F238E27FC236}">
                <a16:creationId xmlns:a16="http://schemas.microsoft.com/office/drawing/2014/main" id="{87861237-0076-CC48-BAF3-17A86093D571}"/>
              </a:ext>
            </a:extLst>
          </p:cNvPr>
          <p:cNvPicPr>
            <a:picLocks noChangeAspect="1"/>
          </p:cNvPicPr>
          <p:nvPr/>
        </p:nvPicPr>
        <p:blipFill>
          <a:blip r:embed="rId2"/>
          <a:stretch>
            <a:fillRect/>
          </a:stretch>
        </p:blipFill>
        <p:spPr>
          <a:xfrm>
            <a:off x="781050" y="1930400"/>
            <a:ext cx="10629900" cy="2997200"/>
          </a:xfrm>
          <a:prstGeom prst="rect">
            <a:avLst/>
          </a:prstGeom>
        </p:spPr>
      </p:pic>
    </p:spTree>
    <p:extLst>
      <p:ext uri="{BB962C8B-B14F-4D97-AF65-F5344CB8AC3E}">
        <p14:creationId xmlns:p14="http://schemas.microsoft.com/office/powerpoint/2010/main" val="106934082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ounded Rectangle 8">
            <a:extLst>
              <a:ext uri="{FF2B5EF4-FFF2-40B4-BE49-F238E27FC236}">
                <a16:creationId xmlns:a16="http://schemas.microsoft.com/office/drawing/2014/main" id="{02B42117-BDB2-394C-AC88-04C1F59B6B54}"/>
              </a:ext>
            </a:extLst>
          </p:cNvPr>
          <p:cNvSpPr/>
          <p:nvPr/>
        </p:nvSpPr>
        <p:spPr>
          <a:xfrm>
            <a:off x="2785513" y="559400"/>
            <a:ext cx="7133037" cy="1604680"/>
          </a:xfrm>
          <a:prstGeom prst="roundRect">
            <a:avLst>
              <a:gd name="adj" fmla="val 23826"/>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A0860103-1C06-824A-8581-E06ECA896849}"/>
                  </a:ext>
                </a:extLst>
              </p:cNvPr>
              <p:cNvSpPr/>
              <p:nvPr/>
            </p:nvSpPr>
            <p:spPr>
              <a:xfrm>
                <a:off x="332155" y="1395580"/>
                <a:ext cx="11183446" cy="53360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𝐶</m:t>
                      </m:r>
                      <m:sSub>
                        <m:sSubPr>
                          <m:ctrlPr>
                            <a:rPr lang="en-US" sz="2400" i="1">
                              <a:latin typeface="Cambria Math" panose="02040503050406030204" pitchFamily="18" charset="0"/>
                            </a:rPr>
                          </m:ctrlPr>
                        </m:sSubPr>
                        <m:e>
                          <m:r>
                            <a:rPr lang="en-US" sz="2400" i="1">
                              <a:latin typeface="Cambria Math" panose="02040503050406030204" pitchFamily="18" charset="0"/>
                            </a:rPr>
                            <m:t>𝑂</m:t>
                          </m:r>
                        </m:e>
                        <m:sub>
                          <m:r>
                            <a:rPr lang="en-US" sz="2400" i="1">
                              <a:latin typeface="Cambria Math" panose="02040503050406030204" pitchFamily="18" charset="0"/>
                            </a:rPr>
                            <m:t>2 (</m:t>
                          </m:r>
                          <m:r>
                            <a:rPr lang="en-US" sz="2400" i="1">
                              <a:latin typeface="Cambria Math" panose="02040503050406030204" pitchFamily="18" charset="0"/>
                            </a:rPr>
                            <m:t>𝑔</m:t>
                          </m:r>
                          <m:r>
                            <a:rPr lang="en-US" sz="2400" i="1">
                              <a:latin typeface="Cambria Math" panose="02040503050406030204" pitchFamily="18" charset="0"/>
                            </a:rPr>
                            <m:t>)</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𝐻</m:t>
                          </m:r>
                        </m:e>
                        <m:sub>
                          <m:r>
                            <a:rPr lang="en-US" sz="2400" i="1">
                              <a:latin typeface="Cambria Math" panose="02040503050406030204" pitchFamily="18" charset="0"/>
                            </a:rPr>
                            <m:t>2</m:t>
                          </m:r>
                        </m:sub>
                      </m:sSub>
                      <m:sSub>
                        <m:sSubPr>
                          <m:ctrlPr>
                            <a:rPr lang="en-US" sz="2400" i="1">
                              <a:latin typeface="Cambria Math" panose="02040503050406030204" pitchFamily="18" charset="0"/>
                            </a:rPr>
                          </m:ctrlPr>
                        </m:sSubPr>
                        <m:e>
                          <m:r>
                            <a:rPr lang="en-US" sz="2400" i="1">
                              <a:latin typeface="Cambria Math" panose="02040503050406030204" pitchFamily="18" charset="0"/>
                            </a:rPr>
                            <m:t>𝑂</m:t>
                          </m:r>
                        </m:e>
                        <m:sub>
                          <m:r>
                            <a:rPr lang="en-US" sz="2400" i="1">
                              <a:latin typeface="Cambria Math" panose="02040503050406030204" pitchFamily="18" charset="0"/>
                            </a:rPr>
                            <m:t>(</m:t>
                          </m:r>
                          <m:r>
                            <a:rPr lang="en-US" sz="2400" i="1">
                              <a:latin typeface="Cambria Math" panose="02040503050406030204" pitchFamily="18" charset="0"/>
                            </a:rPr>
                            <m:t>𝑙</m:t>
                          </m:r>
                          <m:r>
                            <a:rPr lang="en-US" sz="2400" i="1">
                              <a:latin typeface="Cambria Math" panose="02040503050406030204" pitchFamily="18" charset="0"/>
                            </a:rPr>
                            <m:t>)</m:t>
                          </m:r>
                        </m:sub>
                      </m:sSub>
                      <m:r>
                        <a:rPr lang="en-US" sz="2400" i="1">
                          <a:latin typeface="Cambria Math" panose="02040503050406030204" pitchFamily="18" charset="0"/>
                          <a:ea typeface="Cambria Math" panose="02040503050406030204" pitchFamily="18" charset="0"/>
                        </a:rPr>
                        <m:t>⇌ </m:t>
                      </m:r>
                      <m:sSub>
                        <m:sSubPr>
                          <m:ctrlPr>
                            <a:rPr lang="en-US" sz="2400" i="1">
                              <a:latin typeface="Cambria Math" panose="02040503050406030204" pitchFamily="18" charset="0"/>
                            </a:rPr>
                          </m:ctrlPr>
                        </m:sSubPr>
                        <m:e>
                          <m:r>
                            <a:rPr lang="en-US" sz="2400" i="1">
                              <a:latin typeface="Cambria Math" panose="02040503050406030204" pitchFamily="18" charset="0"/>
                            </a:rPr>
                            <m:t>𝐻</m:t>
                          </m:r>
                        </m:e>
                        <m:sub>
                          <m:r>
                            <a:rPr lang="en-US" sz="2400" i="1">
                              <a:latin typeface="Cambria Math" panose="02040503050406030204" pitchFamily="18" charset="0"/>
                            </a:rPr>
                            <m:t>2</m:t>
                          </m:r>
                        </m:sub>
                      </m:sSub>
                      <m:sSub>
                        <m:sSubPr>
                          <m:ctrlPr>
                            <a:rPr lang="en-US" sz="2400" i="1">
                              <a:latin typeface="Cambria Math" panose="02040503050406030204" pitchFamily="18" charset="0"/>
                            </a:rPr>
                          </m:ctrlPr>
                        </m:sSubPr>
                        <m:e>
                          <m:r>
                            <a:rPr lang="en-US" sz="2400" i="1">
                              <a:latin typeface="Cambria Math" panose="02040503050406030204" pitchFamily="18" charset="0"/>
                            </a:rPr>
                            <m:t>𝐶𝑂</m:t>
                          </m:r>
                        </m:e>
                        <m:sub>
                          <m:r>
                            <a:rPr lang="en-US" sz="2400" i="1">
                              <a:latin typeface="Cambria Math" panose="02040503050406030204" pitchFamily="18" charset="0"/>
                            </a:rPr>
                            <m:t>3 (</m:t>
                          </m:r>
                          <m:r>
                            <a:rPr lang="en-US" sz="2400" i="1">
                              <a:latin typeface="Cambria Math" panose="02040503050406030204" pitchFamily="18" charset="0"/>
                            </a:rPr>
                            <m:t>𝑎𝑞</m:t>
                          </m:r>
                          <m:r>
                            <a:rPr lang="en-US" sz="2400" i="1">
                              <a:latin typeface="Cambria Math" panose="02040503050406030204" pitchFamily="18" charset="0"/>
                            </a:rPr>
                            <m:t>)</m:t>
                          </m:r>
                        </m:sub>
                      </m:sSub>
                      <m:r>
                        <a:rPr lang="en-US" sz="2400" i="1">
                          <a:latin typeface="Cambria Math" panose="02040503050406030204" pitchFamily="18" charset="0"/>
                          <a:ea typeface="Cambria Math" panose="02040503050406030204" pitchFamily="18" charset="0"/>
                        </a:rPr>
                        <m:t>⇌</m:t>
                      </m:r>
                      <m:sSubSup>
                        <m:sSubSupPr>
                          <m:ctrlPr>
                            <a:rPr lang="en-US" sz="2400" i="1">
                              <a:latin typeface="Cambria Math" panose="02040503050406030204" pitchFamily="18" charset="0"/>
                              <a:ea typeface="Cambria Math" panose="02040503050406030204" pitchFamily="18" charset="0"/>
                            </a:rPr>
                          </m:ctrlPr>
                        </m:sSubSupPr>
                        <m:e>
                          <m:r>
                            <a:rPr lang="en-US" sz="2400" i="1">
                              <a:latin typeface="Cambria Math" panose="02040503050406030204" pitchFamily="18" charset="0"/>
                              <a:ea typeface="Cambria Math" panose="02040503050406030204" pitchFamily="18" charset="0"/>
                            </a:rPr>
                            <m:t>𝐻𝐶𝑂</m:t>
                          </m:r>
                        </m:e>
                        <m:sub>
                          <m:r>
                            <a:rPr lang="en-US" sz="2400" i="1">
                              <a:latin typeface="Cambria Math" panose="02040503050406030204" pitchFamily="18" charset="0"/>
                              <a:ea typeface="Cambria Math" panose="02040503050406030204" pitchFamily="18" charset="0"/>
                            </a:rPr>
                            <m:t>3 (</m:t>
                          </m:r>
                          <m:r>
                            <a:rPr lang="en-US" sz="2400" i="1">
                              <a:latin typeface="Cambria Math" panose="02040503050406030204" pitchFamily="18" charset="0"/>
                              <a:ea typeface="Cambria Math" panose="02040503050406030204" pitchFamily="18" charset="0"/>
                            </a:rPr>
                            <m:t>𝑎𝑞</m:t>
                          </m:r>
                          <m:r>
                            <a:rPr lang="en-US" sz="2400" i="1">
                              <a:latin typeface="Cambria Math" panose="02040503050406030204" pitchFamily="18" charset="0"/>
                              <a:ea typeface="Cambria Math" panose="02040503050406030204" pitchFamily="18" charset="0"/>
                            </a:rPr>
                            <m:t>)</m:t>
                          </m:r>
                        </m:sub>
                        <m:sup>
                          <m:r>
                            <a:rPr lang="en-US" sz="2400" i="1">
                              <a:latin typeface="Cambria Math" panose="02040503050406030204" pitchFamily="18" charset="0"/>
                              <a:ea typeface="Cambria Math" panose="02040503050406030204" pitchFamily="18" charset="0"/>
                            </a:rPr>
                            <m:t>−</m:t>
                          </m:r>
                        </m:sup>
                      </m:sSubSup>
                      <m:r>
                        <a:rPr lang="en-US" sz="2400" i="1">
                          <a:latin typeface="Cambria Math" panose="02040503050406030204" pitchFamily="18" charset="0"/>
                          <a:ea typeface="Cambria Math" panose="02040503050406030204" pitchFamily="18" charset="0"/>
                        </a:rPr>
                        <m:t>+</m:t>
                      </m:r>
                      <m:sSubSup>
                        <m:sSubSupPr>
                          <m:ctrlPr>
                            <a:rPr lang="en-US" sz="2400" i="1">
                              <a:latin typeface="Cambria Math" panose="02040503050406030204" pitchFamily="18" charset="0"/>
                              <a:ea typeface="Cambria Math" panose="02040503050406030204" pitchFamily="18" charset="0"/>
                            </a:rPr>
                          </m:ctrlPr>
                        </m:sSubSupPr>
                        <m:e>
                          <m:r>
                            <a:rPr lang="en-US" sz="2400" i="1">
                              <a:latin typeface="Cambria Math" panose="02040503050406030204" pitchFamily="18" charset="0"/>
                              <a:ea typeface="Cambria Math" panose="02040503050406030204" pitchFamily="18" charset="0"/>
                            </a:rPr>
                            <m:t>𝐻</m:t>
                          </m:r>
                        </m:e>
                        <m:sub>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𝑎𝑞</m:t>
                          </m:r>
                          <m:r>
                            <a:rPr lang="en-US" sz="2400" i="1">
                              <a:latin typeface="Cambria Math" panose="02040503050406030204" pitchFamily="18" charset="0"/>
                              <a:ea typeface="Cambria Math" panose="02040503050406030204" pitchFamily="18" charset="0"/>
                            </a:rPr>
                            <m:t>)</m:t>
                          </m:r>
                        </m:sub>
                        <m:sup>
                          <m:r>
                            <a:rPr lang="en-US" sz="2400" i="1">
                              <a:latin typeface="Cambria Math" panose="02040503050406030204" pitchFamily="18" charset="0"/>
                              <a:ea typeface="Cambria Math" panose="02040503050406030204" pitchFamily="18" charset="0"/>
                            </a:rPr>
                            <m:t>+</m:t>
                          </m:r>
                        </m:sup>
                      </m:sSubSup>
                      <m:r>
                        <a:rPr lang="en-US" sz="2400" i="1">
                          <a:latin typeface="Cambria Math" panose="02040503050406030204" pitchFamily="18" charset="0"/>
                          <a:ea typeface="Cambria Math" panose="02040503050406030204" pitchFamily="18" charset="0"/>
                        </a:rPr>
                        <m:t>⇌</m:t>
                      </m:r>
                      <m:sSubSup>
                        <m:sSubSupPr>
                          <m:ctrlPr>
                            <a:rPr lang="en-US" sz="2400" i="1">
                              <a:latin typeface="Cambria Math" panose="02040503050406030204" pitchFamily="18" charset="0"/>
                              <a:ea typeface="Cambria Math" panose="02040503050406030204" pitchFamily="18" charset="0"/>
                            </a:rPr>
                          </m:ctrlPr>
                        </m:sSubSupPr>
                        <m:e>
                          <m:r>
                            <a:rPr lang="en-US" sz="2400" i="1">
                              <a:latin typeface="Cambria Math" panose="02040503050406030204" pitchFamily="18" charset="0"/>
                              <a:ea typeface="Cambria Math" panose="02040503050406030204" pitchFamily="18" charset="0"/>
                            </a:rPr>
                            <m:t>𝐶𝑂</m:t>
                          </m:r>
                        </m:e>
                        <m:sub>
                          <m:r>
                            <a:rPr lang="en-US" sz="2400" i="1">
                              <a:latin typeface="Cambria Math" panose="02040503050406030204" pitchFamily="18" charset="0"/>
                              <a:ea typeface="Cambria Math" panose="02040503050406030204" pitchFamily="18" charset="0"/>
                            </a:rPr>
                            <m:t>3 (</m:t>
                          </m:r>
                          <m:r>
                            <a:rPr lang="en-US" sz="2400" i="1">
                              <a:latin typeface="Cambria Math" panose="02040503050406030204" pitchFamily="18" charset="0"/>
                              <a:ea typeface="Cambria Math" panose="02040503050406030204" pitchFamily="18" charset="0"/>
                            </a:rPr>
                            <m:t>𝑎𝑞</m:t>
                          </m:r>
                          <m:r>
                            <a:rPr lang="en-US" sz="2400" i="1">
                              <a:latin typeface="Cambria Math" panose="02040503050406030204" pitchFamily="18" charset="0"/>
                              <a:ea typeface="Cambria Math" panose="02040503050406030204" pitchFamily="18" charset="0"/>
                            </a:rPr>
                            <m:t>)</m:t>
                          </m:r>
                        </m:sub>
                        <m:sup>
                          <m:r>
                            <a:rPr lang="en-US" sz="2400" i="1">
                              <a:latin typeface="Cambria Math" panose="02040503050406030204" pitchFamily="18" charset="0"/>
                              <a:ea typeface="Cambria Math" panose="02040503050406030204" pitchFamily="18" charset="0"/>
                            </a:rPr>
                            <m:t>2−</m:t>
                          </m:r>
                        </m:sup>
                      </m:sSubSup>
                      <m:r>
                        <a:rPr lang="en-US" sz="2400" i="1">
                          <a:latin typeface="Cambria Math" panose="02040503050406030204" pitchFamily="18" charset="0"/>
                          <a:ea typeface="Cambria Math" panose="02040503050406030204" pitchFamily="18" charset="0"/>
                        </a:rPr>
                        <m:t>+</m:t>
                      </m:r>
                      <m:sSubSup>
                        <m:sSubSupPr>
                          <m:ctrlPr>
                            <a:rPr lang="en-US" sz="2400" i="1">
                              <a:latin typeface="Cambria Math" panose="02040503050406030204" pitchFamily="18" charset="0"/>
                              <a:ea typeface="Cambria Math" panose="02040503050406030204" pitchFamily="18" charset="0"/>
                            </a:rPr>
                          </m:ctrlPr>
                        </m:sSubSupPr>
                        <m:e>
                          <m:r>
                            <a:rPr lang="en-US" sz="2400" i="1">
                              <a:latin typeface="Cambria Math" panose="02040503050406030204" pitchFamily="18" charset="0"/>
                              <a:ea typeface="Cambria Math" panose="02040503050406030204" pitchFamily="18" charset="0"/>
                            </a:rPr>
                            <m:t>𝐻</m:t>
                          </m:r>
                        </m:e>
                        <m:sub>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𝑎𝑞</m:t>
                          </m:r>
                          <m:r>
                            <a:rPr lang="en-US" sz="2400" i="1">
                              <a:latin typeface="Cambria Math" panose="02040503050406030204" pitchFamily="18" charset="0"/>
                              <a:ea typeface="Cambria Math" panose="02040503050406030204" pitchFamily="18" charset="0"/>
                            </a:rPr>
                            <m:t>)</m:t>
                          </m:r>
                        </m:sub>
                        <m:sup>
                          <m:r>
                            <a:rPr lang="en-US" sz="2400" i="1">
                              <a:latin typeface="Cambria Math" panose="02040503050406030204" pitchFamily="18" charset="0"/>
                              <a:ea typeface="Cambria Math" panose="02040503050406030204" pitchFamily="18" charset="0"/>
                            </a:rPr>
                            <m:t>+</m:t>
                          </m:r>
                        </m:sup>
                      </m:sSubSup>
                      <m:sSubSup>
                        <m:sSubSupPr>
                          <m:ctrlPr>
                            <a:rPr lang="en-US" sz="2400" i="1">
                              <a:latin typeface="Cambria Math" panose="02040503050406030204" pitchFamily="18" charset="0"/>
                            </a:rPr>
                          </m:ctrlPr>
                        </m:sSubSupPr>
                        <m:e>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rPr>
                            <m:t>𝐶𝑎𝐶𝑂</m:t>
                          </m:r>
                        </m:e>
                        <m:sub>
                          <m:r>
                            <a:rPr lang="en-US" sz="2400" i="1">
                              <a:latin typeface="Cambria Math" panose="02040503050406030204" pitchFamily="18" charset="0"/>
                            </a:rPr>
                            <m:t>3 (</m:t>
                          </m:r>
                          <m:r>
                            <a:rPr lang="en-US" sz="2400" i="1">
                              <a:latin typeface="Cambria Math" panose="02040503050406030204" pitchFamily="18" charset="0"/>
                            </a:rPr>
                            <m:t>𝑠</m:t>
                          </m:r>
                          <m:r>
                            <a:rPr lang="en-US" sz="2400" i="1">
                              <a:latin typeface="Cambria Math" panose="02040503050406030204" pitchFamily="18" charset="0"/>
                            </a:rPr>
                            <m:t>)</m:t>
                          </m:r>
                        </m:sub>
                        <m:sup>
                          <m:r>
                            <a:rPr lang="en-US" sz="2400" i="1">
                              <a:latin typeface="Cambria Math" panose="02040503050406030204" pitchFamily="18" charset="0"/>
                            </a:rPr>
                            <m:t> </m:t>
                          </m:r>
                        </m:sup>
                      </m:sSubSup>
                    </m:oMath>
                  </m:oMathPara>
                </a14:m>
                <a:endParaRPr lang="en-US" sz="2400" dirty="0"/>
              </a:p>
            </p:txBody>
          </p:sp>
        </mc:Choice>
        <mc:Fallback xmlns="">
          <p:sp>
            <p:nvSpPr>
              <p:cNvPr id="3" name="Rectangle 2">
                <a:extLst>
                  <a:ext uri="{FF2B5EF4-FFF2-40B4-BE49-F238E27FC236}">
                    <a16:creationId xmlns:a16="http://schemas.microsoft.com/office/drawing/2014/main" id="{A0860103-1C06-824A-8581-E06ECA896849}"/>
                  </a:ext>
                </a:extLst>
              </p:cNvPr>
              <p:cNvSpPr>
                <a:spLocks noRot="1" noChangeAspect="1" noMove="1" noResize="1" noEditPoints="1" noAdjustHandles="1" noChangeArrowheads="1" noChangeShapeType="1" noTextEdit="1"/>
              </p:cNvSpPr>
              <p:nvPr/>
            </p:nvSpPr>
            <p:spPr>
              <a:xfrm>
                <a:off x="332155" y="1395580"/>
                <a:ext cx="11183446" cy="533608"/>
              </a:xfrm>
              <a:prstGeom prst="rect">
                <a:avLst/>
              </a:prstGeom>
              <a:blipFill>
                <a:blip r:embed="rId2"/>
                <a:stretch>
                  <a:fillRect t="-2326" b="-11628"/>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3D357641-79C7-0041-88C4-DB8082D56E02}"/>
              </a:ext>
            </a:extLst>
          </p:cNvPr>
          <p:cNvSpPr txBox="1"/>
          <p:nvPr/>
        </p:nvSpPr>
        <p:spPr>
          <a:xfrm>
            <a:off x="157867" y="809093"/>
            <a:ext cx="1336391" cy="646331"/>
          </a:xfrm>
          <a:prstGeom prst="rect">
            <a:avLst/>
          </a:prstGeom>
          <a:noFill/>
        </p:spPr>
        <p:txBody>
          <a:bodyPr wrap="none" rtlCol="0">
            <a:spAutoFit/>
          </a:bodyPr>
          <a:lstStyle/>
          <a:p>
            <a:pPr algn="ctr"/>
            <a:r>
              <a:rPr lang="en-US" dirty="0">
                <a:solidFill>
                  <a:srgbClr val="0070C0"/>
                </a:solidFill>
              </a:rPr>
              <a:t>Atmosphere</a:t>
            </a:r>
          </a:p>
          <a:p>
            <a:pPr algn="ctr"/>
            <a:r>
              <a:rPr lang="en-US" dirty="0">
                <a:solidFill>
                  <a:srgbClr val="0070C0"/>
                </a:solidFill>
              </a:rPr>
              <a:t>(A)</a:t>
            </a:r>
          </a:p>
        </p:txBody>
      </p:sp>
      <p:sp>
        <p:nvSpPr>
          <p:cNvPr id="5" name="TextBox 4">
            <a:extLst>
              <a:ext uri="{FF2B5EF4-FFF2-40B4-BE49-F238E27FC236}">
                <a16:creationId xmlns:a16="http://schemas.microsoft.com/office/drawing/2014/main" id="{2B290572-6ECB-D04B-BCD2-CDE081FD2ABE}"/>
              </a:ext>
            </a:extLst>
          </p:cNvPr>
          <p:cNvSpPr txBox="1"/>
          <p:nvPr/>
        </p:nvSpPr>
        <p:spPr>
          <a:xfrm>
            <a:off x="10042062" y="809093"/>
            <a:ext cx="812145" cy="646331"/>
          </a:xfrm>
          <a:prstGeom prst="rect">
            <a:avLst/>
          </a:prstGeom>
          <a:noFill/>
        </p:spPr>
        <p:txBody>
          <a:bodyPr wrap="none" rtlCol="0">
            <a:spAutoFit/>
          </a:bodyPr>
          <a:lstStyle/>
          <a:p>
            <a:pPr algn="ctr"/>
            <a:r>
              <a:rPr lang="en-US" dirty="0">
                <a:solidFill>
                  <a:srgbClr val="7030A0"/>
                </a:solidFill>
              </a:rPr>
              <a:t>Calcite</a:t>
            </a:r>
          </a:p>
          <a:p>
            <a:pPr algn="ctr"/>
            <a:r>
              <a:rPr lang="en-US" dirty="0">
                <a:solidFill>
                  <a:srgbClr val="7030A0"/>
                </a:solidFill>
              </a:rPr>
              <a:t>(min)</a:t>
            </a:r>
          </a:p>
        </p:txBody>
      </p:sp>
      <p:sp>
        <p:nvSpPr>
          <p:cNvPr id="6" name="TextBox 5">
            <a:extLst>
              <a:ext uri="{FF2B5EF4-FFF2-40B4-BE49-F238E27FC236}">
                <a16:creationId xmlns:a16="http://schemas.microsoft.com/office/drawing/2014/main" id="{1E118297-F2E4-EC41-A302-AB44B2ACA81E}"/>
              </a:ext>
            </a:extLst>
          </p:cNvPr>
          <p:cNvSpPr txBox="1"/>
          <p:nvPr/>
        </p:nvSpPr>
        <p:spPr>
          <a:xfrm>
            <a:off x="3114847" y="809093"/>
            <a:ext cx="1040670" cy="646331"/>
          </a:xfrm>
          <a:prstGeom prst="rect">
            <a:avLst/>
          </a:prstGeom>
          <a:noFill/>
        </p:spPr>
        <p:txBody>
          <a:bodyPr wrap="none" rtlCol="0">
            <a:spAutoFit/>
          </a:bodyPr>
          <a:lstStyle/>
          <a:p>
            <a:pPr algn="ctr"/>
            <a:r>
              <a:rPr lang="en-US" dirty="0">
                <a:solidFill>
                  <a:srgbClr val="C00000"/>
                </a:solidFill>
              </a:rPr>
              <a:t>Carbonic</a:t>
            </a:r>
          </a:p>
          <a:p>
            <a:pPr algn="ctr"/>
            <a:r>
              <a:rPr lang="en-US" dirty="0">
                <a:solidFill>
                  <a:srgbClr val="C00000"/>
                </a:solidFill>
              </a:rPr>
              <a:t>Acid (CA)</a:t>
            </a:r>
          </a:p>
        </p:txBody>
      </p:sp>
      <p:sp>
        <p:nvSpPr>
          <p:cNvPr id="7" name="TextBox 6">
            <a:extLst>
              <a:ext uri="{FF2B5EF4-FFF2-40B4-BE49-F238E27FC236}">
                <a16:creationId xmlns:a16="http://schemas.microsoft.com/office/drawing/2014/main" id="{F8594060-6396-D64B-B058-A82058E372A2}"/>
              </a:ext>
            </a:extLst>
          </p:cNvPr>
          <p:cNvSpPr txBox="1"/>
          <p:nvPr/>
        </p:nvSpPr>
        <p:spPr>
          <a:xfrm>
            <a:off x="4767573" y="809093"/>
            <a:ext cx="1313052" cy="646331"/>
          </a:xfrm>
          <a:prstGeom prst="rect">
            <a:avLst/>
          </a:prstGeom>
          <a:noFill/>
        </p:spPr>
        <p:txBody>
          <a:bodyPr wrap="none" rtlCol="0">
            <a:spAutoFit/>
          </a:bodyPr>
          <a:lstStyle/>
          <a:p>
            <a:r>
              <a:rPr lang="en-US" dirty="0">
                <a:solidFill>
                  <a:srgbClr val="C00000"/>
                </a:solidFill>
              </a:rPr>
              <a:t>Bicarbonate</a:t>
            </a:r>
          </a:p>
          <a:p>
            <a:pPr algn="ctr"/>
            <a:r>
              <a:rPr lang="en-US" dirty="0">
                <a:solidFill>
                  <a:srgbClr val="C00000"/>
                </a:solidFill>
              </a:rPr>
              <a:t>(bi)</a:t>
            </a:r>
          </a:p>
        </p:txBody>
      </p:sp>
      <p:sp>
        <p:nvSpPr>
          <p:cNvPr id="8" name="TextBox 7">
            <a:extLst>
              <a:ext uri="{FF2B5EF4-FFF2-40B4-BE49-F238E27FC236}">
                <a16:creationId xmlns:a16="http://schemas.microsoft.com/office/drawing/2014/main" id="{F261274E-0F63-5347-9857-9743E17B9291}"/>
              </a:ext>
            </a:extLst>
          </p:cNvPr>
          <p:cNvSpPr txBox="1"/>
          <p:nvPr/>
        </p:nvSpPr>
        <p:spPr>
          <a:xfrm>
            <a:off x="7371880" y="809093"/>
            <a:ext cx="1162691" cy="646331"/>
          </a:xfrm>
          <a:prstGeom prst="rect">
            <a:avLst/>
          </a:prstGeom>
          <a:noFill/>
        </p:spPr>
        <p:txBody>
          <a:bodyPr wrap="none" rtlCol="0">
            <a:spAutoFit/>
          </a:bodyPr>
          <a:lstStyle/>
          <a:p>
            <a:r>
              <a:rPr lang="en-US" dirty="0">
                <a:solidFill>
                  <a:srgbClr val="C00000"/>
                </a:solidFill>
              </a:rPr>
              <a:t>Carbonate</a:t>
            </a:r>
          </a:p>
          <a:p>
            <a:pPr algn="ctr"/>
            <a:r>
              <a:rPr lang="en-US" dirty="0">
                <a:solidFill>
                  <a:srgbClr val="C00000"/>
                </a:solidFill>
              </a:rPr>
              <a:t>(carb)</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08852114-0349-F14A-A254-D4AB8CDD6033}"/>
                  </a:ext>
                </a:extLst>
              </p:cNvPr>
              <p:cNvSpPr txBox="1"/>
              <p:nvPr/>
            </p:nvSpPr>
            <p:spPr>
              <a:xfrm>
                <a:off x="485137" y="2424409"/>
                <a:ext cx="86151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400" i="1" smtClean="0">
                              <a:latin typeface="Cambria Math" panose="02040503050406030204" pitchFamily="18" charset="0"/>
                            </a:rPr>
                          </m:ctrlPr>
                        </m:sSupPr>
                        <m:e>
                          <m:r>
                            <a:rPr lang="en-US" sz="2400" i="1" smtClean="0">
                              <a:latin typeface="Cambria Math" panose="02040503050406030204" pitchFamily="18" charset="0"/>
                              <a:ea typeface="Cambria Math" panose="02040503050406030204" pitchFamily="18" charset="0"/>
                            </a:rPr>
                            <m:t>𝛿</m:t>
                          </m:r>
                        </m:e>
                        <m:sup>
                          <m:r>
                            <a:rPr lang="en-US" sz="2400" b="0" i="1" smtClean="0">
                              <a:latin typeface="Cambria Math" panose="02040503050406030204" pitchFamily="18" charset="0"/>
                            </a:rPr>
                            <m:t>18</m:t>
                          </m:r>
                        </m:sup>
                      </m:sSup>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𝑂</m:t>
                          </m:r>
                        </m:e>
                        <m:sub>
                          <m:r>
                            <a:rPr lang="en-US" sz="2400" b="0" i="1" smtClean="0">
                              <a:latin typeface="Cambria Math" panose="02040503050406030204" pitchFamily="18" charset="0"/>
                            </a:rPr>
                            <m:t>𝐴</m:t>
                          </m:r>
                        </m:sub>
                      </m:sSub>
                    </m:oMath>
                  </m:oMathPara>
                </a14:m>
                <a:endParaRPr lang="en-US" sz="2400" dirty="0"/>
              </a:p>
            </p:txBody>
          </p:sp>
        </mc:Choice>
        <mc:Fallback xmlns="">
          <p:sp>
            <p:nvSpPr>
              <p:cNvPr id="12" name="TextBox 11">
                <a:extLst>
                  <a:ext uri="{FF2B5EF4-FFF2-40B4-BE49-F238E27FC236}">
                    <a16:creationId xmlns:a16="http://schemas.microsoft.com/office/drawing/2014/main" id="{08852114-0349-F14A-A254-D4AB8CDD6033}"/>
                  </a:ext>
                </a:extLst>
              </p:cNvPr>
              <p:cNvSpPr txBox="1">
                <a:spLocks noRot="1" noChangeAspect="1" noMove="1" noResize="1" noEditPoints="1" noAdjustHandles="1" noChangeArrowheads="1" noChangeShapeType="1" noTextEdit="1"/>
              </p:cNvSpPr>
              <p:nvPr/>
            </p:nvSpPr>
            <p:spPr>
              <a:xfrm>
                <a:off x="485137" y="2424409"/>
                <a:ext cx="861518" cy="369332"/>
              </a:xfrm>
              <a:prstGeom prst="rect">
                <a:avLst/>
              </a:prstGeom>
              <a:blipFill>
                <a:blip r:embed="rId3"/>
                <a:stretch>
                  <a:fillRect l="-8696" r="-1449" b="-1724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55B3977A-5A4B-4146-A153-C60BBE750D23}"/>
                  </a:ext>
                </a:extLst>
              </p:cNvPr>
              <p:cNvSpPr txBox="1"/>
              <p:nvPr/>
            </p:nvSpPr>
            <p:spPr>
              <a:xfrm>
                <a:off x="2037222" y="3173534"/>
                <a:ext cx="175721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𝜙</m:t>
                          </m:r>
                        </m:e>
                        <m:sub>
                          <m:r>
                            <a:rPr lang="en-US" sz="2400" b="0" i="1" smtClean="0">
                              <a:latin typeface="Cambria Math" panose="02040503050406030204" pitchFamily="18" charset="0"/>
                              <a:ea typeface="Cambria Math" panose="02040503050406030204" pitchFamily="18" charset="0"/>
                            </a:rPr>
                            <m:t>𝑖𝑛</m:t>
                          </m:r>
                        </m:sub>
                      </m:sSub>
                      <m:r>
                        <a:rPr lang="en-US" sz="2400" b="0" i="1" smtClean="0">
                          <a:latin typeface="Cambria Math" panose="02040503050406030204" pitchFamily="18" charset="0"/>
                          <a:ea typeface="Cambria Math" panose="02040503050406030204" pitchFamily="18" charset="0"/>
                        </a:rPr>
                        <m:t>=</m:t>
                      </m:r>
                      <m:sSub>
                        <m:sSubPr>
                          <m:ctrlPr>
                            <a:rPr lang="en-US" sz="2400" i="1" smtClean="0">
                              <a:latin typeface="Cambria Math" panose="02040503050406030204" pitchFamily="18" charset="0"/>
                              <a:ea typeface="Cambria Math" panose="02040503050406030204" pitchFamily="18" charset="0"/>
                            </a:rPr>
                          </m:ctrlPr>
                        </m:sSubPr>
                        <m:e>
                          <m:r>
                            <a:rPr lang="en-US" sz="2400" i="1" smtClean="0">
                              <a:latin typeface="Cambria Math" panose="02040503050406030204" pitchFamily="18" charset="0"/>
                              <a:ea typeface="Cambria Math" panose="02040503050406030204" pitchFamily="18" charset="0"/>
                            </a:rPr>
                            <m:t>𝜙</m:t>
                          </m:r>
                        </m:e>
                        <m:sub>
                          <m:r>
                            <a:rPr lang="en-US" sz="2400" b="0" i="1" smtClean="0">
                              <a:latin typeface="Cambria Math" panose="02040503050406030204" pitchFamily="18" charset="0"/>
                              <a:ea typeface="Cambria Math" panose="02040503050406030204" pitchFamily="18" charset="0"/>
                            </a:rPr>
                            <m:t>𝐴</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𝐶𝐴</m:t>
                          </m:r>
                        </m:sub>
                      </m:sSub>
                    </m:oMath>
                  </m:oMathPara>
                </a14:m>
                <a:endParaRPr lang="en-US" sz="2400" dirty="0"/>
              </a:p>
            </p:txBody>
          </p:sp>
        </mc:Choice>
        <mc:Fallback xmlns="">
          <p:sp>
            <p:nvSpPr>
              <p:cNvPr id="13" name="TextBox 12">
                <a:extLst>
                  <a:ext uri="{FF2B5EF4-FFF2-40B4-BE49-F238E27FC236}">
                    <a16:creationId xmlns:a16="http://schemas.microsoft.com/office/drawing/2014/main" id="{55B3977A-5A4B-4146-A153-C60BBE750D23}"/>
                  </a:ext>
                </a:extLst>
              </p:cNvPr>
              <p:cNvSpPr txBox="1">
                <a:spLocks noRot="1" noChangeAspect="1" noMove="1" noResize="1" noEditPoints="1" noAdjustHandles="1" noChangeArrowheads="1" noChangeShapeType="1" noTextEdit="1"/>
              </p:cNvSpPr>
              <p:nvPr/>
            </p:nvSpPr>
            <p:spPr>
              <a:xfrm>
                <a:off x="2037222" y="3173534"/>
                <a:ext cx="1757212" cy="369332"/>
              </a:xfrm>
              <a:prstGeom prst="rect">
                <a:avLst/>
              </a:prstGeom>
              <a:blipFill>
                <a:blip r:embed="rId4"/>
                <a:stretch>
                  <a:fillRect l="-5036" r="-719" b="-344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88EBE4B9-8820-E240-9F57-7301B6451378}"/>
                  </a:ext>
                </a:extLst>
              </p:cNvPr>
              <p:cNvSpPr txBox="1"/>
              <p:nvPr/>
            </p:nvSpPr>
            <p:spPr>
              <a:xfrm>
                <a:off x="3114847" y="2424409"/>
                <a:ext cx="101309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400" i="1" smtClean="0">
                              <a:latin typeface="Cambria Math" panose="02040503050406030204" pitchFamily="18" charset="0"/>
                            </a:rPr>
                          </m:ctrlPr>
                        </m:sSupPr>
                        <m:e>
                          <m:r>
                            <a:rPr lang="en-US" sz="2400" i="1" smtClean="0">
                              <a:latin typeface="Cambria Math" panose="02040503050406030204" pitchFamily="18" charset="0"/>
                              <a:ea typeface="Cambria Math" panose="02040503050406030204" pitchFamily="18" charset="0"/>
                            </a:rPr>
                            <m:t>𝛿</m:t>
                          </m:r>
                        </m:e>
                        <m:sup>
                          <m:r>
                            <a:rPr lang="en-US" sz="2400" b="0" i="1" smtClean="0">
                              <a:latin typeface="Cambria Math" panose="02040503050406030204" pitchFamily="18" charset="0"/>
                            </a:rPr>
                            <m:t>18</m:t>
                          </m:r>
                        </m:sup>
                      </m:sSup>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𝑂</m:t>
                          </m:r>
                        </m:e>
                        <m:sub>
                          <m:r>
                            <a:rPr lang="en-US" sz="2400" b="0" i="1" smtClean="0">
                              <a:latin typeface="Cambria Math" panose="02040503050406030204" pitchFamily="18" charset="0"/>
                            </a:rPr>
                            <m:t>𝐶𝐴</m:t>
                          </m:r>
                        </m:sub>
                      </m:sSub>
                    </m:oMath>
                  </m:oMathPara>
                </a14:m>
                <a:endParaRPr lang="en-US" sz="2400" dirty="0"/>
              </a:p>
            </p:txBody>
          </p:sp>
        </mc:Choice>
        <mc:Fallback xmlns="">
          <p:sp>
            <p:nvSpPr>
              <p:cNvPr id="14" name="TextBox 13">
                <a:extLst>
                  <a:ext uri="{FF2B5EF4-FFF2-40B4-BE49-F238E27FC236}">
                    <a16:creationId xmlns:a16="http://schemas.microsoft.com/office/drawing/2014/main" id="{88EBE4B9-8820-E240-9F57-7301B6451378}"/>
                  </a:ext>
                </a:extLst>
              </p:cNvPr>
              <p:cNvSpPr txBox="1">
                <a:spLocks noRot="1" noChangeAspect="1" noMove="1" noResize="1" noEditPoints="1" noAdjustHandles="1" noChangeArrowheads="1" noChangeShapeType="1" noTextEdit="1"/>
              </p:cNvSpPr>
              <p:nvPr/>
            </p:nvSpPr>
            <p:spPr>
              <a:xfrm>
                <a:off x="3114847" y="2424409"/>
                <a:ext cx="1013098" cy="369332"/>
              </a:xfrm>
              <a:prstGeom prst="rect">
                <a:avLst/>
              </a:prstGeom>
              <a:blipFill>
                <a:blip r:embed="rId5"/>
                <a:stretch>
                  <a:fillRect l="-7500" r="-2500" b="-1724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00327DFE-DB37-E042-BD33-0F8E4CC2D53B}"/>
                  </a:ext>
                </a:extLst>
              </p:cNvPr>
              <p:cNvSpPr txBox="1"/>
              <p:nvPr/>
            </p:nvSpPr>
            <p:spPr>
              <a:xfrm>
                <a:off x="4917550" y="2424409"/>
                <a:ext cx="94647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400" i="1" smtClean="0">
                              <a:latin typeface="Cambria Math" panose="02040503050406030204" pitchFamily="18" charset="0"/>
                            </a:rPr>
                          </m:ctrlPr>
                        </m:sSupPr>
                        <m:e>
                          <m:r>
                            <a:rPr lang="en-US" sz="2400" i="1" smtClean="0">
                              <a:latin typeface="Cambria Math" panose="02040503050406030204" pitchFamily="18" charset="0"/>
                              <a:ea typeface="Cambria Math" panose="02040503050406030204" pitchFamily="18" charset="0"/>
                            </a:rPr>
                            <m:t>𝛿</m:t>
                          </m:r>
                        </m:e>
                        <m:sup>
                          <m:r>
                            <a:rPr lang="en-US" sz="2400" b="0" i="1" smtClean="0">
                              <a:latin typeface="Cambria Math" panose="02040503050406030204" pitchFamily="18" charset="0"/>
                            </a:rPr>
                            <m:t>18</m:t>
                          </m:r>
                        </m:sup>
                      </m:sSup>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𝑂</m:t>
                          </m:r>
                        </m:e>
                        <m:sub>
                          <m:r>
                            <a:rPr lang="en-US" sz="2400" b="0" i="1" smtClean="0">
                              <a:latin typeface="Cambria Math" panose="02040503050406030204" pitchFamily="18" charset="0"/>
                            </a:rPr>
                            <m:t>𝑏𝑖</m:t>
                          </m:r>
                        </m:sub>
                      </m:sSub>
                    </m:oMath>
                  </m:oMathPara>
                </a14:m>
                <a:endParaRPr lang="en-US" sz="2400" dirty="0"/>
              </a:p>
            </p:txBody>
          </p:sp>
        </mc:Choice>
        <mc:Fallback xmlns="">
          <p:sp>
            <p:nvSpPr>
              <p:cNvPr id="15" name="TextBox 14">
                <a:extLst>
                  <a:ext uri="{FF2B5EF4-FFF2-40B4-BE49-F238E27FC236}">
                    <a16:creationId xmlns:a16="http://schemas.microsoft.com/office/drawing/2014/main" id="{00327DFE-DB37-E042-BD33-0F8E4CC2D53B}"/>
                  </a:ext>
                </a:extLst>
              </p:cNvPr>
              <p:cNvSpPr txBox="1">
                <a:spLocks noRot="1" noChangeAspect="1" noMove="1" noResize="1" noEditPoints="1" noAdjustHandles="1" noChangeArrowheads="1" noChangeShapeType="1" noTextEdit="1"/>
              </p:cNvSpPr>
              <p:nvPr/>
            </p:nvSpPr>
            <p:spPr>
              <a:xfrm>
                <a:off x="4917550" y="2424409"/>
                <a:ext cx="946478" cy="369332"/>
              </a:xfrm>
              <a:prstGeom prst="rect">
                <a:avLst/>
              </a:prstGeom>
              <a:blipFill>
                <a:blip r:embed="rId6"/>
                <a:stretch>
                  <a:fillRect l="-8000" r="-2667" b="-206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45B6AE85-5837-1B4C-8392-97A674ED0082}"/>
                  </a:ext>
                </a:extLst>
              </p:cNvPr>
              <p:cNvSpPr txBox="1"/>
              <p:nvPr/>
            </p:nvSpPr>
            <p:spPr>
              <a:xfrm>
                <a:off x="7605567" y="2424409"/>
                <a:ext cx="123976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400" i="1" smtClean="0">
                              <a:latin typeface="Cambria Math" panose="02040503050406030204" pitchFamily="18" charset="0"/>
                            </a:rPr>
                          </m:ctrlPr>
                        </m:sSupPr>
                        <m:e>
                          <m:r>
                            <a:rPr lang="en-US" sz="2400" i="1" smtClean="0">
                              <a:latin typeface="Cambria Math" panose="02040503050406030204" pitchFamily="18" charset="0"/>
                              <a:ea typeface="Cambria Math" panose="02040503050406030204" pitchFamily="18" charset="0"/>
                            </a:rPr>
                            <m:t>𝛿</m:t>
                          </m:r>
                        </m:e>
                        <m:sup>
                          <m:r>
                            <a:rPr lang="en-US" sz="2400" b="0" i="1" smtClean="0">
                              <a:latin typeface="Cambria Math" panose="02040503050406030204" pitchFamily="18" charset="0"/>
                            </a:rPr>
                            <m:t>18</m:t>
                          </m:r>
                        </m:sup>
                      </m:sSup>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𝑂</m:t>
                          </m:r>
                        </m:e>
                        <m:sub>
                          <m:r>
                            <a:rPr lang="en-US" sz="2400" b="0" i="1" smtClean="0">
                              <a:latin typeface="Cambria Math" panose="02040503050406030204" pitchFamily="18" charset="0"/>
                            </a:rPr>
                            <m:t>𝑐𝑎𝑟𝑏</m:t>
                          </m:r>
                        </m:sub>
                      </m:sSub>
                    </m:oMath>
                  </m:oMathPara>
                </a14:m>
                <a:endParaRPr lang="en-US" sz="2400" dirty="0"/>
              </a:p>
            </p:txBody>
          </p:sp>
        </mc:Choice>
        <mc:Fallback xmlns="">
          <p:sp>
            <p:nvSpPr>
              <p:cNvPr id="16" name="TextBox 15">
                <a:extLst>
                  <a:ext uri="{FF2B5EF4-FFF2-40B4-BE49-F238E27FC236}">
                    <a16:creationId xmlns:a16="http://schemas.microsoft.com/office/drawing/2014/main" id="{45B6AE85-5837-1B4C-8392-97A674ED0082}"/>
                  </a:ext>
                </a:extLst>
              </p:cNvPr>
              <p:cNvSpPr txBox="1">
                <a:spLocks noRot="1" noChangeAspect="1" noMove="1" noResize="1" noEditPoints="1" noAdjustHandles="1" noChangeArrowheads="1" noChangeShapeType="1" noTextEdit="1"/>
              </p:cNvSpPr>
              <p:nvPr/>
            </p:nvSpPr>
            <p:spPr>
              <a:xfrm>
                <a:off x="7605567" y="2424409"/>
                <a:ext cx="1239763" cy="369332"/>
              </a:xfrm>
              <a:prstGeom prst="rect">
                <a:avLst/>
              </a:prstGeom>
              <a:blipFill>
                <a:blip r:embed="rId7"/>
                <a:stretch>
                  <a:fillRect l="-6122" r="-1020" b="-206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503C4A93-5673-FD42-BE88-E90A8E6C6E6C}"/>
                  </a:ext>
                </a:extLst>
              </p:cNvPr>
              <p:cNvSpPr txBox="1"/>
              <p:nvPr/>
            </p:nvSpPr>
            <p:spPr>
              <a:xfrm>
                <a:off x="10062688" y="2424409"/>
                <a:ext cx="116384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400" i="1" smtClean="0">
                              <a:latin typeface="Cambria Math" panose="02040503050406030204" pitchFamily="18" charset="0"/>
                            </a:rPr>
                          </m:ctrlPr>
                        </m:sSupPr>
                        <m:e>
                          <m:r>
                            <a:rPr lang="en-US" sz="2400" i="1" smtClean="0">
                              <a:latin typeface="Cambria Math" panose="02040503050406030204" pitchFamily="18" charset="0"/>
                              <a:ea typeface="Cambria Math" panose="02040503050406030204" pitchFamily="18" charset="0"/>
                            </a:rPr>
                            <m:t>𝛿</m:t>
                          </m:r>
                        </m:e>
                        <m:sup>
                          <m:r>
                            <a:rPr lang="en-US" sz="2400" b="0" i="1" smtClean="0">
                              <a:latin typeface="Cambria Math" panose="02040503050406030204" pitchFamily="18" charset="0"/>
                            </a:rPr>
                            <m:t>18</m:t>
                          </m:r>
                        </m:sup>
                      </m:sSup>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𝑂</m:t>
                          </m:r>
                        </m:e>
                        <m:sub>
                          <m:r>
                            <a:rPr lang="en-US" sz="2400" b="0" i="1" smtClean="0">
                              <a:latin typeface="Cambria Math" panose="02040503050406030204" pitchFamily="18" charset="0"/>
                            </a:rPr>
                            <m:t>𝑚𝑖𝑛</m:t>
                          </m:r>
                        </m:sub>
                      </m:sSub>
                    </m:oMath>
                  </m:oMathPara>
                </a14:m>
                <a:endParaRPr lang="en-US" sz="2400" dirty="0"/>
              </a:p>
            </p:txBody>
          </p:sp>
        </mc:Choice>
        <mc:Fallback xmlns="">
          <p:sp>
            <p:nvSpPr>
              <p:cNvPr id="17" name="TextBox 16">
                <a:extLst>
                  <a:ext uri="{FF2B5EF4-FFF2-40B4-BE49-F238E27FC236}">
                    <a16:creationId xmlns:a16="http://schemas.microsoft.com/office/drawing/2014/main" id="{503C4A93-5673-FD42-BE88-E90A8E6C6E6C}"/>
                  </a:ext>
                </a:extLst>
              </p:cNvPr>
              <p:cNvSpPr txBox="1">
                <a:spLocks noRot="1" noChangeAspect="1" noMove="1" noResize="1" noEditPoints="1" noAdjustHandles="1" noChangeArrowheads="1" noChangeShapeType="1" noTextEdit="1"/>
              </p:cNvSpPr>
              <p:nvPr/>
            </p:nvSpPr>
            <p:spPr>
              <a:xfrm>
                <a:off x="10062688" y="2424409"/>
                <a:ext cx="1163845" cy="369332"/>
              </a:xfrm>
              <a:prstGeom prst="rect">
                <a:avLst/>
              </a:prstGeom>
              <a:blipFill>
                <a:blip r:embed="rId8"/>
                <a:stretch>
                  <a:fillRect l="-6452" r="-1075" b="-20690"/>
                </a:stretch>
              </a:blipFill>
            </p:spPr>
            <p:txBody>
              <a:bodyPr/>
              <a:lstStyle/>
              <a:p>
                <a:r>
                  <a:rPr lang="en-US">
                    <a:noFill/>
                  </a:rPr>
                  <a:t> </a:t>
                </a:r>
              </a:p>
            </p:txBody>
          </p:sp>
        </mc:Fallback>
      </mc:AlternateContent>
      <p:cxnSp>
        <p:nvCxnSpPr>
          <p:cNvPr id="18" name="Straight Arrow Connector 17">
            <a:extLst>
              <a:ext uri="{FF2B5EF4-FFF2-40B4-BE49-F238E27FC236}">
                <a16:creationId xmlns:a16="http://schemas.microsoft.com/office/drawing/2014/main" id="{1362E48E-9514-AF4A-BB07-38730AC59679}"/>
              </a:ext>
            </a:extLst>
          </p:cNvPr>
          <p:cNvCxnSpPr>
            <a:cxnSpLocks/>
          </p:cNvCxnSpPr>
          <p:nvPr/>
        </p:nvCxnSpPr>
        <p:spPr>
          <a:xfrm>
            <a:off x="802640" y="1908868"/>
            <a:ext cx="0" cy="474901"/>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3701537-A260-0146-BC4A-64ECA14308D4}"/>
              </a:ext>
            </a:extLst>
          </p:cNvPr>
          <p:cNvCxnSpPr>
            <a:cxnSpLocks/>
          </p:cNvCxnSpPr>
          <p:nvPr/>
        </p:nvCxnSpPr>
        <p:spPr>
          <a:xfrm>
            <a:off x="3535680" y="1908868"/>
            <a:ext cx="0" cy="474901"/>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22782253-9DD7-4F4F-A972-D92915E6D7A1}"/>
              </a:ext>
            </a:extLst>
          </p:cNvPr>
          <p:cNvCxnSpPr>
            <a:cxnSpLocks/>
          </p:cNvCxnSpPr>
          <p:nvPr/>
        </p:nvCxnSpPr>
        <p:spPr>
          <a:xfrm>
            <a:off x="5242560" y="1908868"/>
            <a:ext cx="0" cy="474901"/>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D18F41D1-3DF2-6144-A410-0EF62A446478}"/>
              </a:ext>
            </a:extLst>
          </p:cNvPr>
          <p:cNvCxnSpPr>
            <a:cxnSpLocks/>
          </p:cNvCxnSpPr>
          <p:nvPr/>
        </p:nvCxnSpPr>
        <p:spPr>
          <a:xfrm>
            <a:off x="7945120" y="1908868"/>
            <a:ext cx="0" cy="474901"/>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195D7C0D-1E22-B64F-9FB5-E9C7BC7CC37E}"/>
              </a:ext>
            </a:extLst>
          </p:cNvPr>
          <p:cNvCxnSpPr>
            <a:cxnSpLocks/>
          </p:cNvCxnSpPr>
          <p:nvPr/>
        </p:nvCxnSpPr>
        <p:spPr>
          <a:xfrm>
            <a:off x="10414000" y="1908868"/>
            <a:ext cx="0" cy="474901"/>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29" name="Down Arrow 28">
            <a:extLst>
              <a:ext uri="{FF2B5EF4-FFF2-40B4-BE49-F238E27FC236}">
                <a16:creationId xmlns:a16="http://schemas.microsoft.com/office/drawing/2014/main" id="{985DA981-D707-9E41-9BC3-06A23D7EE2D9}"/>
              </a:ext>
            </a:extLst>
          </p:cNvPr>
          <p:cNvSpPr/>
          <p:nvPr/>
        </p:nvSpPr>
        <p:spPr>
          <a:xfrm>
            <a:off x="2637910" y="1889271"/>
            <a:ext cx="306207" cy="1259840"/>
          </a:xfrm>
          <a:prstGeom prst="downArrow">
            <a:avLst/>
          </a:prstGeom>
          <a:gradFill flip="none" rotWithShape="1">
            <a:gsLst>
              <a:gs pos="0">
                <a:srgbClr val="0070C0"/>
              </a:gs>
              <a:gs pos="50000">
                <a:schemeClr val="accent1">
                  <a:tint val="44500"/>
                  <a:satMod val="160000"/>
                </a:schemeClr>
              </a:gs>
              <a:gs pos="100000">
                <a:srgbClr val="C00000"/>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BAB07C0D-0353-F24E-933D-B811422C28B3}"/>
                  </a:ext>
                </a:extLst>
              </p:cNvPr>
              <p:cNvSpPr txBox="1"/>
              <p:nvPr/>
            </p:nvSpPr>
            <p:spPr>
              <a:xfrm>
                <a:off x="4239696" y="3173534"/>
                <a:ext cx="98764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ea typeface="Cambria Math" panose="02040503050406030204" pitchFamily="18" charset="0"/>
                            </a:rPr>
                          </m:ctrlPr>
                        </m:sSubPr>
                        <m:e>
                          <m:r>
                            <a:rPr lang="en-US" sz="2400" i="1" smtClean="0">
                              <a:latin typeface="Cambria Math" panose="02040503050406030204" pitchFamily="18" charset="0"/>
                              <a:ea typeface="Cambria Math" panose="02040503050406030204" pitchFamily="18" charset="0"/>
                            </a:rPr>
                            <m:t>𝜙</m:t>
                          </m:r>
                        </m:e>
                        <m:sub>
                          <m:r>
                            <a:rPr lang="en-US" sz="2400" b="0" i="1" smtClean="0">
                              <a:latin typeface="Cambria Math" panose="02040503050406030204" pitchFamily="18" charset="0"/>
                              <a:ea typeface="Cambria Math" panose="02040503050406030204" pitchFamily="18" charset="0"/>
                            </a:rPr>
                            <m:t>𝐶𝐴</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𝑏𝑖</m:t>
                          </m:r>
                        </m:sub>
                      </m:sSub>
                    </m:oMath>
                  </m:oMathPara>
                </a14:m>
                <a:endParaRPr lang="en-US" sz="2400" dirty="0"/>
              </a:p>
            </p:txBody>
          </p:sp>
        </mc:Choice>
        <mc:Fallback xmlns="">
          <p:sp>
            <p:nvSpPr>
              <p:cNvPr id="30" name="TextBox 29">
                <a:extLst>
                  <a:ext uri="{FF2B5EF4-FFF2-40B4-BE49-F238E27FC236}">
                    <a16:creationId xmlns:a16="http://schemas.microsoft.com/office/drawing/2014/main" id="{BAB07C0D-0353-F24E-933D-B811422C28B3}"/>
                  </a:ext>
                </a:extLst>
              </p:cNvPr>
              <p:cNvSpPr txBox="1">
                <a:spLocks noRot="1" noChangeAspect="1" noMove="1" noResize="1" noEditPoints="1" noAdjustHandles="1" noChangeArrowheads="1" noChangeShapeType="1" noTextEdit="1"/>
              </p:cNvSpPr>
              <p:nvPr/>
            </p:nvSpPr>
            <p:spPr>
              <a:xfrm>
                <a:off x="4239696" y="3173534"/>
                <a:ext cx="987643" cy="369332"/>
              </a:xfrm>
              <a:prstGeom prst="rect">
                <a:avLst/>
              </a:prstGeom>
              <a:blipFill>
                <a:blip r:embed="rId9"/>
                <a:stretch>
                  <a:fillRect l="-10127" r="-2532" b="-34483"/>
                </a:stretch>
              </a:blipFill>
            </p:spPr>
            <p:txBody>
              <a:bodyPr/>
              <a:lstStyle/>
              <a:p>
                <a:r>
                  <a:rPr lang="en-US">
                    <a:noFill/>
                  </a:rPr>
                  <a:t> </a:t>
                </a:r>
              </a:p>
            </p:txBody>
          </p:sp>
        </mc:Fallback>
      </mc:AlternateContent>
      <p:sp>
        <p:nvSpPr>
          <p:cNvPr id="31" name="Down Arrow 30">
            <a:extLst>
              <a:ext uri="{FF2B5EF4-FFF2-40B4-BE49-F238E27FC236}">
                <a16:creationId xmlns:a16="http://schemas.microsoft.com/office/drawing/2014/main" id="{1FE6E9F0-52C6-104F-85D8-F52C4B1E0B6E}"/>
              </a:ext>
            </a:extLst>
          </p:cNvPr>
          <p:cNvSpPr/>
          <p:nvPr/>
        </p:nvSpPr>
        <p:spPr>
          <a:xfrm>
            <a:off x="4545102" y="1897117"/>
            <a:ext cx="306207" cy="1259840"/>
          </a:xfrm>
          <a:prstGeom prst="downArrow">
            <a:avLst/>
          </a:prstGeom>
          <a:gradFill flip="none" rotWithShape="1">
            <a:gsLst>
              <a:gs pos="0">
                <a:srgbClr val="C00000"/>
              </a:gs>
              <a:gs pos="50000">
                <a:schemeClr val="accent1">
                  <a:tint val="44500"/>
                  <a:satMod val="160000"/>
                </a:schemeClr>
              </a:gs>
              <a:gs pos="100000">
                <a:srgbClr val="C00000"/>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39C8624E-9C8C-7D41-BC8C-96D6F5502EA4}"/>
                  </a:ext>
                </a:extLst>
              </p:cNvPr>
              <p:cNvSpPr txBox="1"/>
              <p:nvPr/>
            </p:nvSpPr>
            <p:spPr>
              <a:xfrm>
                <a:off x="6942255" y="3227584"/>
                <a:ext cx="121430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ea typeface="Cambria Math" panose="02040503050406030204" pitchFamily="18" charset="0"/>
                            </a:rPr>
                          </m:ctrlPr>
                        </m:sSubPr>
                        <m:e>
                          <m:r>
                            <a:rPr lang="en-US" sz="2400" i="1" smtClean="0">
                              <a:latin typeface="Cambria Math" panose="02040503050406030204" pitchFamily="18" charset="0"/>
                              <a:ea typeface="Cambria Math" panose="02040503050406030204" pitchFamily="18" charset="0"/>
                            </a:rPr>
                            <m:t>𝜙</m:t>
                          </m:r>
                        </m:e>
                        <m:sub>
                          <m:r>
                            <a:rPr lang="en-US" sz="2400" b="0" i="1" smtClean="0">
                              <a:latin typeface="Cambria Math" panose="02040503050406030204" pitchFamily="18" charset="0"/>
                              <a:ea typeface="Cambria Math" panose="02040503050406030204" pitchFamily="18" charset="0"/>
                            </a:rPr>
                            <m:t>𝑏𝑖</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𝑐𝑎𝑟𝑏</m:t>
                          </m:r>
                        </m:sub>
                      </m:sSub>
                    </m:oMath>
                  </m:oMathPara>
                </a14:m>
                <a:endParaRPr lang="en-US" sz="2400" dirty="0"/>
              </a:p>
            </p:txBody>
          </p:sp>
        </mc:Choice>
        <mc:Fallback xmlns="">
          <p:sp>
            <p:nvSpPr>
              <p:cNvPr id="32" name="TextBox 31">
                <a:extLst>
                  <a:ext uri="{FF2B5EF4-FFF2-40B4-BE49-F238E27FC236}">
                    <a16:creationId xmlns:a16="http://schemas.microsoft.com/office/drawing/2014/main" id="{39C8624E-9C8C-7D41-BC8C-96D6F5502EA4}"/>
                  </a:ext>
                </a:extLst>
              </p:cNvPr>
              <p:cNvSpPr txBox="1">
                <a:spLocks noRot="1" noChangeAspect="1" noMove="1" noResize="1" noEditPoints="1" noAdjustHandles="1" noChangeArrowheads="1" noChangeShapeType="1" noTextEdit="1"/>
              </p:cNvSpPr>
              <p:nvPr/>
            </p:nvSpPr>
            <p:spPr>
              <a:xfrm>
                <a:off x="6942255" y="3227584"/>
                <a:ext cx="1214307" cy="369332"/>
              </a:xfrm>
              <a:prstGeom prst="rect">
                <a:avLst/>
              </a:prstGeom>
              <a:blipFill>
                <a:blip r:embed="rId10"/>
                <a:stretch>
                  <a:fillRect l="-7216" r="-1031" b="-29032"/>
                </a:stretch>
              </a:blipFill>
            </p:spPr>
            <p:txBody>
              <a:bodyPr/>
              <a:lstStyle/>
              <a:p>
                <a:r>
                  <a:rPr lang="en-US">
                    <a:noFill/>
                  </a:rPr>
                  <a:t> </a:t>
                </a:r>
              </a:p>
            </p:txBody>
          </p:sp>
        </mc:Fallback>
      </mc:AlternateContent>
      <p:sp>
        <p:nvSpPr>
          <p:cNvPr id="33" name="Down Arrow 32">
            <a:extLst>
              <a:ext uri="{FF2B5EF4-FFF2-40B4-BE49-F238E27FC236}">
                <a16:creationId xmlns:a16="http://schemas.microsoft.com/office/drawing/2014/main" id="{959534B2-4B82-4442-9A4C-F43E5B4DFA94}"/>
              </a:ext>
            </a:extLst>
          </p:cNvPr>
          <p:cNvSpPr/>
          <p:nvPr/>
        </p:nvSpPr>
        <p:spPr>
          <a:xfrm>
            <a:off x="7247661" y="1951167"/>
            <a:ext cx="306207" cy="1259840"/>
          </a:xfrm>
          <a:prstGeom prst="downArrow">
            <a:avLst/>
          </a:prstGeom>
          <a:gradFill flip="none" rotWithShape="1">
            <a:gsLst>
              <a:gs pos="0">
                <a:srgbClr val="C00000"/>
              </a:gs>
              <a:gs pos="50000">
                <a:schemeClr val="accent1">
                  <a:tint val="44500"/>
                  <a:satMod val="160000"/>
                </a:schemeClr>
              </a:gs>
              <a:gs pos="100000">
                <a:srgbClr val="C00000"/>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6E2A8917-B15A-644E-B7F1-ECFBCA44CA5D}"/>
                  </a:ext>
                </a:extLst>
              </p:cNvPr>
              <p:cNvSpPr txBox="1"/>
              <p:nvPr/>
            </p:nvSpPr>
            <p:spPr>
              <a:xfrm>
                <a:off x="9430449" y="3222016"/>
                <a:ext cx="143167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ea typeface="Cambria Math" panose="02040503050406030204" pitchFamily="18" charset="0"/>
                            </a:rPr>
                          </m:ctrlPr>
                        </m:sSubPr>
                        <m:e>
                          <m:r>
                            <a:rPr lang="en-US" sz="2400" i="1" smtClean="0">
                              <a:latin typeface="Cambria Math" panose="02040503050406030204" pitchFamily="18" charset="0"/>
                              <a:ea typeface="Cambria Math" panose="02040503050406030204" pitchFamily="18" charset="0"/>
                            </a:rPr>
                            <m:t>𝜙</m:t>
                          </m:r>
                        </m:e>
                        <m:sub>
                          <m:r>
                            <a:rPr lang="en-US" sz="2400" b="0" i="1" smtClean="0">
                              <a:latin typeface="Cambria Math" panose="02040503050406030204" pitchFamily="18" charset="0"/>
                              <a:ea typeface="Cambria Math" panose="02040503050406030204" pitchFamily="18" charset="0"/>
                            </a:rPr>
                            <m:t>𝑐𝑎𝑟𝑏</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𝑚𝑖𝑛</m:t>
                          </m:r>
                        </m:sub>
                      </m:sSub>
                    </m:oMath>
                  </m:oMathPara>
                </a14:m>
                <a:endParaRPr lang="en-US" sz="2400" dirty="0"/>
              </a:p>
            </p:txBody>
          </p:sp>
        </mc:Choice>
        <mc:Fallback xmlns="">
          <p:sp>
            <p:nvSpPr>
              <p:cNvPr id="34" name="TextBox 33">
                <a:extLst>
                  <a:ext uri="{FF2B5EF4-FFF2-40B4-BE49-F238E27FC236}">
                    <a16:creationId xmlns:a16="http://schemas.microsoft.com/office/drawing/2014/main" id="{6E2A8917-B15A-644E-B7F1-ECFBCA44CA5D}"/>
                  </a:ext>
                </a:extLst>
              </p:cNvPr>
              <p:cNvSpPr txBox="1">
                <a:spLocks noRot="1" noChangeAspect="1" noMove="1" noResize="1" noEditPoints="1" noAdjustHandles="1" noChangeArrowheads="1" noChangeShapeType="1" noTextEdit="1"/>
              </p:cNvSpPr>
              <p:nvPr/>
            </p:nvSpPr>
            <p:spPr>
              <a:xfrm>
                <a:off x="9430449" y="3222016"/>
                <a:ext cx="1431674" cy="369332"/>
              </a:xfrm>
              <a:prstGeom prst="rect">
                <a:avLst/>
              </a:prstGeom>
              <a:blipFill>
                <a:blip r:embed="rId11"/>
                <a:stretch>
                  <a:fillRect l="-7018" r="-877" b="-33333"/>
                </a:stretch>
              </a:blipFill>
            </p:spPr>
            <p:txBody>
              <a:bodyPr/>
              <a:lstStyle/>
              <a:p>
                <a:r>
                  <a:rPr lang="en-US">
                    <a:noFill/>
                  </a:rPr>
                  <a:t> </a:t>
                </a:r>
              </a:p>
            </p:txBody>
          </p:sp>
        </mc:Fallback>
      </mc:AlternateContent>
      <p:sp>
        <p:nvSpPr>
          <p:cNvPr id="35" name="Down Arrow 34">
            <a:extLst>
              <a:ext uri="{FF2B5EF4-FFF2-40B4-BE49-F238E27FC236}">
                <a16:creationId xmlns:a16="http://schemas.microsoft.com/office/drawing/2014/main" id="{29595556-E9C5-6A4E-895F-C20F559374CC}"/>
              </a:ext>
            </a:extLst>
          </p:cNvPr>
          <p:cNvSpPr/>
          <p:nvPr/>
        </p:nvSpPr>
        <p:spPr>
          <a:xfrm>
            <a:off x="9735855" y="1945599"/>
            <a:ext cx="306207" cy="1259840"/>
          </a:xfrm>
          <a:prstGeom prst="downArrow">
            <a:avLst/>
          </a:prstGeom>
          <a:gradFill flip="none" rotWithShape="1">
            <a:gsLst>
              <a:gs pos="0">
                <a:srgbClr val="C00000"/>
              </a:gs>
              <a:gs pos="50000">
                <a:schemeClr val="accent1">
                  <a:tint val="44500"/>
                  <a:satMod val="160000"/>
                </a:schemeClr>
              </a:gs>
              <a:gs pos="100000">
                <a:srgbClr val="7030A0"/>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EBB146CB-75A8-1641-9A05-6453D89A8B51}"/>
                  </a:ext>
                </a:extLst>
              </p:cNvPr>
              <p:cNvSpPr txBox="1"/>
              <p:nvPr/>
            </p:nvSpPr>
            <p:spPr>
              <a:xfrm>
                <a:off x="370978" y="4042879"/>
                <a:ext cx="8348247" cy="61754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000" i="1" smtClean="0">
                              <a:latin typeface="Cambria Math" panose="02040503050406030204" pitchFamily="18" charset="0"/>
                            </a:rPr>
                          </m:ctrlPr>
                        </m:fPr>
                        <m:num>
                          <m:r>
                            <a:rPr lang="en-US" sz="2000" b="0" i="1" smtClean="0">
                              <a:latin typeface="Cambria Math" panose="02040503050406030204" pitchFamily="18" charset="0"/>
                            </a:rPr>
                            <m:t>𝑑</m:t>
                          </m:r>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𝛿</m:t>
                              </m:r>
                            </m:e>
                            <m:sup>
                              <m:r>
                                <a:rPr lang="en-US" sz="2000" b="0" i="1" smtClean="0">
                                  <a:latin typeface="Cambria Math" panose="02040503050406030204" pitchFamily="18" charset="0"/>
                                </a:rPr>
                                <m:t>18</m:t>
                              </m:r>
                            </m:sup>
                          </m:sSup>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𝑂</m:t>
                              </m:r>
                            </m:e>
                            <m:sub>
                              <m:r>
                                <a:rPr lang="en-US" sz="2000" b="0" i="1" smtClean="0">
                                  <a:latin typeface="Cambria Math" panose="02040503050406030204" pitchFamily="18" charset="0"/>
                                </a:rPr>
                                <m:t>𝑐𝑎𝑟𝑏</m:t>
                              </m:r>
                            </m:sub>
                          </m:sSub>
                          <m:r>
                            <a:rPr lang="en-US" sz="2000" b="0" i="1" smtClean="0">
                              <a:latin typeface="Cambria Math" panose="02040503050406030204" pitchFamily="18" charset="0"/>
                            </a:rPr>
                            <m:t>)</m:t>
                          </m:r>
                        </m:num>
                        <m:den>
                          <m:r>
                            <a:rPr lang="en-US" sz="2000" b="0" i="1" smtClean="0">
                              <a:latin typeface="Cambria Math" panose="02040503050406030204" pitchFamily="18" charset="0"/>
                            </a:rPr>
                            <m:t>𝑑𝑡</m:t>
                          </m:r>
                        </m:den>
                      </m:f>
                      <m:r>
                        <a:rPr lang="en-US" sz="2000" b="0" i="1" smtClean="0">
                          <a:latin typeface="Cambria Math" panose="02040503050406030204" pitchFamily="18" charset="0"/>
                        </a:rPr>
                        <m:t>=</m:t>
                      </m:r>
                      <m:d>
                        <m:dPr>
                          <m:ctrlPr>
                            <a:rPr lang="en-US" sz="2000" b="0" i="1" smtClean="0">
                              <a:latin typeface="Cambria Math" panose="02040503050406030204" pitchFamily="18" charset="0"/>
                            </a:rPr>
                          </m:ctrlPr>
                        </m:dPr>
                        <m:e>
                          <m:sSup>
                            <m:sSupPr>
                              <m:ctrlPr>
                                <a:rPr lang="en-US" sz="2000" i="1">
                                  <a:latin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𝛿</m:t>
                              </m:r>
                            </m:e>
                            <m:sup>
                              <m:r>
                                <a:rPr lang="en-US" sz="2000" i="1">
                                  <a:latin typeface="Cambria Math" panose="02040503050406030204" pitchFamily="18" charset="0"/>
                                </a:rPr>
                                <m:t>18</m:t>
                              </m:r>
                            </m:sup>
                          </m:sSup>
                          <m:sSub>
                            <m:sSubPr>
                              <m:ctrlPr>
                                <a:rPr lang="en-US" sz="2000" i="1">
                                  <a:latin typeface="Cambria Math" panose="02040503050406030204" pitchFamily="18" charset="0"/>
                                </a:rPr>
                              </m:ctrlPr>
                            </m:sSubPr>
                            <m:e>
                              <m:r>
                                <a:rPr lang="en-US" sz="2000" i="1">
                                  <a:latin typeface="Cambria Math" panose="02040503050406030204" pitchFamily="18" charset="0"/>
                                </a:rPr>
                                <m:t>𝑂</m:t>
                              </m:r>
                            </m:e>
                            <m:sub>
                              <m:r>
                                <a:rPr lang="en-US" sz="2000" b="0" i="1" smtClean="0">
                                  <a:latin typeface="Cambria Math" panose="02040503050406030204" pitchFamily="18" charset="0"/>
                                </a:rPr>
                                <m:t>𝑏𝑖</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𝜀</m:t>
                              </m:r>
                            </m:e>
                            <m:sub>
                              <m:r>
                                <a:rPr lang="en-US" sz="2000" b="0" i="1" smtClean="0">
                                  <a:latin typeface="Cambria Math" panose="02040503050406030204" pitchFamily="18" charset="0"/>
                                </a:rPr>
                                <m:t>𝑏𝑖</m:t>
                              </m:r>
                              <m:r>
                                <a:rPr lang="en-US" sz="2000" b="0" i="1" smtClean="0">
                                  <a:latin typeface="Cambria Math" panose="02040503050406030204" pitchFamily="18" charset="0"/>
                                </a:rPr>
                                <m:t>,</m:t>
                              </m:r>
                              <m:r>
                                <a:rPr lang="en-US" sz="2000" b="0" i="1" smtClean="0">
                                  <a:latin typeface="Cambria Math" panose="02040503050406030204" pitchFamily="18" charset="0"/>
                                </a:rPr>
                                <m:t>𝑐𝑎𝑟𝑏</m:t>
                              </m:r>
                            </m:sub>
                          </m:sSub>
                        </m:e>
                      </m:d>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𝜙</m:t>
                          </m:r>
                        </m:e>
                        <m:sub>
                          <m:r>
                            <a:rPr lang="en-US" sz="2000" b="0" i="1" smtClean="0">
                              <a:latin typeface="Cambria Math" panose="02040503050406030204" pitchFamily="18" charset="0"/>
                            </a:rPr>
                            <m:t>𝑏𝑖</m:t>
                          </m:r>
                          <m:r>
                            <a:rPr lang="en-US" sz="2000" b="0" i="1" smtClean="0">
                              <a:latin typeface="Cambria Math" panose="02040503050406030204" pitchFamily="18" charset="0"/>
                            </a:rPr>
                            <m:t>,</m:t>
                          </m:r>
                          <m:r>
                            <a:rPr lang="en-US" sz="2000" b="0" i="1" smtClean="0">
                              <a:latin typeface="Cambria Math" panose="02040503050406030204" pitchFamily="18" charset="0"/>
                            </a:rPr>
                            <m:t>𝑐𝑎𝑟𝑏</m:t>
                          </m:r>
                        </m:sub>
                      </m:sSub>
                      <m:r>
                        <a:rPr lang="en-US" sz="2000" b="0" i="1" smtClean="0">
                          <a:latin typeface="Cambria Math" panose="02040503050406030204" pitchFamily="18" charset="0"/>
                        </a:rPr>
                        <m:t>−</m:t>
                      </m:r>
                      <m:d>
                        <m:dPr>
                          <m:ctrlPr>
                            <a:rPr lang="en-US" sz="2000" i="1">
                              <a:latin typeface="Cambria Math" panose="02040503050406030204" pitchFamily="18" charset="0"/>
                            </a:rPr>
                          </m:ctrlPr>
                        </m:dPr>
                        <m:e>
                          <m:sSup>
                            <m:sSupPr>
                              <m:ctrlPr>
                                <a:rPr lang="en-US" sz="2000" i="1">
                                  <a:latin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𝛿</m:t>
                              </m:r>
                            </m:e>
                            <m:sup>
                              <m:r>
                                <a:rPr lang="en-US" sz="2000" i="1">
                                  <a:latin typeface="Cambria Math" panose="02040503050406030204" pitchFamily="18" charset="0"/>
                                </a:rPr>
                                <m:t>18</m:t>
                              </m:r>
                            </m:sup>
                          </m:sSup>
                          <m:sSub>
                            <m:sSubPr>
                              <m:ctrlPr>
                                <a:rPr lang="en-US" sz="2000" i="1">
                                  <a:latin typeface="Cambria Math" panose="02040503050406030204" pitchFamily="18" charset="0"/>
                                </a:rPr>
                              </m:ctrlPr>
                            </m:sSubPr>
                            <m:e>
                              <m:r>
                                <a:rPr lang="en-US" sz="2000" i="1">
                                  <a:latin typeface="Cambria Math" panose="02040503050406030204" pitchFamily="18" charset="0"/>
                                </a:rPr>
                                <m:t>𝑂</m:t>
                              </m:r>
                            </m:e>
                            <m:sub>
                              <m:r>
                                <a:rPr lang="en-US" sz="2000" b="0" i="1" smtClean="0">
                                  <a:latin typeface="Cambria Math" panose="02040503050406030204" pitchFamily="18" charset="0"/>
                                </a:rPr>
                                <m:t>𝑚𝑖𝑛</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𝜀</m:t>
                              </m:r>
                            </m:e>
                            <m:sub>
                              <m:r>
                                <a:rPr lang="en-US" sz="2000" b="0" i="1" smtClean="0">
                                  <a:latin typeface="Cambria Math" panose="02040503050406030204" pitchFamily="18" charset="0"/>
                                  <a:ea typeface="Cambria Math" panose="02040503050406030204" pitchFamily="18" charset="0"/>
                                </a:rPr>
                                <m:t>𝑐𝑎𝑟𝑏</m:t>
                              </m:r>
                              <m:r>
                                <a:rPr lang="en-US" sz="2000" b="0" i="1" smtClean="0">
                                  <a:latin typeface="Cambria Math" panose="02040503050406030204" pitchFamily="18" charset="0"/>
                                  <a:ea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𝑚𝑖𝑛</m:t>
                              </m:r>
                            </m:sub>
                          </m:sSub>
                        </m:e>
                      </m:d>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𝜙</m:t>
                          </m:r>
                        </m:e>
                        <m:sub>
                          <m:r>
                            <a:rPr lang="en-US" sz="2000" b="0" i="1" smtClean="0">
                              <a:latin typeface="Cambria Math" panose="02040503050406030204" pitchFamily="18" charset="0"/>
                              <a:ea typeface="Cambria Math" panose="02040503050406030204" pitchFamily="18" charset="0"/>
                            </a:rPr>
                            <m:t>𝑐𝑎𝑟𝑏</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𝑚𝑖𝑛</m:t>
                          </m:r>
                        </m:sub>
                      </m:sSub>
                    </m:oMath>
                  </m:oMathPara>
                </a14:m>
                <a:endParaRPr lang="en-US" sz="2000" dirty="0"/>
              </a:p>
            </p:txBody>
          </p:sp>
        </mc:Choice>
        <mc:Fallback xmlns="">
          <p:sp>
            <p:nvSpPr>
              <p:cNvPr id="2" name="TextBox 1">
                <a:extLst>
                  <a:ext uri="{FF2B5EF4-FFF2-40B4-BE49-F238E27FC236}">
                    <a16:creationId xmlns:a16="http://schemas.microsoft.com/office/drawing/2014/main" id="{EBB146CB-75A8-1641-9A05-6453D89A8B51}"/>
                  </a:ext>
                </a:extLst>
              </p:cNvPr>
              <p:cNvSpPr txBox="1">
                <a:spLocks noRot="1" noChangeAspect="1" noMove="1" noResize="1" noEditPoints="1" noAdjustHandles="1" noChangeArrowheads="1" noChangeShapeType="1" noTextEdit="1"/>
              </p:cNvSpPr>
              <p:nvPr/>
            </p:nvSpPr>
            <p:spPr>
              <a:xfrm>
                <a:off x="370978" y="4042879"/>
                <a:ext cx="8348247" cy="617541"/>
              </a:xfrm>
              <a:prstGeom prst="rect">
                <a:avLst/>
              </a:prstGeom>
              <a:blipFill>
                <a:blip r:embed="rId12"/>
                <a:stretch>
                  <a:fillRect l="-304" b="-1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6076F356-B446-E341-A1E7-EA98D96CE3E0}"/>
                  </a:ext>
                </a:extLst>
              </p:cNvPr>
              <p:cNvSpPr txBox="1"/>
              <p:nvPr/>
            </p:nvSpPr>
            <p:spPr>
              <a:xfrm>
                <a:off x="370978" y="4830547"/>
                <a:ext cx="7481407" cy="61754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000" i="1" smtClean="0">
                              <a:latin typeface="Cambria Math" panose="02040503050406030204" pitchFamily="18" charset="0"/>
                            </a:rPr>
                          </m:ctrlPr>
                        </m:fPr>
                        <m:num>
                          <m:r>
                            <a:rPr lang="en-US" sz="2000" b="0" i="1" smtClean="0">
                              <a:latin typeface="Cambria Math" panose="02040503050406030204" pitchFamily="18" charset="0"/>
                            </a:rPr>
                            <m:t>𝑑</m:t>
                          </m:r>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𝛿</m:t>
                              </m:r>
                            </m:e>
                            <m:sup>
                              <m:r>
                                <a:rPr lang="en-US" sz="2000" b="0" i="1" smtClean="0">
                                  <a:latin typeface="Cambria Math" panose="02040503050406030204" pitchFamily="18" charset="0"/>
                                </a:rPr>
                                <m:t>18</m:t>
                              </m:r>
                            </m:sup>
                          </m:sSup>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𝑂</m:t>
                              </m:r>
                            </m:e>
                            <m:sub>
                              <m:r>
                                <a:rPr lang="en-US" sz="2000" b="0" i="1" smtClean="0">
                                  <a:latin typeface="Cambria Math" panose="02040503050406030204" pitchFamily="18" charset="0"/>
                                </a:rPr>
                                <m:t>𝑏𝑖</m:t>
                              </m:r>
                            </m:sub>
                          </m:sSub>
                          <m:r>
                            <a:rPr lang="en-US" sz="2000" b="0" i="1" smtClean="0">
                              <a:latin typeface="Cambria Math" panose="02040503050406030204" pitchFamily="18" charset="0"/>
                            </a:rPr>
                            <m:t>)</m:t>
                          </m:r>
                        </m:num>
                        <m:den>
                          <m:r>
                            <a:rPr lang="en-US" sz="2000" b="0" i="1" smtClean="0">
                              <a:latin typeface="Cambria Math" panose="02040503050406030204" pitchFamily="18" charset="0"/>
                            </a:rPr>
                            <m:t>𝑑𝑡</m:t>
                          </m:r>
                        </m:den>
                      </m:f>
                      <m:r>
                        <a:rPr lang="en-US" sz="2000" b="0" i="1" smtClean="0">
                          <a:latin typeface="Cambria Math" panose="02040503050406030204" pitchFamily="18" charset="0"/>
                        </a:rPr>
                        <m:t>=</m:t>
                      </m:r>
                      <m:d>
                        <m:dPr>
                          <m:ctrlPr>
                            <a:rPr lang="en-US" sz="2000" b="0" i="1" smtClean="0">
                              <a:latin typeface="Cambria Math" panose="02040503050406030204" pitchFamily="18" charset="0"/>
                            </a:rPr>
                          </m:ctrlPr>
                        </m:dPr>
                        <m:e>
                          <m:sSup>
                            <m:sSupPr>
                              <m:ctrlPr>
                                <a:rPr lang="en-US" sz="2000" i="1">
                                  <a:latin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𝛿</m:t>
                              </m:r>
                            </m:e>
                            <m:sup>
                              <m:r>
                                <a:rPr lang="en-US" sz="2000" i="1">
                                  <a:latin typeface="Cambria Math" panose="02040503050406030204" pitchFamily="18" charset="0"/>
                                </a:rPr>
                                <m:t>18</m:t>
                              </m:r>
                            </m:sup>
                          </m:sSup>
                          <m:sSub>
                            <m:sSubPr>
                              <m:ctrlPr>
                                <a:rPr lang="en-US" sz="2000" i="1">
                                  <a:latin typeface="Cambria Math" panose="02040503050406030204" pitchFamily="18" charset="0"/>
                                </a:rPr>
                              </m:ctrlPr>
                            </m:sSubPr>
                            <m:e>
                              <m:r>
                                <a:rPr lang="en-US" sz="2000" i="1">
                                  <a:latin typeface="Cambria Math" panose="02040503050406030204" pitchFamily="18" charset="0"/>
                                </a:rPr>
                                <m:t>𝑂</m:t>
                              </m:r>
                            </m:e>
                            <m:sub>
                              <m:r>
                                <a:rPr lang="en-US" sz="2000" b="0" i="1" smtClean="0">
                                  <a:latin typeface="Cambria Math" panose="02040503050406030204" pitchFamily="18" charset="0"/>
                                </a:rPr>
                                <m:t>𝐶𝐴</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𝜀</m:t>
                              </m:r>
                            </m:e>
                            <m:sub>
                              <m:r>
                                <a:rPr lang="en-US" sz="2000" b="0" i="1" smtClean="0">
                                  <a:latin typeface="Cambria Math" panose="02040503050406030204" pitchFamily="18" charset="0"/>
                                </a:rPr>
                                <m:t>𝐶𝐴</m:t>
                              </m:r>
                              <m:r>
                                <a:rPr lang="en-US" sz="2000" b="0" i="1" smtClean="0">
                                  <a:latin typeface="Cambria Math" panose="02040503050406030204" pitchFamily="18" charset="0"/>
                                </a:rPr>
                                <m:t>,</m:t>
                              </m:r>
                              <m:r>
                                <a:rPr lang="en-US" sz="2000" b="0" i="1" smtClean="0">
                                  <a:latin typeface="Cambria Math" panose="02040503050406030204" pitchFamily="18" charset="0"/>
                                </a:rPr>
                                <m:t>𝑏𝑖</m:t>
                              </m:r>
                            </m:sub>
                          </m:sSub>
                        </m:e>
                      </m:d>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𝜙</m:t>
                          </m:r>
                        </m:e>
                        <m:sub>
                          <m:r>
                            <a:rPr lang="en-US" sz="2000" b="0" i="1" smtClean="0">
                              <a:latin typeface="Cambria Math" panose="02040503050406030204" pitchFamily="18" charset="0"/>
                            </a:rPr>
                            <m:t>𝐶𝐴</m:t>
                          </m:r>
                          <m:r>
                            <a:rPr lang="en-US" sz="2000" b="0" i="1" smtClean="0">
                              <a:latin typeface="Cambria Math" panose="02040503050406030204" pitchFamily="18" charset="0"/>
                            </a:rPr>
                            <m:t>,</m:t>
                          </m:r>
                          <m:r>
                            <a:rPr lang="en-US" sz="2000" b="0" i="1" smtClean="0">
                              <a:latin typeface="Cambria Math" panose="02040503050406030204" pitchFamily="18" charset="0"/>
                            </a:rPr>
                            <m:t>𝑏𝑖</m:t>
                          </m:r>
                        </m:sub>
                      </m:sSub>
                      <m:r>
                        <a:rPr lang="en-US" sz="2000" b="0" i="1" smtClean="0">
                          <a:latin typeface="Cambria Math" panose="02040503050406030204" pitchFamily="18" charset="0"/>
                        </a:rPr>
                        <m:t>−</m:t>
                      </m:r>
                      <m:d>
                        <m:dPr>
                          <m:ctrlPr>
                            <a:rPr lang="en-US" sz="2000" i="1">
                              <a:latin typeface="Cambria Math" panose="02040503050406030204" pitchFamily="18" charset="0"/>
                            </a:rPr>
                          </m:ctrlPr>
                        </m:dPr>
                        <m:e>
                          <m:sSup>
                            <m:sSupPr>
                              <m:ctrlPr>
                                <a:rPr lang="en-US" sz="2000" i="1">
                                  <a:latin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𝛿</m:t>
                              </m:r>
                            </m:e>
                            <m:sup>
                              <m:r>
                                <a:rPr lang="en-US" sz="2000" i="1">
                                  <a:latin typeface="Cambria Math" panose="02040503050406030204" pitchFamily="18" charset="0"/>
                                </a:rPr>
                                <m:t>18</m:t>
                              </m:r>
                            </m:sup>
                          </m:sSup>
                          <m:sSub>
                            <m:sSubPr>
                              <m:ctrlPr>
                                <a:rPr lang="en-US" sz="2000" i="1">
                                  <a:latin typeface="Cambria Math" panose="02040503050406030204" pitchFamily="18" charset="0"/>
                                </a:rPr>
                              </m:ctrlPr>
                            </m:sSubPr>
                            <m:e>
                              <m:r>
                                <a:rPr lang="en-US" sz="2000" i="1">
                                  <a:latin typeface="Cambria Math" panose="02040503050406030204" pitchFamily="18" charset="0"/>
                                </a:rPr>
                                <m:t>𝑂</m:t>
                              </m:r>
                            </m:e>
                            <m:sub>
                              <m:r>
                                <a:rPr lang="en-US" sz="2000" b="0" i="1" smtClean="0">
                                  <a:latin typeface="Cambria Math" panose="02040503050406030204" pitchFamily="18" charset="0"/>
                                </a:rPr>
                                <m:t>𝑐𝑎𝑟𝑏</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𝜀</m:t>
                              </m:r>
                            </m:e>
                            <m:sub>
                              <m:r>
                                <a:rPr lang="en-US" sz="2000" b="0" i="1" smtClean="0">
                                  <a:latin typeface="Cambria Math" panose="02040503050406030204" pitchFamily="18" charset="0"/>
                                  <a:ea typeface="Cambria Math" panose="02040503050406030204" pitchFamily="18" charset="0"/>
                                </a:rPr>
                                <m:t>𝑏𝑖</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𝑐𝑎𝑟𝑏</m:t>
                              </m:r>
                            </m:sub>
                          </m:sSub>
                        </m:e>
                      </m:d>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𝜙</m:t>
                          </m:r>
                        </m:e>
                        <m:sub>
                          <m:r>
                            <a:rPr lang="en-US" sz="2000" b="0" i="1" smtClean="0">
                              <a:latin typeface="Cambria Math" panose="02040503050406030204" pitchFamily="18" charset="0"/>
                              <a:ea typeface="Cambria Math" panose="02040503050406030204" pitchFamily="18" charset="0"/>
                            </a:rPr>
                            <m:t>𝑏𝑖</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𝑐𝑎𝑟𝑏</m:t>
                          </m:r>
                        </m:sub>
                      </m:sSub>
                    </m:oMath>
                  </m:oMathPara>
                </a14:m>
                <a:endParaRPr lang="en-US" sz="2000" dirty="0"/>
              </a:p>
            </p:txBody>
          </p:sp>
        </mc:Choice>
        <mc:Fallback xmlns="">
          <p:sp>
            <p:nvSpPr>
              <p:cNvPr id="28" name="TextBox 27">
                <a:extLst>
                  <a:ext uri="{FF2B5EF4-FFF2-40B4-BE49-F238E27FC236}">
                    <a16:creationId xmlns:a16="http://schemas.microsoft.com/office/drawing/2014/main" id="{6076F356-B446-E341-A1E7-EA98D96CE3E0}"/>
                  </a:ext>
                </a:extLst>
              </p:cNvPr>
              <p:cNvSpPr txBox="1">
                <a:spLocks noRot="1" noChangeAspect="1" noMove="1" noResize="1" noEditPoints="1" noAdjustHandles="1" noChangeArrowheads="1" noChangeShapeType="1" noTextEdit="1"/>
              </p:cNvSpPr>
              <p:nvPr/>
            </p:nvSpPr>
            <p:spPr>
              <a:xfrm>
                <a:off x="370978" y="4830547"/>
                <a:ext cx="7481407" cy="617541"/>
              </a:xfrm>
              <a:prstGeom prst="rect">
                <a:avLst/>
              </a:prstGeom>
              <a:blipFill>
                <a:blip r:embed="rId13"/>
                <a:stretch>
                  <a:fillRect l="-508" b="-1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F33D3766-C2D5-9C4E-BBE0-C77B5CCDDB07}"/>
                  </a:ext>
                </a:extLst>
              </p:cNvPr>
              <p:cNvSpPr txBox="1"/>
              <p:nvPr/>
            </p:nvSpPr>
            <p:spPr>
              <a:xfrm>
                <a:off x="370978" y="5618215"/>
                <a:ext cx="6646563" cy="61754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000" i="1" smtClean="0">
                              <a:latin typeface="Cambria Math" panose="02040503050406030204" pitchFamily="18" charset="0"/>
                            </a:rPr>
                          </m:ctrlPr>
                        </m:fPr>
                        <m:num>
                          <m:r>
                            <a:rPr lang="en-US" sz="2000" b="0" i="1" smtClean="0">
                              <a:latin typeface="Cambria Math" panose="02040503050406030204" pitchFamily="18" charset="0"/>
                            </a:rPr>
                            <m:t>𝑑</m:t>
                          </m:r>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𝛿</m:t>
                              </m:r>
                            </m:e>
                            <m:sup>
                              <m:r>
                                <a:rPr lang="en-US" sz="2000" b="0" i="1" smtClean="0">
                                  <a:latin typeface="Cambria Math" panose="02040503050406030204" pitchFamily="18" charset="0"/>
                                </a:rPr>
                                <m:t>18</m:t>
                              </m:r>
                            </m:sup>
                          </m:sSup>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𝑂</m:t>
                              </m:r>
                            </m:e>
                            <m:sub>
                              <m:r>
                                <a:rPr lang="en-US" sz="2000" b="0" i="1" smtClean="0">
                                  <a:latin typeface="Cambria Math" panose="02040503050406030204" pitchFamily="18" charset="0"/>
                                </a:rPr>
                                <m:t>𝐶𝐴</m:t>
                              </m:r>
                            </m:sub>
                          </m:sSub>
                          <m:r>
                            <a:rPr lang="en-US" sz="2000" b="0" i="1" smtClean="0">
                              <a:latin typeface="Cambria Math" panose="02040503050406030204" pitchFamily="18" charset="0"/>
                            </a:rPr>
                            <m:t>)</m:t>
                          </m:r>
                        </m:num>
                        <m:den>
                          <m:r>
                            <a:rPr lang="en-US" sz="2000" b="0" i="1" smtClean="0">
                              <a:latin typeface="Cambria Math" panose="02040503050406030204" pitchFamily="18" charset="0"/>
                            </a:rPr>
                            <m:t>𝑑𝑡</m:t>
                          </m:r>
                        </m:den>
                      </m:f>
                      <m:r>
                        <a:rPr lang="en-US" sz="2000" b="0" i="1" smtClean="0">
                          <a:latin typeface="Cambria Math" panose="02040503050406030204" pitchFamily="18" charset="0"/>
                        </a:rPr>
                        <m:t>=</m:t>
                      </m:r>
                      <m:d>
                        <m:dPr>
                          <m:ctrlPr>
                            <a:rPr lang="en-US" sz="2000" b="0" i="1" smtClean="0">
                              <a:latin typeface="Cambria Math" panose="02040503050406030204" pitchFamily="18" charset="0"/>
                            </a:rPr>
                          </m:ctrlPr>
                        </m:dPr>
                        <m:e>
                          <m:sSup>
                            <m:sSupPr>
                              <m:ctrlPr>
                                <a:rPr lang="en-US" sz="2000" i="1">
                                  <a:latin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𝛿</m:t>
                              </m:r>
                            </m:e>
                            <m:sup>
                              <m:r>
                                <a:rPr lang="en-US" sz="2000" i="1">
                                  <a:latin typeface="Cambria Math" panose="02040503050406030204" pitchFamily="18" charset="0"/>
                                </a:rPr>
                                <m:t>18</m:t>
                              </m:r>
                            </m:sup>
                          </m:sSup>
                          <m:sSub>
                            <m:sSubPr>
                              <m:ctrlPr>
                                <a:rPr lang="en-US" sz="2000" i="1">
                                  <a:latin typeface="Cambria Math" panose="02040503050406030204" pitchFamily="18" charset="0"/>
                                </a:rPr>
                              </m:ctrlPr>
                            </m:sSubPr>
                            <m:e>
                              <m:r>
                                <a:rPr lang="en-US" sz="2000" i="1">
                                  <a:latin typeface="Cambria Math" panose="02040503050406030204" pitchFamily="18" charset="0"/>
                                </a:rPr>
                                <m:t>𝑂</m:t>
                              </m:r>
                            </m:e>
                            <m:sub>
                              <m:r>
                                <a:rPr lang="en-US" sz="2000" b="0" i="1" smtClean="0">
                                  <a:latin typeface="Cambria Math" panose="02040503050406030204" pitchFamily="18" charset="0"/>
                                </a:rPr>
                                <m:t>𝐴</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𝜀</m:t>
                              </m:r>
                            </m:e>
                            <m:sub>
                              <m:r>
                                <a:rPr lang="en-US" sz="2000" b="0" i="1" smtClean="0">
                                  <a:latin typeface="Cambria Math" panose="02040503050406030204" pitchFamily="18" charset="0"/>
                                </a:rPr>
                                <m:t>𝐴</m:t>
                              </m:r>
                              <m:r>
                                <a:rPr lang="en-US" sz="2000" b="0" i="1" smtClean="0">
                                  <a:latin typeface="Cambria Math" panose="02040503050406030204" pitchFamily="18" charset="0"/>
                                </a:rPr>
                                <m:t>,</m:t>
                              </m:r>
                              <m:r>
                                <a:rPr lang="en-US" sz="2000" b="0" i="1" smtClean="0">
                                  <a:latin typeface="Cambria Math" panose="02040503050406030204" pitchFamily="18" charset="0"/>
                                </a:rPr>
                                <m:t>𝐶𝐴</m:t>
                              </m:r>
                            </m:sub>
                          </m:sSub>
                        </m:e>
                      </m:d>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𝜙</m:t>
                          </m:r>
                        </m:e>
                        <m:sub>
                          <m:r>
                            <a:rPr lang="en-US" sz="2000" b="0" i="1" smtClean="0">
                              <a:latin typeface="Cambria Math" panose="02040503050406030204" pitchFamily="18" charset="0"/>
                            </a:rPr>
                            <m:t>𝐴</m:t>
                          </m:r>
                          <m:r>
                            <a:rPr lang="en-US" sz="2000" b="0" i="1" smtClean="0">
                              <a:latin typeface="Cambria Math" panose="02040503050406030204" pitchFamily="18" charset="0"/>
                            </a:rPr>
                            <m:t>,</m:t>
                          </m:r>
                          <m:r>
                            <a:rPr lang="en-US" sz="2000" b="0" i="1" smtClean="0">
                              <a:latin typeface="Cambria Math" panose="02040503050406030204" pitchFamily="18" charset="0"/>
                            </a:rPr>
                            <m:t>𝐶𝐴</m:t>
                          </m:r>
                        </m:sub>
                      </m:sSub>
                      <m:r>
                        <a:rPr lang="en-US" sz="2000" b="0" i="1" smtClean="0">
                          <a:latin typeface="Cambria Math" panose="02040503050406030204" pitchFamily="18" charset="0"/>
                        </a:rPr>
                        <m:t>−</m:t>
                      </m:r>
                      <m:d>
                        <m:dPr>
                          <m:ctrlPr>
                            <a:rPr lang="en-US" sz="2000" i="1">
                              <a:latin typeface="Cambria Math" panose="02040503050406030204" pitchFamily="18" charset="0"/>
                            </a:rPr>
                          </m:ctrlPr>
                        </m:dPr>
                        <m:e>
                          <m:sSup>
                            <m:sSupPr>
                              <m:ctrlPr>
                                <a:rPr lang="en-US" sz="2000" i="1">
                                  <a:latin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𝛿</m:t>
                              </m:r>
                            </m:e>
                            <m:sup>
                              <m:r>
                                <a:rPr lang="en-US" sz="2000" i="1">
                                  <a:latin typeface="Cambria Math" panose="02040503050406030204" pitchFamily="18" charset="0"/>
                                </a:rPr>
                                <m:t>18</m:t>
                              </m:r>
                            </m:sup>
                          </m:sSup>
                          <m:sSub>
                            <m:sSubPr>
                              <m:ctrlPr>
                                <a:rPr lang="en-US" sz="2000" i="1">
                                  <a:latin typeface="Cambria Math" panose="02040503050406030204" pitchFamily="18" charset="0"/>
                                </a:rPr>
                              </m:ctrlPr>
                            </m:sSubPr>
                            <m:e>
                              <m:r>
                                <a:rPr lang="en-US" sz="2000" i="1">
                                  <a:latin typeface="Cambria Math" panose="02040503050406030204" pitchFamily="18" charset="0"/>
                                </a:rPr>
                                <m:t>𝑂</m:t>
                              </m:r>
                            </m:e>
                            <m:sub>
                              <m:r>
                                <a:rPr lang="en-US" sz="2000" b="0" i="1" smtClean="0">
                                  <a:latin typeface="Cambria Math" panose="02040503050406030204" pitchFamily="18" charset="0"/>
                                </a:rPr>
                                <m:t>𝑏𝑖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𝜀</m:t>
                              </m:r>
                            </m:e>
                            <m:sub>
                              <m:r>
                                <a:rPr lang="en-US" sz="2000" b="0" i="1" smtClean="0">
                                  <a:latin typeface="Cambria Math" panose="02040503050406030204" pitchFamily="18" charset="0"/>
                                  <a:ea typeface="Cambria Math" panose="02040503050406030204" pitchFamily="18" charset="0"/>
                                </a:rPr>
                                <m:t>𝐶𝐴</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𝑏𝑖</m:t>
                              </m:r>
                            </m:sub>
                          </m:sSub>
                        </m:e>
                      </m:d>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𝜙</m:t>
                          </m:r>
                        </m:e>
                        <m:sub>
                          <m:r>
                            <a:rPr lang="en-US" sz="2000" b="0" i="1" smtClean="0">
                              <a:latin typeface="Cambria Math" panose="02040503050406030204" pitchFamily="18" charset="0"/>
                              <a:ea typeface="Cambria Math" panose="02040503050406030204" pitchFamily="18" charset="0"/>
                            </a:rPr>
                            <m:t>𝐶𝐴</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𝑏𝑖</m:t>
                          </m:r>
                        </m:sub>
                      </m:sSub>
                    </m:oMath>
                  </m:oMathPara>
                </a14:m>
                <a:endParaRPr lang="en-US" sz="2000" dirty="0"/>
              </a:p>
            </p:txBody>
          </p:sp>
        </mc:Choice>
        <mc:Fallback xmlns="">
          <p:sp>
            <p:nvSpPr>
              <p:cNvPr id="36" name="TextBox 35">
                <a:extLst>
                  <a:ext uri="{FF2B5EF4-FFF2-40B4-BE49-F238E27FC236}">
                    <a16:creationId xmlns:a16="http://schemas.microsoft.com/office/drawing/2014/main" id="{F33D3766-C2D5-9C4E-BBE0-C77B5CCDDB07}"/>
                  </a:ext>
                </a:extLst>
              </p:cNvPr>
              <p:cNvSpPr txBox="1">
                <a:spLocks noRot="1" noChangeAspect="1" noMove="1" noResize="1" noEditPoints="1" noAdjustHandles="1" noChangeArrowheads="1" noChangeShapeType="1" noTextEdit="1"/>
              </p:cNvSpPr>
              <p:nvPr/>
            </p:nvSpPr>
            <p:spPr>
              <a:xfrm>
                <a:off x="370978" y="5618215"/>
                <a:ext cx="6646563" cy="617541"/>
              </a:xfrm>
              <a:prstGeom prst="rect">
                <a:avLst/>
              </a:prstGeom>
              <a:blipFill>
                <a:blip r:embed="rId14"/>
                <a:stretch>
                  <a:fillRect l="-573" b="-12000"/>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C9ED1A16-EA9B-5B46-9F96-BC54162830F6}"/>
              </a:ext>
            </a:extLst>
          </p:cNvPr>
          <p:cNvSpPr txBox="1"/>
          <p:nvPr/>
        </p:nvSpPr>
        <p:spPr>
          <a:xfrm>
            <a:off x="4414577" y="219939"/>
            <a:ext cx="3874907" cy="369332"/>
          </a:xfrm>
          <a:prstGeom prst="rect">
            <a:avLst/>
          </a:prstGeom>
          <a:noFill/>
        </p:spPr>
        <p:txBody>
          <a:bodyPr wrap="none" rtlCol="0">
            <a:spAutoFit/>
          </a:bodyPr>
          <a:lstStyle/>
          <a:p>
            <a:r>
              <a:rPr lang="en-US" dirty="0"/>
              <a:t>Aqueous Environment – Internal Nodes</a:t>
            </a:r>
          </a:p>
        </p:txBody>
      </p:sp>
      <p:sp>
        <p:nvSpPr>
          <p:cNvPr id="37" name="TextBox 36">
            <a:extLst>
              <a:ext uri="{FF2B5EF4-FFF2-40B4-BE49-F238E27FC236}">
                <a16:creationId xmlns:a16="http://schemas.microsoft.com/office/drawing/2014/main" id="{D82D4CBA-247F-174E-85DD-B012DD39CD24}"/>
              </a:ext>
            </a:extLst>
          </p:cNvPr>
          <p:cNvSpPr txBox="1"/>
          <p:nvPr/>
        </p:nvSpPr>
        <p:spPr>
          <a:xfrm>
            <a:off x="0" y="219939"/>
            <a:ext cx="2414251" cy="369332"/>
          </a:xfrm>
          <a:prstGeom prst="rect">
            <a:avLst/>
          </a:prstGeom>
          <a:noFill/>
        </p:spPr>
        <p:txBody>
          <a:bodyPr wrap="none" rtlCol="0">
            <a:spAutoFit/>
          </a:bodyPr>
          <a:lstStyle/>
          <a:p>
            <a:r>
              <a:rPr lang="en-US" dirty="0"/>
              <a:t>Inputs – External Node</a:t>
            </a:r>
          </a:p>
        </p:txBody>
      </p:sp>
      <p:sp>
        <p:nvSpPr>
          <p:cNvPr id="38" name="TextBox 37">
            <a:extLst>
              <a:ext uri="{FF2B5EF4-FFF2-40B4-BE49-F238E27FC236}">
                <a16:creationId xmlns:a16="http://schemas.microsoft.com/office/drawing/2014/main" id="{BA58CF44-A241-E944-B95D-0258F6187927}"/>
              </a:ext>
            </a:extLst>
          </p:cNvPr>
          <p:cNvSpPr txBox="1"/>
          <p:nvPr/>
        </p:nvSpPr>
        <p:spPr>
          <a:xfrm>
            <a:off x="9735855" y="219939"/>
            <a:ext cx="2496004" cy="369332"/>
          </a:xfrm>
          <a:prstGeom prst="rect">
            <a:avLst/>
          </a:prstGeom>
          <a:noFill/>
        </p:spPr>
        <p:txBody>
          <a:bodyPr wrap="none" rtlCol="0">
            <a:spAutoFit/>
          </a:bodyPr>
          <a:lstStyle/>
          <a:p>
            <a:r>
              <a:rPr lang="en-US" dirty="0"/>
              <a:t>Outputs – External Node</a:t>
            </a:r>
          </a:p>
        </p:txBody>
      </p:sp>
      <mc:AlternateContent xmlns:mc="http://schemas.openxmlformats.org/markup-compatibility/2006" xmlns:a14="http://schemas.microsoft.com/office/drawing/2010/main">
        <mc:Choice Requires="a14">
          <p:sp>
            <p:nvSpPr>
              <p:cNvPr id="19" name="Rectangle 18">
                <a:extLst>
                  <a:ext uri="{FF2B5EF4-FFF2-40B4-BE49-F238E27FC236}">
                    <a16:creationId xmlns:a16="http://schemas.microsoft.com/office/drawing/2014/main" id="{84A21B9F-36FF-2F42-8600-781FCC64C39D}"/>
                  </a:ext>
                </a:extLst>
              </p:cNvPr>
              <p:cNvSpPr/>
              <p:nvPr/>
            </p:nvSpPr>
            <p:spPr>
              <a:xfrm>
                <a:off x="8156562" y="4928813"/>
                <a:ext cx="3765801" cy="1031886"/>
              </a:xfrm>
              <a:custGeom>
                <a:avLst/>
                <a:gdLst>
                  <a:gd name="connsiteX0" fmla="*/ 0 w 3765801"/>
                  <a:gd name="connsiteY0" fmla="*/ 0 h 1031886"/>
                  <a:gd name="connsiteX1" fmla="*/ 462656 w 3765801"/>
                  <a:gd name="connsiteY1" fmla="*/ 0 h 1031886"/>
                  <a:gd name="connsiteX2" fmla="*/ 1038285 w 3765801"/>
                  <a:gd name="connsiteY2" fmla="*/ 0 h 1031886"/>
                  <a:gd name="connsiteX3" fmla="*/ 1538599 w 3765801"/>
                  <a:gd name="connsiteY3" fmla="*/ 0 h 1031886"/>
                  <a:gd name="connsiteX4" fmla="*/ 2001254 w 3765801"/>
                  <a:gd name="connsiteY4" fmla="*/ 0 h 1031886"/>
                  <a:gd name="connsiteX5" fmla="*/ 2576884 w 3765801"/>
                  <a:gd name="connsiteY5" fmla="*/ 0 h 1031886"/>
                  <a:gd name="connsiteX6" fmla="*/ 3114855 w 3765801"/>
                  <a:gd name="connsiteY6" fmla="*/ 0 h 1031886"/>
                  <a:gd name="connsiteX7" fmla="*/ 3765801 w 3765801"/>
                  <a:gd name="connsiteY7" fmla="*/ 0 h 1031886"/>
                  <a:gd name="connsiteX8" fmla="*/ 3765801 w 3765801"/>
                  <a:gd name="connsiteY8" fmla="*/ 536581 h 1031886"/>
                  <a:gd name="connsiteX9" fmla="*/ 3765801 w 3765801"/>
                  <a:gd name="connsiteY9" fmla="*/ 1031886 h 1031886"/>
                  <a:gd name="connsiteX10" fmla="*/ 3303145 w 3765801"/>
                  <a:gd name="connsiteY10" fmla="*/ 1031886 h 1031886"/>
                  <a:gd name="connsiteX11" fmla="*/ 2878148 w 3765801"/>
                  <a:gd name="connsiteY11" fmla="*/ 1031886 h 1031886"/>
                  <a:gd name="connsiteX12" fmla="*/ 2302518 w 3765801"/>
                  <a:gd name="connsiteY12" fmla="*/ 1031886 h 1031886"/>
                  <a:gd name="connsiteX13" fmla="*/ 1839863 w 3765801"/>
                  <a:gd name="connsiteY13" fmla="*/ 1031886 h 1031886"/>
                  <a:gd name="connsiteX14" fmla="*/ 1264233 w 3765801"/>
                  <a:gd name="connsiteY14" fmla="*/ 1031886 h 1031886"/>
                  <a:gd name="connsiteX15" fmla="*/ 650946 w 3765801"/>
                  <a:gd name="connsiteY15" fmla="*/ 1031886 h 1031886"/>
                  <a:gd name="connsiteX16" fmla="*/ 0 w 3765801"/>
                  <a:gd name="connsiteY16" fmla="*/ 1031886 h 1031886"/>
                  <a:gd name="connsiteX17" fmla="*/ 0 w 3765801"/>
                  <a:gd name="connsiteY17" fmla="*/ 495305 h 1031886"/>
                  <a:gd name="connsiteX18" fmla="*/ 0 w 3765801"/>
                  <a:gd name="connsiteY18" fmla="*/ 0 h 1031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765801" h="1031886" fill="none" extrusionOk="0">
                    <a:moveTo>
                      <a:pt x="0" y="0"/>
                    </a:moveTo>
                    <a:cubicBezTo>
                      <a:pt x="225842" y="-23888"/>
                      <a:pt x="343169" y="32711"/>
                      <a:pt x="462656" y="0"/>
                    </a:cubicBezTo>
                    <a:cubicBezTo>
                      <a:pt x="582143" y="-32711"/>
                      <a:pt x="904009" y="26938"/>
                      <a:pt x="1038285" y="0"/>
                    </a:cubicBezTo>
                    <a:cubicBezTo>
                      <a:pt x="1172561" y="-26938"/>
                      <a:pt x="1303767" y="53640"/>
                      <a:pt x="1538599" y="0"/>
                    </a:cubicBezTo>
                    <a:cubicBezTo>
                      <a:pt x="1773431" y="-53640"/>
                      <a:pt x="1816695" y="1940"/>
                      <a:pt x="2001254" y="0"/>
                    </a:cubicBezTo>
                    <a:cubicBezTo>
                      <a:pt x="2185814" y="-1940"/>
                      <a:pt x="2433213" y="12416"/>
                      <a:pt x="2576884" y="0"/>
                    </a:cubicBezTo>
                    <a:cubicBezTo>
                      <a:pt x="2720555" y="-12416"/>
                      <a:pt x="2934975" y="35693"/>
                      <a:pt x="3114855" y="0"/>
                    </a:cubicBezTo>
                    <a:cubicBezTo>
                      <a:pt x="3294735" y="-35693"/>
                      <a:pt x="3456237" y="63687"/>
                      <a:pt x="3765801" y="0"/>
                    </a:cubicBezTo>
                    <a:cubicBezTo>
                      <a:pt x="3782640" y="212871"/>
                      <a:pt x="3740664" y="327438"/>
                      <a:pt x="3765801" y="536581"/>
                    </a:cubicBezTo>
                    <a:cubicBezTo>
                      <a:pt x="3790938" y="745724"/>
                      <a:pt x="3744776" y="786173"/>
                      <a:pt x="3765801" y="1031886"/>
                    </a:cubicBezTo>
                    <a:cubicBezTo>
                      <a:pt x="3574227" y="1059898"/>
                      <a:pt x="3529763" y="994966"/>
                      <a:pt x="3303145" y="1031886"/>
                    </a:cubicBezTo>
                    <a:cubicBezTo>
                      <a:pt x="3076527" y="1068806"/>
                      <a:pt x="3069014" y="1026540"/>
                      <a:pt x="2878148" y="1031886"/>
                    </a:cubicBezTo>
                    <a:cubicBezTo>
                      <a:pt x="2687282" y="1037232"/>
                      <a:pt x="2433355" y="986700"/>
                      <a:pt x="2302518" y="1031886"/>
                    </a:cubicBezTo>
                    <a:cubicBezTo>
                      <a:pt x="2171681" y="1077072"/>
                      <a:pt x="1967992" y="999047"/>
                      <a:pt x="1839863" y="1031886"/>
                    </a:cubicBezTo>
                    <a:cubicBezTo>
                      <a:pt x="1711734" y="1064725"/>
                      <a:pt x="1497048" y="1009935"/>
                      <a:pt x="1264233" y="1031886"/>
                    </a:cubicBezTo>
                    <a:cubicBezTo>
                      <a:pt x="1031418" y="1053837"/>
                      <a:pt x="824754" y="1011549"/>
                      <a:pt x="650946" y="1031886"/>
                    </a:cubicBezTo>
                    <a:cubicBezTo>
                      <a:pt x="477138" y="1052223"/>
                      <a:pt x="242732" y="1000394"/>
                      <a:pt x="0" y="1031886"/>
                    </a:cubicBezTo>
                    <a:cubicBezTo>
                      <a:pt x="-20229" y="920062"/>
                      <a:pt x="62780" y="628482"/>
                      <a:pt x="0" y="495305"/>
                    </a:cubicBezTo>
                    <a:cubicBezTo>
                      <a:pt x="-62780" y="362128"/>
                      <a:pt x="10153" y="237904"/>
                      <a:pt x="0" y="0"/>
                    </a:cubicBezTo>
                    <a:close/>
                  </a:path>
                  <a:path w="3765801" h="1031886" stroke="0" extrusionOk="0">
                    <a:moveTo>
                      <a:pt x="0" y="0"/>
                    </a:moveTo>
                    <a:cubicBezTo>
                      <a:pt x="107310" y="-38984"/>
                      <a:pt x="269723" y="59799"/>
                      <a:pt x="500314" y="0"/>
                    </a:cubicBezTo>
                    <a:cubicBezTo>
                      <a:pt x="730905" y="-59799"/>
                      <a:pt x="813845" y="3563"/>
                      <a:pt x="925311" y="0"/>
                    </a:cubicBezTo>
                    <a:cubicBezTo>
                      <a:pt x="1036777" y="-3563"/>
                      <a:pt x="1356174" y="43368"/>
                      <a:pt x="1538599" y="0"/>
                    </a:cubicBezTo>
                    <a:cubicBezTo>
                      <a:pt x="1721024" y="-43368"/>
                      <a:pt x="1814038" y="3127"/>
                      <a:pt x="2038912" y="0"/>
                    </a:cubicBezTo>
                    <a:cubicBezTo>
                      <a:pt x="2263786" y="-3127"/>
                      <a:pt x="2418848" y="33722"/>
                      <a:pt x="2539226" y="0"/>
                    </a:cubicBezTo>
                    <a:cubicBezTo>
                      <a:pt x="2659604" y="-33722"/>
                      <a:pt x="3022080" y="41962"/>
                      <a:pt x="3152513" y="0"/>
                    </a:cubicBezTo>
                    <a:cubicBezTo>
                      <a:pt x="3282946" y="-41962"/>
                      <a:pt x="3602344" y="13954"/>
                      <a:pt x="3765801" y="0"/>
                    </a:cubicBezTo>
                    <a:cubicBezTo>
                      <a:pt x="3769218" y="190778"/>
                      <a:pt x="3702236" y="291976"/>
                      <a:pt x="3765801" y="536581"/>
                    </a:cubicBezTo>
                    <a:cubicBezTo>
                      <a:pt x="3829366" y="781186"/>
                      <a:pt x="3717233" y="845843"/>
                      <a:pt x="3765801" y="1031886"/>
                    </a:cubicBezTo>
                    <a:cubicBezTo>
                      <a:pt x="3624402" y="1071108"/>
                      <a:pt x="3518824" y="1006305"/>
                      <a:pt x="3303145" y="1031886"/>
                    </a:cubicBezTo>
                    <a:cubicBezTo>
                      <a:pt x="3087466" y="1057467"/>
                      <a:pt x="2935117" y="995861"/>
                      <a:pt x="2765174" y="1031886"/>
                    </a:cubicBezTo>
                    <a:cubicBezTo>
                      <a:pt x="2595231" y="1067911"/>
                      <a:pt x="2371865" y="1014482"/>
                      <a:pt x="2264860" y="1031886"/>
                    </a:cubicBezTo>
                    <a:cubicBezTo>
                      <a:pt x="2157855" y="1049290"/>
                      <a:pt x="1921880" y="1013671"/>
                      <a:pt x="1651573" y="1031886"/>
                    </a:cubicBezTo>
                    <a:cubicBezTo>
                      <a:pt x="1381266" y="1050101"/>
                      <a:pt x="1325553" y="1025709"/>
                      <a:pt x="1038285" y="1031886"/>
                    </a:cubicBezTo>
                    <a:cubicBezTo>
                      <a:pt x="751017" y="1038063"/>
                      <a:pt x="728570" y="997754"/>
                      <a:pt x="575630" y="1031886"/>
                    </a:cubicBezTo>
                    <a:cubicBezTo>
                      <a:pt x="422690" y="1066018"/>
                      <a:pt x="178915" y="1012016"/>
                      <a:pt x="0" y="1031886"/>
                    </a:cubicBezTo>
                    <a:cubicBezTo>
                      <a:pt x="-15129" y="852885"/>
                      <a:pt x="4530" y="697617"/>
                      <a:pt x="0" y="495305"/>
                    </a:cubicBezTo>
                    <a:cubicBezTo>
                      <a:pt x="-4530" y="292993"/>
                      <a:pt x="8838" y="107771"/>
                      <a:pt x="0" y="0"/>
                    </a:cubicBezTo>
                    <a:close/>
                  </a:path>
                </a:pathLst>
              </a:custGeom>
              <a:ln w="38100" cmpd="dbl">
                <a:solidFill>
                  <a:srgbClr val="C00000"/>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𝜙</m:t>
                          </m:r>
                        </m:e>
                        <m:sub>
                          <m:r>
                            <a:rPr lang="en-US" sz="2400" i="1">
                              <a:latin typeface="Cambria Math" panose="02040503050406030204" pitchFamily="18" charset="0"/>
                              <a:ea typeface="Cambria Math" panose="02040503050406030204" pitchFamily="18" charset="0"/>
                            </a:rPr>
                            <m:t>𝑐𝑎𝑟𝑏</m:t>
                          </m:r>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𝑚𝑖𝑛</m:t>
                          </m:r>
                        </m:sub>
                      </m:sSub>
                      <m:r>
                        <a:rPr lang="en-US" sz="2400" b="0" i="1" smtClean="0">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𝜙</m:t>
                          </m:r>
                        </m:e>
                        <m:sub>
                          <m:r>
                            <a:rPr lang="en-US" sz="2400" b="0" i="1" smtClean="0">
                              <a:latin typeface="Cambria Math" panose="02040503050406030204" pitchFamily="18" charset="0"/>
                              <a:ea typeface="Cambria Math" panose="02040503050406030204" pitchFamily="18" charset="0"/>
                            </a:rPr>
                            <m:t>𝑛𝑒𝑡</m:t>
                          </m:r>
                        </m:sub>
                      </m:sSub>
                      <m:r>
                        <a:rPr lang="en-US" sz="2400" b="0" i="1" smtClean="0">
                          <a:latin typeface="Cambria Math" panose="02040503050406030204" pitchFamily="18" charset="0"/>
                          <a:ea typeface="Cambria Math" panose="02040503050406030204" pitchFamily="18" charset="0"/>
                        </a:rPr>
                        <m:t>=</m:t>
                      </m:r>
                      <m:sSub>
                        <m:sSubPr>
                          <m:ctrlPr>
                            <a:rPr lang="en-US" sz="2400" i="1" smtClean="0">
                              <a:latin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𝜙</m:t>
                          </m:r>
                        </m:e>
                        <m:sub>
                          <m:r>
                            <a:rPr lang="en-US" sz="2400" b="0" i="1" smtClean="0">
                              <a:latin typeface="Cambria Math" panose="02040503050406030204" pitchFamily="18" charset="0"/>
                              <a:ea typeface="Cambria Math" panose="02040503050406030204" pitchFamily="18" charset="0"/>
                            </a:rPr>
                            <m:t>𝐴</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𝐶𝐴</m:t>
                          </m:r>
                        </m:sub>
                      </m:sSub>
                    </m:oMath>
                  </m:oMathPara>
                </a14:m>
                <a:endParaRPr lang="en-US" sz="2400" dirty="0"/>
              </a:p>
              <a:p>
                <a:pPr algn="ctr"/>
                <a:r>
                  <a:rPr lang="en-US" dirty="0"/>
                  <a:t>at steady state b/c any new CO</a:t>
                </a:r>
                <a:r>
                  <a:rPr lang="en-US" baseline="-25000" dirty="0"/>
                  <a:t>2</a:t>
                </a:r>
                <a:r>
                  <a:rPr lang="en-US" dirty="0"/>
                  <a:t> that comes into system goes out at calcite</a:t>
                </a:r>
              </a:p>
            </p:txBody>
          </p:sp>
        </mc:Choice>
        <mc:Fallback xmlns="">
          <p:sp>
            <p:nvSpPr>
              <p:cNvPr id="19" name="Rectangle 18">
                <a:extLst>
                  <a:ext uri="{FF2B5EF4-FFF2-40B4-BE49-F238E27FC236}">
                    <a16:creationId xmlns:a16="http://schemas.microsoft.com/office/drawing/2014/main" id="{84A21B9F-36FF-2F42-8600-781FCC64C39D}"/>
                  </a:ext>
                </a:extLst>
              </p:cNvPr>
              <p:cNvSpPr>
                <a:spLocks noRot="1" noChangeAspect="1" noMove="1" noResize="1" noEditPoints="1" noAdjustHandles="1" noChangeArrowheads="1" noChangeShapeType="1" noTextEdit="1"/>
              </p:cNvSpPr>
              <p:nvPr/>
            </p:nvSpPr>
            <p:spPr>
              <a:xfrm>
                <a:off x="8156562" y="4928813"/>
                <a:ext cx="3765801" cy="1031886"/>
              </a:xfrm>
              <a:prstGeom prst="rect">
                <a:avLst/>
              </a:prstGeom>
              <a:blipFill>
                <a:blip r:embed="rId15"/>
                <a:stretch>
                  <a:fillRect b="-5618"/>
                </a:stretch>
              </a:blipFill>
              <a:ln w="38100" cmpd="dbl">
                <a:solidFill>
                  <a:srgbClr val="C00000"/>
                </a:solidFill>
                <a:extLst>
                  <a:ext uri="{C807C97D-BFC1-408E-A445-0C87EB9F89A2}">
                    <ask:lineSketchStyleProps xmlns:ask="http://schemas.microsoft.com/office/drawing/2018/sketchyshapes" sd="1219033472">
                      <a:custGeom>
                        <a:avLst/>
                        <a:gdLst>
                          <a:gd name="connsiteX0" fmla="*/ 0 w 3765801"/>
                          <a:gd name="connsiteY0" fmla="*/ 0 h 1031886"/>
                          <a:gd name="connsiteX1" fmla="*/ 462656 w 3765801"/>
                          <a:gd name="connsiteY1" fmla="*/ 0 h 1031886"/>
                          <a:gd name="connsiteX2" fmla="*/ 1038285 w 3765801"/>
                          <a:gd name="connsiteY2" fmla="*/ 0 h 1031886"/>
                          <a:gd name="connsiteX3" fmla="*/ 1538599 w 3765801"/>
                          <a:gd name="connsiteY3" fmla="*/ 0 h 1031886"/>
                          <a:gd name="connsiteX4" fmla="*/ 2001254 w 3765801"/>
                          <a:gd name="connsiteY4" fmla="*/ 0 h 1031886"/>
                          <a:gd name="connsiteX5" fmla="*/ 2576884 w 3765801"/>
                          <a:gd name="connsiteY5" fmla="*/ 0 h 1031886"/>
                          <a:gd name="connsiteX6" fmla="*/ 3114855 w 3765801"/>
                          <a:gd name="connsiteY6" fmla="*/ 0 h 1031886"/>
                          <a:gd name="connsiteX7" fmla="*/ 3765801 w 3765801"/>
                          <a:gd name="connsiteY7" fmla="*/ 0 h 1031886"/>
                          <a:gd name="connsiteX8" fmla="*/ 3765801 w 3765801"/>
                          <a:gd name="connsiteY8" fmla="*/ 536581 h 1031886"/>
                          <a:gd name="connsiteX9" fmla="*/ 3765801 w 3765801"/>
                          <a:gd name="connsiteY9" fmla="*/ 1031886 h 1031886"/>
                          <a:gd name="connsiteX10" fmla="*/ 3303145 w 3765801"/>
                          <a:gd name="connsiteY10" fmla="*/ 1031886 h 1031886"/>
                          <a:gd name="connsiteX11" fmla="*/ 2878148 w 3765801"/>
                          <a:gd name="connsiteY11" fmla="*/ 1031886 h 1031886"/>
                          <a:gd name="connsiteX12" fmla="*/ 2302518 w 3765801"/>
                          <a:gd name="connsiteY12" fmla="*/ 1031886 h 1031886"/>
                          <a:gd name="connsiteX13" fmla="*/ 1839863 w 3765801"/>
                          <a:gd name="connsiteY13" fmla="*/ 1031886 h 1031886"/>
                          <a:gd name="connsiteX14" fmla="*/ 1264233 w 3765801"/>
                          <a:gd name="connsiteY14" fmla="*/ 1031886 h 1031886"/>
                          <a:gd name="connsiteX15" fmla="*/ 650946 w 3765801"/>
                          <a:gd name="connsiteY15" fmla="*/ 1031886 h 1031886"/>
                          <a:gd name="connsiteX16" fmla="*/ 0 w 3765801"/>
                          <a:gd name="connsiteY16" fmla="*/ 1031886 h 1031886"/>
                          <a:gd name="connsiteX17" fmla="*/ 0 w 3765801"/>
                          <a:gd name="connsiteY17" fmla="*/ 495305 h 1031886"/>
                          <a:gd name="connsiteX18" fmla="*/ 0 w 3765801"/>
                          <a:gd name="connsiteY18" fmla="*/ 0 h 1031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765801" h="1031886" fill="none" extrusionOk="0">
                            <a:moveTo>
                              <a:pt x="0" y="0"/>
                            </a:moveTo>
                            <a:cubicBezTo>
                              <a:pt x="225842" y="-23888"/>
                              <a:pt x="343169" y="32711"/>
                              <a:pt x="462656" y="0"/>
                            </a:cubicBezTo>
                            <a:cubicBezTo>
                              <a:pt x="582143" y="-32711"/>
                              <a:pt x="904009" y="26938"/>
                              <a:pt x="1038285" y="0"/>
                            </a:cubicBezTo>
                            <a:cubicBezTo>
                              <a:pt x="1172561" y="-26938"/>
                              <a:pt x="1303767" y="53640"/>
                              <a:pt x="1538599" y="0"/>
                            </a:cubicBezTo>
                            <a:cubicBezTo>
                              <a:pt x="1773431" y="-53640"/>
                              <a:pt x="1816695" y="1940"/>
                              <a:pt x="2001254" y="0"/>
                            </a:cubicBezTo>
                            <a:cubicBezTo>
                              <a:pt x="2185814" y="-1940"/>
                              <a:pt x="2433213" y="12416"/>
                              <a:pt x="2576884" y="0"/>
                            </a:cubicBezTo>
                            <a:cubicBezTo>
                              <a:pt x="2720555" y="-12416"/>
                              <a:pt x="2934975" y="35693"/>
                              <a:pt x="3114855" y="0"/>
                            </a:cubicBezTo>
                            <a:cubicBezTo>
                              <a:pt x="3294735" y="-35693"/>
                              <a:pt x="3456237" y="63687"/>
                              <a:pt x="3765801" y="0"/>
                            </a:cubicBezTo>
                            <a:cubicBezTo>
                              <a:pt x="3782640" y="212871"/>
                              <a:pt x="3740664" y="327438"/>
                              <a:pt x="3765801" y="536581"/>
                            </a:cubicBezTo>
                            <a:cubicBezTo>
                              <a:pt x="3790938" y="745724"/>
                              <a:pt x="3744776" y="786173"/>
                              <a:pt x="3765801" y="1031886"/>
                            </a:cubicBezTo>
                            <a:cubicBezTo>
                              <a:pt x="3574227" y="1059898"/>
                              <a:pt x="3529763" y="994966"/>
                              <a:pt x="3303145" y="1031886"/>
                            </a:cubicBezTo>
                            <a:cubicBezTo>
                              <a:pt x="3076527" y="1068806"/>
                              <a:pt x="3069014" y="1026540"/>
                              <a:pt x="2878148" y="1031886"/>
                            </a:cubicBezTo>
                            <a:cubicBezTo>
                              <a:pt x="2687282" y="1037232"/>
                              <a:pt x="2433355" y="986700"/>
                              <a:pt x="2302518" y="1031886"/>
                            </a:cubicBezTo>
                            <a:cubicBezTo>
                              <a:pt x="2171681" y="1077072"/>
                              <a:pt x="1967992" y="999047"/>
                              <a:pt x="1839863" y="1031886"/>
                            </a:cubicBezTo>
                            <a:cubicBezTo>
                              <a:pt x="1711734" y="1064725"/>
                              <a:pt x="1497048" y="1009935"/>
                              <a:pt x="1264233" y="1031886"/>
                            </a:cubicBezTo>
                            <a:cubicBezTo>
                              <a:pt x="1031418" y="1053837"/>
                              <a:pt x="824754" y="1011549"/>
                              <a:pt x="650946" y="1031886"/>
                            </a:cubicBezTo>
                            <a:cubicBezTo>
                              <a:pt x="477138" y="1052223"/>
                              <a:pt x="242732" y="1000394"/>
                              <a:pt x="0" y="1031886"/>
                            </a:cubicBezTo>
                            <a:cubicBezTo>
                              <a:pt x="-20229" y="920062"/>
                              <a:pt x="62780" y="628482"/>
                              <a:pt x="0" y="495305"/>
                            </a:cubicBezTo>
                            <a:cubicBezTo>
                              <a:pt x="-62780" y="362128"/>
                              <a:pt x="10153" y="237904"/>
                              <a:pt x="0" y="0"/>
                            </a:cubicBezTo>
                            <a:close/>
                          </a:path>
                          <a:path w="3765801" h="1031886" stroke="0" extrusionOk="0">
                            <a:moveTo>
                              <a:pt x="0" y="0"/>
                            </a:moveTo>
                            <a:cubicBezTo>
                              <a:pt x="107310" y="-38984"/>
                              <a:pt x="269723" y="59799"/>
                              <a:pt x="500314" y="0"/>
                            </a:cubicBezTo>
                            <a:cubicBezTo>
                              <a:pt x="730905" y="-59799"/>
                              <a:pt x="813845" y="3563"/>
                              <a:pt x="925311" y="0"/>
                            </a:cubicBezTo>
                            <a:cubicBezTo>
                              <a:pt x="1036777" y="-3563"/>
                              <a:pt x="1356174" y="43368"/>
                              <a:pt x="1538599" y="0"/>
                            </a:cubicBezTo>
                            <a:cubicBezTo>
                              <a:pt x="1721024" y="-43368"/>
                              <a:pt x="1814038" y="3127"/>
                              <a:pt x="2038912" y="0"/>
                            </a:cubicBezTo>
                            <a:cubicBezTo>
                              <a:pt x="2263786" y="-3127"/>
                              <a:pt x="2418848" y="33722"/>
                              <a:pt x="2539226" y="0"/>
                            </a:cubicBezTo>
                            <a:cubicBezTo>
                              <a:pt x="2659604" y="-33722"/>
                              <a:pt x="3022080" y="41962"/>
                              <a:pt x="3152513" y="0"/>
                            </a:cubicBezTo>
                            <a:cubicBezTo>
                              <a:pt x="3282946" y="-41962"/>
                              <a:pt x="3602344" y="13954"/>
                              <a:pt x="3765801" y="0"/>
                            </a:cubicBezTo>
                            <a:cubicBezTo>
                              <a:pt x="3769218" y="190778"/>
                              <a:pt x="3702236" y="291976"/>
                              <a:pt x="3765801" y="536581"/>
                            </a:cubicBezTo>
                            <a:cubicBezTo>
                              <a:pt x="3829366" y="781186"/>
                              <a:pt x="3717233" y="845843"/>
                              <a:pt x="3765801" y="1031886"/>
                            </a:cubicBezTo>
                            <a:cubicBezTo>
                              <a:pt x="3624402" y="1071108"/>
                              <a:pt x="3518824" y="1006305"/>
                              <a:pt x="3303145" y="1031886"/>
                            </a:cubicBezTo>
                            <a:cubicBezTo>
                              <a:pt x="3087466" y="1057467"/>
                              <a:pt x="2935117" y="995861"/>
                              <a:pt x="2765174" y="1031886"/>
                            </a:cubicBezTo>
                            <a:cubicBezTo>
                              <a:pt x="2595231" y="1067911"/>
                              <a:pt x="2371865" y="1014482"/>
                              <a:pt x="2264860" y="1031886"/>
                            </a:cubicBezTo>
                            <a:cubicBezTo>
                              <a:pt x="2157855" y="1049290"/>
                              <a:pt x="1921880" y="1013671"/>
                              <a:pt x="1651573" y="1031886"/>
                            </a:cubicBezTo>
                            <a:cubicBezTo>
                              <a:pt x="1381266" y="1050101"/>
                              <a:pt x="1325553" y="1025709"/>
                              <a:pt x="1038285" y="1031886"/>
                            </a:cubicBezTo>
                            <a:cubicBezTo>
                              <a:pt x="751017" y="1038063"/>
                              <a:pt x="728570" y="997754"/>
                              <a:pt x="575630" y="1031886"/>
                            </a:cubicBezTo>
                            <a:cubicBezTo>
                              <a:pt x="422690" y="1066018"/>
                              <a:pt x="178915" y="1012016"/>
                              <a:pt x="0" y="1031886"/>
                            </a:cubicBezTo>
                            <a:cubicBezTo>
                              <a:pt x="-15129" y="852885"/>
                              <a:pt x="4530" y="697617"/>
                              <a:pt x="0" y="495305"/>
                            </a:cubicBezTo>
                            <a:cubicBezTo>
                              <a:pt x="-4530" y="292993"/>
                              <a:pt x="8838" y="107771"/>
                              <a:pt x="0" y="0"/>
                            </a:cubicBezTo>
                            <a:close/>
                          </a:path>
                        </a:pathLst>
                      </a:custGeom>
                      <ask:type>
                        <ask:lineSketchScribble/>
                      </ask:type>
                    </ask:lineSketchStyleProps>
                  </a:ext>
                </a:extLst>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DCA625EC-AEC6-5A4F-80E9-EA36DB38085E}"/>
                  </a:ext>
                </a:extLst>
              </p:cNvPr>
              <p:cNvSpPr txBox="1"/>
              <p:nvPr/>
            </p:nvSpPr>
            <p:spPr>
              <a:xfrm>
                <a:off x="1869163" y="3513298"/>
                <a:ext cx="192527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𝜙</m:t>
                          </m:r>
                        </m:e>
                        <m:sub>
                          <m:r>
                            <a:rPr lang="en-US" sz="2400" b="0" i="1" smtClean="0">
                              <a:latin typeface="Cambria Math" panose="02040503050406030204" pitchFamily="18" charset="0"/>
                              <a:ea typeface="Cambria Math" panose="02040503050406030204" pitchFamily="18" charset="0"/>
                            </a:rPr>
                            <m:t>𝑜𝑢𝑡</m:t>
                          </m:r>
                        </m:sub>
                      </m:sSub>
                      <m:r>
                        <a:rPr lang="en-US" sz="2400" b="0" i="1" smtClean="0">
                          <a:latin typeface="Cambria Math" panose="02040503050406030204" pitchFamily="18" charset="0"/>
                          <a:ea typeface="Cambria Math" panose="02040503050406030204" pitchFamily="18" charset="0"/>
                        </a:rPr>
                        <m:t>=</m:t>
                      </m:r>
                      <m:sSub>
                        <m:sSubPr>
                          <m:ctrlPr>
                            <a:rPr lang="en-US" sz="2400" i="1" smtClean="0">
                              <a:latin typeface="Cambria Math" panose="02040503050406030204" pitchFamily="18" charset="0"/>
                              <a:ea typeface="Cambria Math" panose="02040503050406030204" pitchFamily="18" charset="0"/>
                            </a:rPr>
                          </m:ctrlPr>
                        </m:sSubPr>
                        <m:e>
                          <m:r>
                            <a:rPr lang="en-US" sz="2400" i="1" smtClean="0">
                              <a:latin typeface="Cambria Math" panose="02040503050406030204" pitchFamily="18" charset="0"/>
                              <a:ea typeface="Cambria Math" panose="02040503050406030204" pitchFamily="18" charset="0"/>
                            </a:rPr>
                            <m:t>𝜙</m:t>
                          </m:r>
                        </m:e>
                        <m:sub>
                          <m:r>
                            <a:rPr lang="en-US" sz="2400" b="0" i="1" smtClean="0">
                              <a:latin typeface="Cambria Math" panose="02040503050406030204" pitchFamily="18" charset="0"/>
                              <a:ea typeface="Cambria Math" panose="02040503050406030204" pitchFamily="18" charset="0"/>
                            </a:rPr>
                            <m:t>𝐶𝐴</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𝐴</m:t>
                          </m:r>
                        </m:sub>
                      </m:sSub>
                    </m:oMath>
                  </m:oMathPara>
                </a14:m>
                <a:endParaRPr lang="en-US" sz="2400" dirty="0"/>
              </a:p>
            </p:txBody>
          </p:sp>
        </mc:Choice>
        <mc:Fallback xmlns="">
          <p:sp>
            <p:nvSpPr>
              <p:cNvPr id="39" name="TextBox 38">
                <a:extLst>
                  <a:ext uri="{FF2B5EF4-FFF2-40B4-BE49-F238E27FC236}">
                    <a16:creationId xmlns:a16="http://schemas.microsoft.com/office/drawing/2014/main" id="{DCA625EC-AEC6-5A4F-80E9-EA36DB38085E}"/>
                  </a:ext>
                </a:extLst>
              </p:cNvPr>
              <p:cNvSpPr txBox="1">
                <a:spLocks noRot="1" noChangeAspect="1" noMove="1" noResize="1" noEditPoints="1" noAdjustHandles="1" noChangeArrowheads="1" noChangeShapeType="1" noTextEdit="1"/>
              </p:cNvSpPr>
              <p:nvPr/>
            </p:nvSpPr>
            <p:spPr>
              <a:xfrm>
                <a:off x="1869163" y="3513298"/>
                <a:ext cx="1925271" cy="369332"/>
              </a:xfrm>
              <a:prstGeom prst="rect">
                <a:avLst/>
              </a:prstGeom>
              <a:blipFill>
                <a:blip r:embed="rId16"/>
                <a:stretch>
                  <a:fillRect l="-5263" r="-658" b="-33333"/>
                </a:stretch>
              </a:blipFill>
            </p:spPr>
            <p:txBody>
              <a:bodyPr/>
              <a:lstStyle/>
              <a:p>
                <a:r>
                  <a:rPr lang="en-US">
                    <a:noFill/>
                  </a:rPr>
                  <a:t> </a:t>
                </a:r>
              </a:p>
            </p:txBody>
          </p:sp>
        </mc:Fallback>
      </mc:AlternateContent>
    </p:spTree>
    <p:extLst>
      <p:ext uri="{BB962C8B-B14F-4D97-AF65-F5344CB8AC3E}">
        <p14:creationId xmlns:p14="http://schemas.microsoft.com/office/powerpoint/2010/main" val="384495762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EBB146CB-75A8-1641-9A05-6453D89A8B51}"/>
                  </a:ext>
                </a:extLst>
              </p:cNvPr>
              <p:cNvSpPr txBox="1"/>
              <p:nvPr/>
            </p:nvSpPr>
            <p:spPr>
              <a:xfrm>
                <a:off x="168959" y="279760"/>
                <a:ext cx="8348247" cy="61754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000" i="1" smtClean="0">
                              <a:latin typeface="Cambria Math" panose="02040503050406030204" pitchFamily="18" charset="0"/>
                            </a:rPr>
                          </m:ctrlPr>
                        </m:fPr>
                        <m:num>
                          <m:r>
                            <a:rPr lang="en-US" sz="2000" b="0" i="1" smtClean="0">
                              <a:latin typeface="Cambria Math" panose="02040503050406030204" pitchFamily="18" charset="0"/>
                            </a:rPr>
                            <m:t>𝑑</m:t>
                          </m:r>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𝛿</m:t>
                              </m:r>
                            </m:e>
                            <m:sup>
                              <m:r>
                                <a:rPr lang="en-US" sz="2000" b="0" i="1" smtClean="0">
                                  <a:latin typeface="Cambria Math" panose="02040503050406030204" pitchFamily="18" charset="0"/>
                                </a:rPr>
                                <m:t>18</m:t>
                              </m:r>
                            </m:sup>
                          </m:sSup>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𝑂</m:t>
                              </m:r>
                            </m:e>
                            <m:sub>
                              <m:r>
                                <a:rPr lang="en-US" sz="2000" b="0" i="1" smtClean="0">
                                  <a:latin typeface="Cambria Math" panose="02040503050406030204" pitchFamily="18" charset="0"/>
                                </a:rPr>
                                <m:t>𝑐𝑎𝑟𝑏</m:t>
                              </m:r>
                            </m:sub>
                          </m:sSub>
                          <m:r>
                            <a:rPr lang="en-US" sz="2000" b="0" i="1" smtClean="0">
                              <a:latin typeface="Cambria Math" panose="02040503050406030204" pitchFamily="18" charset="0"/>
                            </a:rPr>
                            <m:t>)</m:t>
                          </m:r>
                        </m:num>
                        <m:den>
                          <m:r>
                            <a:rPr lang="en-US" sz="2000" b="0" i="1" smtClean="0">
                              <a:latin typeface="Cambria Math" panose="02040503050406030204" pitchFamily="18" charset="0"/>
                            </a:rPr>
                            <m:t>𝑑𝑡</m:t>
                          </m:r>
                        </m:den>
                      </m:f>
                      <m:r>
                        <a:rPr lang="en-US" sz="2000" b="0" i="1" smtClean="0">
                          <a:latin typeface="Cambria Math" panose="02040503050406030204" pitchFamily="18" charset="0"/>
                        </a:rPr>
                        <m:t>=</m:t>
                      </m:r>
                      <m:d>
                        <m:dPr>
                          <m:ctrlPr>
                            <a:rPr lang="en-US" sz="2000" b="0" i="1" smtClean="0">
                              <a:latin typeface="Cambria Math" panose="02040503050406030204" pitchFamily="18" charset="0"/>
                            </a:rPr>
                          </m:ctrlPr>
                        </m:dPr>
                        <m:e>
                          <m:sSup>
                            <m:sSupPr>
                              <m:ctrlPr>
                                <a:rPr lang="en-US" sz="2000" i="1">
                                  <a:latin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𝛿</m:t>
                              </m:r>
                            </m:e>
                            <m:sup>
                              <m:r>
                                <a:rPr lang="en-US" sz="2000" i="1">
                                  <a:latin typeface="Cambria Math" panose="02040503050406030204" pitchFamily="18" charset="0"/>
                                </a:rPr>
                                <m:t>18</m:t>
                              </m:r>
                            </m:sup>
                          </m:sSup>
                          <m:sSub>
                            <m:sSubPr>
                              <m:ctrlPr>
                                <a:rPr lang="en-US" sz="2000" i="1">
                                  <a:latin typeface="Cambria Math" panose="02040503050406030204" pitchFamily="18" charset="0"/>
                                </a:rPr>
                              </m:ctrlPr>
                            </m:sSubPr>
                            <m:e>
                              <m:r>
                                <a:rPr lang="en-US" sz="2000" i="1">
                                  <a:latin typeface="Cambria Math" panose="02040503050406030204" pitchFamily="18" charset="0"/>
                                </a:rPr>
                                <m:t>𝑂</m:t>
                              </m:r>
                            </m:e>
                            <m:sub>
                              <m:r>
                                <a:rPr lang="en-US" sz="2000" b="0" i="1" smtClean="0">
                                  <a:latin typeface="Cambria Math" panose="02040503050406030204" pitchFamily="18" charset="0"/>
                                </a:rPr>
                                <m:t>𝑏𝑖</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𝜀</m:t>
                              </m:r>
                            </m:e>
                            <m:sub>
                              <m:r>
                                <a:rPr lang="en-US" sz="2000" b="0" i="1" smtClean="0">
                                  <a:latin typeface="Cambria Math" panose="02040503050406030204" pitchFamily="18" charset="0"/>
                                </a:rPr>
                                <m:t>𝑏𝑖</m:t>
                              </m:r>
                              <m:r>
                                <a:rPr lang="en-US" sz="2000" b="0" i="1" smtClean="0">
                                  <a:latin typeface="Cambria Math" panose="02040503050406030204" pitchFamily="18" charset="0"/>
                                </a:rPr>
                                <m:t>,</m:t>
                              </m:r>
                              <m:r>
                                <a:rPr lang="en-US" sz="2000" b="0" i="1" smtClean="0">
                                  <a:latin typeface="Cambria Math" panose="02040503050406030204" pitchFamily="18" charset="0"/>
                                </a:rPr>
                                <m:t>𝑐𝑎𝑟𝑏</m:t>
                              </m:r>
                            </m:sub>
                          </m:sSub>
                        </m:e>
                      </m:d>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𝜙</m:t>
                          </m:r>
                        </m:e>
                        <m:sub>
                          <m:r>
                            <a:rPr lang="en-US" sz="2000" b="0" i="1" smtClean="0">
                              <a:latin typeface="Cambria Math" panose="02040503050406030204" pitchFamily="18" charset="0"/>
                            </a:rPr>
                            <m:t>𝑏𝑖</m:t>
                          </m:r>
                          <m:r>
                            <a:rPr lang="en-US" sz="2000" b="0" i="1" smtClean="0">
                              <a:latin typeface="Cambria Math" panose="02040503050406030204" pitchFamily="18" charset="0"/>
                            </a:rPr>
                            <m:t>,</m:t>
                          </m:r>
                          <m:r>
                            <a:rPr lang="en-US" sz="2000" b="0" i="1" smtClean="0">
                              <a:latin typeface="Cambria Math" panose="02040503050406030204" pitchFamily="18" charset="0"/>
                            </a:rPr>
                            <m:t>𝑐𝑎𝑟𝑏</m:t>
                          </m:r>
                        </m:sub>
                      </m:sSub>
                      <m:r>
                        <a:rPr lang="en-US" sz="2000" b="0" i="1" smtClean="0">
                          <a:latin typeface="Cambria Math" panose="02040503050406030204" pitchFamily="18" charset="0"/>
                        </a:rPr>
                        <m:t>−</m:t>
                      </m:r>
                      <m:d>
                        <m:dPr>
                          <m:ctrlPr>
                            <a:rPr lang="en-US" sz="2000" i="1">
                              <a:latin typeface="Cambria Math" panose="02040503050406030204" pitchFamily="18" charset="0"/>
                            </a:rPr>
                          </m:ctrlPr>
                        </m:dPr>
                        <m:e>
                          <m:sSup>
                            <m:sSupPr>
                              <m:ctrlPr>
                                <a:rPr lang="en-US" sz="2000" i="1">
                                  <a:latin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𝛿</m:t>
                              </m:r>
                            </m:e>
                            <m:sup>
                              <m:r>
                                <a:rPr lang="en-US" sz="2000" i="1">
                                  <a:latin typeface="Cambria Math" panose="02040503050406030204" pitchFamily="18" charset="0"/>
                                </a:rPr>
                                <m:t>18</m:t>
                              </m:r>
                            </m:sup>
                          </m:sSup>
                          <m:sSub>
                            <m:sSubPr>
                              <m:ctrlPr>
                                <a:rPr lang="en-US" sz="2000" i="1">
                                  <a:latin typeface="Cambria Math" panose="02040503050406030204" pitchFamily="18" charset="0"/>
                                </a:rPr>
                              </m:ctrlPr>
                            </m:sSubPr>
                            <m:e>
                              <m:r>
                                <a:rPr lang="en-US" sz="2000" i="1">
                                  <a:latin typeface="Cambria Math" panose="02040503050406030204" pitchFamily="18" charset="0"/>
                                </a:rPr>
                                <m:t>𝑂</m:t>
                              </m:r>
                            </m:e>
                            <m:sub>
                              <m:r>
                                <a:rPr lang="en-US" sz="2000" b="0" i="1" smtClean="0">
                                  <a:latin typeface="Cambria Math" panose="02040503050406030204" pitchFamily="18" charset="0"/>
                                </a:rPr>
                                <m:t>𝑚𝑖𝑛</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𝜀</m:t>
                              </m:r>
                            </m:e>
                            <m:sub>
                              <m:r>
                                <a:rPr lang="en-US" sz="2000" b="0" i="1" smtClean="0">
                                  <a:latin typeface="Cambria Math" panose="02040503050406030204" pitchFamily="18" charset="0"/>
                                  <a:ea typeface="Cambria Math" panose="02040503050406030204" pitchFamily="18" charset="0"/>
                                </a:rPr>
                                <m:t>𝑐𝑎𝑟𝑏</m:t>
                              </m:r>
                              <m:r>
                                <a:rPr lang="en-US" sz="2000" b="0" i="1" smtClean="0">
                                  <a:latin typeface="Cambria Math" panose="02040503050406030204" pitchFamily="18" charset="0"/>
                                  <a:ea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𝑚𝑖𝑛</m:t>
                              </m:r>
                            </m:sub>
                          </m:sSub>
                        </m:e>
                      </m:d>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𝜙</m:t>
                          </m:r>
                        </m:e>
                        <m:sub>
                          <m:r>
                            <a:rPr lang="en-US" sz="2000" b="0" i="1" smtClean="0">
                              <a:latin typeface="Cambria Math" panose="02040503050406030204" pitchFamily="18" charset="0"/>
                              <a:ea typeface="Cambria Math" panose="02040503050406030204" pitchFamily="18" charset="0"/>
                            </a:rPr>
                            <m:t>𝑐𝑎𝑟𝑏</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𝑚𝑖𝑛</m:t>
                          </m:r>
                        </m:sub>
                      </m:sSub>
                    </m:oMath>
                  </m:oMathPara>
                </a14:m>
                <a:endParaRPr lang="en-US" sz="2000" dirty="0"/>
              </a:p>
            </p:txBody>
          </p:sp>
        </mc:Choice>
        <mc:Fallback xmlns="">
          <p:sp>
            <p:nvSpPr>
              <p:cNvPr id="2" name="TextBox 1">
                <a:extLst>
                  <a:ext uri="{FF2B5EF4-FFF2-40B4-BE49-F238E27FC236}">
                    <a16:creationId xmlns:a16="http://schemas.microsoft.com/office/drawing/2014/main" id="{EBB146CB-75A8-1641-9A05-6453D89A8B51}"/>
                  </a:ext>
                </a:extLst>
              </p:cNvPr>
              <p:cNvSpPr txBox="1">
                <a:spLocks noRot="1" noChangeAspect="1" noMove="1" noResize="1" noEditPoints="1" noAdjustHandles="1" noChangeArrowheads="1" noChangeShapeType="1" noTextEdit="1"/>
              </p:cNvSpPr>
              <p:nvPr/>
            </p:nvSpPr>
            <p:spPr>
              <a:xfrm>
                <a:off x="168959" y="279760"/>
                <a:ext cx="8348247" cy="617541"/>
              </a:xfrm>
              <a:prstGeom prst="rect">
                <a:avLst/>
              </a:prstGeom>
              <a:blipFill>
                <a:blip r:embed="rId2"/>
                <a:stretch>
                  <a:fillRect l="-304"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6076F356-B446-E341-A1E7-EA98D96CE3E0}"/>
                  </a:ext>
                </a:extLst>
              </p:cNvPr>
              <p:cNvSpPr txBox="1"/>
              <p:nvPr/>
            </p:nvSpPr>
            <p:spPr>
              <a:xfrm>
                <a:off x="168959" y="1067428"/>
                <a:ext cx="7481407" cy="61754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000" i="1" smtClean="0">
                              <a:latin typeface="Cambria Math" panose="02040503050406030204" pitchFamily="18" charset="0"/>
                            </a:rPr>
                          </m:ctrlPr>
                        </m:fPr>
                        <m:num>
                          <m:r>
                            <a:rPr lang="en-US" sz="2000" b="0" i="1" smtClean="0">
                              <a:latin typeface="Cambria Math" panose="02040503050406030204" pitchFamily="18" charset="0"/>
                            </a:rPr>
                            <m:t>𝑑</m:t>
                          </m:r>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𝛿</m:t>
                              </m:r>
                            </m:e>
                            <m:sup>
                              <m:r>
                                <a:rPr lang="en-US" sz="2000" b="0" i="1" smtClean="0">
                                  <a:latin typeface="Cambria Math" panose="02040503050406030204" pitchFamily="18" charset="0"/>
                                </a:rPr>
                                <m:t>18</m:t>
                              </m:r>
                            </m:sup>
                          </m:sSup>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𝑂</m:t>
                              </m:r>
                            </m:e>
                            <m:sub>
                              <m:r>
                                <a:rPr lang="en-US" sz="2000" b="0" i="1" smtClean="0">
                                  <a:latin typeface="Cambria Math" panose="02040503050406030204" pitchFamily="18" charset="0"/>
                                </a:rPr>
                                <m:t>𝑏𝑖</m:t>
                              </m:r>
                            </m:sub>
                          </m:sSub>
                          <m:r>
                            <a:rPr lang="en-US" sz="2000" b="0" i="1" smtClean="0">
                              <a:latin typeface="Cambria Math" panose="02040503050406030204" pitchFamily="18" charset="0"/>
                            </a:rPr>
                            <m:t>)</m:t>
                          </m:r>
                        </m:num>
                        <m:den>
                          <m:r>
                            <a:rPr lang="en-US" sz="2000" b="0" i="1" smtClean="0">
                              <a:latin typeface="Cambria Math" panose="02040503050406030204" pitchFamily="18" charset="0"/>
                            </a:rPr>
                            <m:t>𝑑𝑡</m:t>
                          </m:r>
                        </m:den>
                      </m:f>
                      <m:r>
                        <a:rPr lang="en-US" sz="2000" b="0" i="1" smtClean="0">
                          <a:latin typeface="Cambria Math" panose="02040503050406030204" pitchFamily="18" charset="0"/>
                        </a:rPr>
                        <m:t>=</m:t>
                      </m:r>
                      <m:d>
                        <m:dPr>
                          <m:ctrlPr>
                            <a:rPr lang="en-US" sz="2000" b="0" i="1" smtClean="0">
                              <a:latin typeface="Cambria Math" panose="02040503050406030204" pitchFamily="18" charset="0"/>
                            </a:rPr>
                          </m:ctrlPr>
                        </m:dPr>
                        <m:e>
                          <m:sSup>
                            <m:sSupPr>
                              <m:ctrlPr>
                                <a:rPr lang="en-US" sz="2000" i="1">
                                  <a:latin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𝛿</m:t>
                              </m:r>
                            </m:e>
                            <m:sup>
                              <m:r>
                                <a:rPr lang="en-US" sz="2000" i="1">
                                  <a:latin typeface="Cambria Math" panose="02040503050406030204" pitchFamily="18" charset="0"/>
                                </a:rPr>
                                <m:t>18</m:t>
                              </m:r>
                            </m:sup>
                          </m:sSup>
                          <m:sSub>
                            <m:sSubPr>
                              <m:ctrlPr>
                                <a:rPr lang="en-US" sz="2000" i="1">
                                  <a:latin typeface="Cambria Math" panose="02040503050406030204" pitchFamily="18" charset="0"/>
                                </a:rPr>
                              </m:ctrlPr>
                            </m:sSubPr>
                            <m:e>
                              <m:r>
                                <a:rPr lang="en-US" sz="2000" i="1">
                                  <a:latin typeface="Cambria Math" panose="02040503050406030204" pitchFamily="18" charset="0"/>
                                </a:rPr>
                                <m:t>𝑂</m:t>
                              </m:r>
                            </m:e>
                            <m:sub>
                              <m:r>
                                <a:rPr lang="en-US" sz="2000" b="0" i="1" smtClean="0">
                                  <a:latin typeface="Cambria Math" panose="02040503050406030204" pitchFamily="18" charset="0"/>
                                </a:rPr>
                                <m:t>𝐶𝐴</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𝜀</m:t>
                              </m:r>
                            </m:e>
                            <m:sub>
                              <m:r>
                                <a:rPr lang="en-US" sz="2000" b="0" i="1" smtClean="0">
                                  <a:latin typeface="Cambria Math" panose="02040503050406030204" pitchFamily="18" charset="0"/>
                                </a:rPr>
                                <m:t>𝐶𝐴</m:t>
                              </m:r>
                              <m:r>
                                <a:rPr lang="en-US" sz="2000" b="0" i="1" smtClean="0">
                                  <a:latin typeface="Cambria Math" panose="02040503050406030204" pitchFamily="18" charset="0"/>
                                </a:rPr>
                                <m:t>,</m:t>
                              </m:r>
                              <m:r>
                                <a:rPr lang="en-US" sz="2000" b="0" i="1" smtClean="0">
                                  <a:latin typeface="Cambria Math" panose="02040503050406030204" pitchFamily="18" charset="0"/>
                                </a:rPr>
                                <m:t>𝑏𝑖</m:t>
                              </m:r>
                            </m:sub>
                          </m:sSub>
                        </m:e>
                      </m:d>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𝜙</m:t>
                          </m:r>
                        </m:e>
                        <m:sub>
                          <m:r>
                            <a:rPr lang="en-US" sz="2000" b="0" i="1" smtClean="0">
                              <a:latin typeface="Cambria Math" panose="02040503050406030204" pitchFamily="18" charset="0"/>
                            </a:rPr>
                            <m:t>𝐶𝐴</m:t>
                          </m:r>
                          <m:r>
                            <a:rPr lang="en-US" sz="2000" b="0" i="1" smtClean="0">
                              <a:latin typeface="Cambria Math" panose="02040503050406030204" pitchFamily="18" charset="0"/>
                            </a:rPr>
                            <m:t>,</m:t>
                          </m:r>
                          <m:r>
                            <a:rPr lang="en-US" sz="2000" b="0" i="1" smtClean="0">
                              <a:latin typeface="Cambria Math" panose="02040503050406030204" pitchFamily="18" charset="0"/>
                            </a:rPr>
                            <m:t>𝑏𝑖</m:t>
                          </m:r>
                        </m:sub>
                      </m:sSub>
                      <m:r>
                        <a:rPr lang="en-US" sz="2000" b="0" i="1" smtClean="0">
                          <a:latin typeface="Cambria Math" panose="02040503050406030204" pitchFamily="18" charset="0"/>
                        </a:rPr>
                        <m:t>−</m:t>
                      </m:r>
                      <m:d>
                        <m:dPr>
                          <m:ctrlPr>
                            <a:rPr lang="en-US" sz="2000" i="1">
                              <a:latin typeface="Cambria Math" panose="02040503050406030204" pitchFamily="18" charset="0"/>
                            </a:rPr>
                          </m:ctrlPr>
                        </m:dPr>
                        <m:e>
                          <m:sSup>
                            <m:sSupPr>
                              <m:ctrlPr>
                                <a:rPr lang="en-US" sz="2000" i="1">
                                  <a:latin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𝛿</m:t>
                              </m:r>
                            </m:e>
                            <m:sup>
                              <m:r>
                                <a:rPr lang="en-US" sz="2000" i="1">
                                  <a:latin typeface="Cambria Math" panose="02040503050406030204" pitchFamily="18" charset="0"/>
                                </a:rPr>
                                <m:t>18</m:t>
                              </m:r>
                            </m:sup>
                          </m:sSup>
                          <m:sSub>
                            <m:sSubPr>
                              <m:ctrlPr>
                                <a:rPr lang="en-US" sz="2000" i="1">
                                  <a:latin typeface="Cambria Math" panose="02040503050406030204" pitchFamily="18" charset="0"/>
                                </a:rPr>
                              </m:ctrlPr>
                            </m:sSubPr>
                            <m:e>
                              <m:r>
                                <a:rPr lang="en-US" sz="2000" i="1">
                                  <a:latin typeface="Cambria Math" panose="02040503050406030204" pitchFamily="18" charset="0"/>
                                </a:rPr>
                                <m:t>𝑂</m:t>
                              </m:r>
                            </m:e>
                            <m:sub>
                              <m:r>
                                <a:rPr lang="en-US" sz="2000" b="0" i="1" smtClean="0">
                                  <a:latin typeface="Cambria Math" panose="02040503050406030204" pitchFamily="18" charset="0"/>
                                </a:rPr>
                                <m:t>𝑐𝑎𝑟𝑏</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𝜀</m:t>
                              </m:r>
                            </m:e>
                            <m:sub>
                              <m:r>
                                <a:rPr lang="en-US" sz="2000" b="0" i="1" smtClean="0">
                                  <a:latin typeface="Cambria Math" panose="02040503050406030204" pitchFamily="18" charset="0"/>
                                  <a:ea typeface="Cambria Math" panose="02040503050406030204" pitchFamily="18" charset="0"/>
                                </a:rPr>
                                <m:t>𝑏𝑖</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𝑐𝑎𝑟𝑏</m:t>
                              </m:r>
                            </m:sub>
                          </m:sSub>
                        </m:e>
                      </m:d>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𝜙</m:t>
                          </m:r>
                        </m:e>
                        <m:sub>
                          <m:r>
                            <a:rPr lang="en-US" sz="2000" b="0" i="1" smtClean="0">
                              <a:latin typeface="Cambria Math" panose="02040503050406030204" pitchFamily="18" charset="0"/>
                              <a:ea typeface="Cambria Math" panose="02040503050406030204" pitchFamily="18" charset="0"/>
                            </a:rPr>
                            <m:t>𝑏𝑖</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𝑐𝑎𝑟𝑏</m:t>
                          </m:r>
                        </m:sub>
                      </m:sSub>
                    </m:oMath>
                  </m:oMathPara>
                </a14:m>
                <a:endParaRPr lang="en-US" sz="2000" dirty="0"/>
              </a:p>
            </p:txBody>
          </p:sp>
        </mc:Choice>
        <mc:Fallback xmlns="">
          <p:sp>
            <p:nvSpPr>
              <p:cNvPr id="28" name="TextBox 27">
                <a:extLst>
                  <a:ext uri="{FF2B5EF4-FFF2-40B4-BE49-F238E27FC236}">
                    <a16:creationId xmlns:a16="http://schemas.microsoft.com/office/drawing/2014/main" id="{6076F356-B446-E341-A1E7-EA98D96CE3E0}"/>
                  </a:ext>
                </a:extLst>
              </p:cNvPr>
              <p:cNvSpPr txBox="1">
                <a:spLocks noRot="1" noChangeAspect="1" noMove="1" noResize="1" noEditPoints="1" noAdjustHandles="1" noChangeArrowheads="1" noChangeShapeType="1" noTextEdit="1"/>
              </p:cNvSpPr>
              <p:nvPr/>
            </p:nvSpPr>
            <p:spPr>
              <a:xfrm>
                <a:off x="168959" y="1067428"/>
                <a:ext cx="7481407" cy="617541"/>
              </a:xfrm>
              <a:prstGeom prst="rect">
                <a:avLst/>
              </a:prstGeom>
              <a:blipFill>
                <a:blip r:embed="rId3"/>
                <a:stretch>
                  <a:fillRect l="-339"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F33D3766-C2D5-9C4E-BBE0-C77B5CCDDB07}"/>
                  </a:ext>
                </a:extLst>
              </p:cNvPr>
              <p:cNvSpPr txBox="1"/>
              <p:nvPr/>
            </p:nvSpPr>
            <p:spPr>
              <a:xfrm>
                <a:off x="168959" y="1855096"/>
                <a:ext cx="6646563" cy="61754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000" i="1" smtClean="0">
                              <a:latin typeface="Cambria Math" panose="02040503050406030204" pitchFamily="18" charset="0"/>
                            </a:rPr>
                          </m:ctrlPr>
                        </m:fPr>
                        <m:num>
                          <m:r>
                            <a:rPr lang="en-US" sz="2000" b="0" i="1" smtClean="0">
                              <a:latin typeface="Cambria Math" panose="02040503050406030204" pitchFamily="18" charset="0"/>
                            </a:rPr>
                            <m:t>𝑑</m:t>
                          </m:r>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𝛿</m:t>
                              </m:r>
                            </m:e>
                            <m:sup>
                              <m:r>
                                <a:rPr lang="en-US" sz="2000" b="0" i="1" smtClean="0">
                                  <a:latin typeface="Cambria Math" panose="02040503050406030204" pitchFamily="18" charset="0"/>
                                </a:rPr>
                                <m:t>18</m:t>
                              </m:r>
                            </m:sup>
                          </m:sSup>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𝑂</m:t>
                              </m:r>
                            </m:e>
                            <m:sub>
                              <m:r>
                                <a:rPr lang="en-US" sz="2000" b="0" i="1" smtClean="0">
                                  <a:latin typeface="Cambria Math" panose="02040503050406030204" pitchFamily="18" charset="0"/>
                                </a:rPr>
                                <m:t>𝐶𝐴</m:t>
                              </m:r>
                            </m:sub>
                          </m:sSub>
                          <m:r>
                            <a:rPr lang="en-US" sz="2000" b="0" i="1" smtClean="0">
                              <a:latin typeface="Cambria Math" panose="02040503050406030204" pitchFamily="18" charset="0"/>
                            </a:rPr>
                            <m:t>)</m:t>
                          </m:r>
                        </m:num>
                        <m:den>
                          <m:r>
                            <a:rPr lang="en-US" sz="2000" b="0" i="1" smtClean="0">
                              <a:latin typeface="Cambria Math" panose="02040503050406030204" pitchFamily="18" charset="0"/>
                            </a:rPr>
                            <m:t>𝑑𝑡</m:t>
                          </m:r>
                        </m:den>
                      </m:f>
                      <m:r>
                        <a:rPr lang="en-US" sz="2000" b="0" i="1" smtClean="0">
                          <a:latin typeface="Cambria Math" panose="02040503050406030204" pitchFamily="18" charset="0"/>
                        </a:rPr>
                        <m:t>=</m:t>
                      </m:r>
                      <m:d>
                        <m:dPr>
                          <m:ctrlPr>
                            <a:rPr lang="en-US" sz="2000" b="0" i="1" smtClean="0">
                              <a:latin typeface="Cambria Math" panose="02040503050406030204" pitchFamily="18" charset="0"/>
                            </a:rPr>
                          </m:ctrlPr>
                        </m:dPr>
                        <m:e>
                          <m:sSup>
                            <m:sSupPr>
                              <m:ctrlPr>
                                <a:rPr lang="en-US" sz="2000" i="1">
                                  <a:latin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𝛿</m:t>
                              </m:r>
                            </m:e>
                            <m:sup>
                              <m:r>
                                <a:rPr lang="en-US" sz="2000" i="1">
                                  <a:latin typeface="Cambria Math" panose="02040503050406030204" pitchFamily="18" charset="0"/>
                                </a:rPr>
                                <m:t>18</m:t>
                              </m:r>
                            </m:sup>
                          </m:sSup>
                          <m:sSub>
                            <m:sSubPr>
                              <m:ctrlPr>
                                <a:rPr lang="en-US" sz="2000" i="1">
                                  <a:latin typeface="Cambria Math" panose="02040503050406030204" pitchFamily="18" charset="0"/>
                                </a:rPr>
                              </m:ctrlPr>
                            </m:sSubPr>
                            <m:e>
                              <m:r>
                                <a:rPr lang="en-US" sz="2000" i="1">
                                  <a:latin typeface="Cambria Math" panose="02040503050406030204" pitchFamily="18" charset="0"/>
                                </a:rPr>
                                <m:t>𝑂</m:t>
                              </m:r>
                            </m:e>
                            <m:sub>
                              <m:r>
                                <a:rPr lang="en-US" sz="2000" b="0" i="1" smtClean="0">
                                  <a:latin typeface="Cambria Math" panose="02040503050406030204" pitchFamily="18" charset="0"/>
                                </a:rPr>
                                <m:t>𝐴</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𝜀</m:t>
                              </m:r>
                            </m:e>
                            <m:sub>
                              <m:r>
                                <a:rPr lang="en-US" sz="2000" b="0" i="1" smtClean="0">
                                  <a:latin typeface="Cambria Math" panose="02040503050406030204" pitchFamily="18" charset="0"/>
                                </a:rPr>
                                <m:t>𝐴</m:t>
                              </m:r>
                              <m:r>
                                <a:rPr lang="en-US" sz="2000" b="0" i="1" smtClean="0">
                                  <a:latin typeface="Cambria Math" panose="02040503050406030204" pitchFamily="18" charset="0"/>
                                </a:rPr>
                                <m:t>,</m:t>
                              </m:r>
                              <m:r>
                                <a:rPr lang="en-US" sz="2000" b="0" i="1" smtClean="0">
                                  <a:latin typeface="Cambria Math" panose="02040503050406030204" pitchFamily="18" charset="0"/>
                                </a:rPr>
                                <m:t>𝐶𝐴</m:t>
                              </m:r>
                            </m:sub>
                          </m:sSub>
                        </m:e>
                      </m:d>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𝜙</m:t>
                          </m:r>
                        </m:e>
                        <m:sub>
                          <m:r>
                            <a:rPr lang="en-US" sz="2000" b="0" i="1" smtClean="0">
                              <a:latin typeface="Cambria Math" panose="02040503050406030204" pitchFamily="18" charset="0"/>
                            </a:rPr>
                            <m:t>𝐴</m:t>
                          </m:r>
                          <m:r>
                            <a:rPr lang="en-US" sz="2000" b="0" i="1" smtClean="0">
                              <a:latin typeface="Cambria Math" panose="02040503050406030204" pitchFamily="18" charset="0"/>
                            </a:rPr>
                            <m:t>,</m:t>
                          </m:r>
                          <m:r>
                            <a:rPr lang="en-US" sz="2000" b="0" i="1" smtClean="0">
                              <a:latin typeface="Cambria Math" panose="02040503050406030204" pitchFamily="18" charset="0"/>
                            </a:rPr>
                            <m:t>𝐶𝐴</m:t>
                          </m:r>
                        </m:sub>
                      </m:sSub>
                      <m:r>
                        <a:rPr lang="en-US" sz="2000" b="0" i="1" smtClean="0">
                          <a:latin typeface="Cambria Math" panose="02040503050406030204" pitchFamily="18" charset="0"/>
                        </a:rPr>
                        <m:t>−</m:t>
                      </m:r>
                      <m:d>
                        <m:dPr>
                          <m:ctrlPr>
                            <a:rPr lang="en-US" sz="2000" i="1">
                              <a:latin typeface="Cambria Math" panose="02040503050406030204" pitchFamily="18" charset="0"/>
                            </a:rPr>
                          </m:ctrlPr>
                        </m:dPr>
                        <m:e>
                          <m:sSup>
                            <m:sSupPr>
                              <m:ctrlPr>
                                <a:rPr lang="en-US" sz="2000" i="1">
                                  <a:latin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𝛿</m:t>
                              </m:r>
                            </m:e>
                            <m:sup>
                              <m:r>
                                <a:rPr lang="en-US" sz="2000" i="1">
                                  <a:latin typeface="Cambria Math" panose="02040503050406030204" pitchFamily="18" charset="0"/>
                                </a:rPr>
                                <m:t>18</m:t>
                              </m:r>
                            </m:sup>
                          </m:sSup>
                          <m:sSub>
                            <m:sSubPr>
                              <m:ctrlPr>
                                <a:rPr lang="en-US" sz="2000" i="1">
                                  <a:latin typeface="Cambria Math" panose="02040503050406030204" pitchFamily="18" charset="0"/>
                                </a:rPr>
                              </m:ctrlPr>
                            </m:sSubPr>
                            <m:e>
                              <m:r>
                                <a:rPr lang="en-US" sz="2000" i="1">
                                  <a:latin typeface="Cambria Math" panose="02040503050406030204" pitchFamily="18" charset="0"/>
                                </a:rPr>
                                <m:t>𝑂</m:t>
                              </m:r>
                            </m:e>
                            <m:sub>
                              <m:r>
                                <a:rPr lang="en-US" sz="2000" b="0" i="1" smtClean="0">
                                  <a:latin typeface="Cambria Math" panose="02040503050406030204" pitchFamily="18" charset="0"/>
                                </a:rPr>
                                <m:t>𝑏𝑖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𝜀</m:t>
                              </m:r>
                            </m:e>
                            <m:sub>
                              <m:r>
                                <a:rPr lang="en-US" sz="2000" b="0" i="1" smtClean="0">
                                  <a:latin typeface="Cambria Math" panose="02040503050406030204" pitchFamily="18" charset="0"/>
                                  <a:ea typeface="Cambria Math" panose="02040503050406030204" pitchFamily="18" charset="0"/>
                                </a:rPr>
                                <m:t>𝐶𝐴</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𝑏𝑖</m:t>
                              </m:r>
                            </m:sub>
                          </m:sSub>
                        </m:e>
                      </m:d>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𝜙</m:t>
                          </m:r>
                        </m:e>
                        <m:sub>
                          <m:r>
                            <a:rPr lang="en-US" sz="2000" b="0" i="1" smtClean="0">
                              <a:latin typeface="Cambria Math" panose="02040503050406030204" pitchFamily="18" charset="0"/>
                              <a:ea typeface="Cambria Math" panose="02040503050406030204" pitchFamily="18" charset="0"/>
                            </a:rPr>
                            <m:t>𝐶𝐴</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𝑏𝑖</m:t>
                          </m:r>
                        </m:sub>
                      </m:sSub>
                    </m:oMath>
                  </m:oMathPara>
                </a14:m>
                <a:endParaRPr lang="en-US" sz="2000" dirty="0"/>
              </a:p>
            </p:txBody>
          </p:sp>
        </mc:Choice>
        <mc:Fallback xmlns="">
          <p:sp>
            <p:nvSpPr>
              <p:cNvPr id="36" name="TextBox 35">
                <a:extLst>
                  <a:ext uri="{FF2B5EF4-FFF2-40B4-BE49-F238E27FC236}">
                    <a16:creationId xmlns:a16="http://schemas.microsoft.com/office/drawing/2014/main" id="{F33D3766-C2D5-9C4E-BBE0-C77B5CCDDB07}"/>
                  </a:ext>
                </a:extLst>
              </p:cNvPr>
              <p:cNvSpPr txBox="1">
                <a:spLocks noRot="1" noChangeAspect="1" noMove="1" noResize="1" noEditPoints="1" noAdjustHandles="1" noChangeArrowheads="1" noChangeShapeType="1" noTextEdit="1"/>
              </p:cNvSpPr>
              <p:nvPr/>
            </p:nvSpPr>
            <p:spPr>
              <a:xfrm>
                <a:off x="168959" y="1855096"/>
                <a:ext cx="6646563" cy="617541"/>
              </a:xfrm>
              <a:prstGeom prst="rect">
                <a:avLst/>
              </a:prstGeom>
              <a:blipFill>
                <a:blip r:embed="rId4"/>
                <a:stretch>
                  <a:fillRect l="-573" b="-1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Rectangle 18">
                <a:extLst>
                  <a:ext uri="{FF2B5EF4-FFF2-40B4-BE49-F238E27FC236}">
                    <a16:creationId xmlns:a16="http://schemas.microsoft.com/office/drawing/2014/main" id="{84A21B9F-36FF-2F42-8600-781FCC64C39D}"/>
                  </a:ext>
                </a:extLst>
              </p:cNvPr>
              <p:cNvSpPr/>
              <p:nvPr/>
            </p:nvSpPr>
            <p:spPr>
              <a:xfrm>
                <a:off x="8060869" y="1095388"/>
                <a:ext cx="3765801" cy="1031886"/>
              </a:xfrm>
              <a:custGeom>
                <a:avLst/>
                <a:gdLst>
                  <a:gd name="connsiteX0" fmla="*/ 0 w 3765801"/>
                  <a:gd name="connsiteY0" fmla="*/ 0 h 1031886"/>
                  <a:gd name="connsiteX1" fmla="*/ 462656 w 3765801"/>
                  <a:gd name="connsiteY1" fmla="*/ 0 h 1031886"/>
                  <a:gd name="connsiteX2" fmla="*/ 1038285 w 3765801"/>
                  <a:gd name="connsiteY2" fmla="*/ 0 h 1031886"/>
                  <a:gd name="connsiteX3" fmla="*/ 1538599 w 3765801"/>
                  <a:gd name="connsiteY3" fmla="*/ 0 h 1031886"/>
                  <a:gd name="connsiteX4" fmla="*/ 2001254 w 3765801"/>
                  <a:gd name="connsiteY4" fmla="*/ 0 h 1031886"/>
                  <a:gd name="connsiteX5" fmla="*/ 2576884 w 3765801"/>
                  <a:gd name="connsiteY5" fmla="*/ 0 h 1031886"/>
                  <a:gd name="connsiteX6" fmla="*/ 3114855 w 3765801"/>
                  <a:gd name="connsiteY6" fmla="*/ 0 h 1031886"/>
                  <a:gd name="connsiteX7" fmla="*/ 3765801 w 3765801"/>
                  <a:gd name="connsiteY7" fmla="*/ 0 h 1031886"/>
                  <a:gd name="connsiteX8" fmla="*/ 3765801 w 3765801"/>
                  <a:gd name="connsiteY8" fmla="*/ 536581 h 1031886"/>
                  <a:gd name="connsiteX9" fmla="*/ 3765801 w 3765801"/>
                  <a:gd name="connsiteY9" fmla="*/ 1031886 h 1031886"/>
                  <a:gd name="connsiteX10" fmla="*/ 3303145 w 3765801"/>
                  <a:gd name="connsiteY10" fmla="*/ 1031886 h 1031886"/>
                  <a:gd name="connsiteX11" fmla="*/ 2878148 w 3765801"/>
                  <a:gd name="connsiteY11" fmla="*/ 1031886 h 1031886"/>
                  <a:gd name="connsiteX12" fmla="*/ 2302518 w 3765801"/>
                  <a:gd name="connsiteY12" fmla="*/ 1031886 h 1031886"/>
                  <a:gd name="connsiteX13" fmla="*/ 1839863 w 3765801"/>
                  <a:gd name="connsiteY13" fmla="*/ 1031886 h 1031886"/>
                  <a:gd name="connsiteX14" fmla="*/ 1264233 w 3765801"/>
                  <a:gd name="connsiteY14" fmla="*/ 1031886 h 1031886"/>
                  <a:gd name="connsiteX15" fmla="*/ 650946 w 3765801"/>
                  <a:gd name="connsiteY15" fmla="*/ 1031886 h 1031886"/>
                  <a:gd name="connsiteX16" fmla="*/ 0 w 3765801"/>
                  <a:gd name="connsiteY16" fmla="*/ 1031886 h 1031886"/>
                  <a:gd name="connsiteX17" fmla="*/ 0 w 3765801"/>
                  <a:gd name="connsiteY17" fmla="*/ 495305 h 1031886"/>
                  <a:gd name="connsiteX18" fmla="*/ 0 w 3765801"/>
                  <a:gd name="connsiteY18" fmla="*/ 0 h 1031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765801" h="1031886" fill="none" extrusionOk="0">
                    <a:moveTo>
                      <a:pt x="0" y="0"/>
                    </a:moveTo>
                    <a:cubicBezTo>
                      <a:pt x="225842" y="-23888"/>
                      <a:pt x="343169" y="32711"/>
                      <a:pt x="462656" y="0"/>
                    </a:cubicBezTo>
                    <a:cubicBezTo>
                      <a:pt x="582143" y="-32711"/>
                      <a:pt x="904009" y="26938"/>
                      <a:pt x="1038285" y="0"/>
                    </a:cubicBezTo>
                    <a:cubicBezTo>
                      <a:pt x="1172561" y="-26938"/>
                      <a:pt x="1303767" y="53640"/>
                      <a:pt x="1538599" y="0"/>
                    </a:cubicBezTo>
                    <a:cubicBezTo>
                      <a:pt x="1773431" y="-53640"/>
                      <a:pt x="1816695" y="1940"/>
                      <a:pt x="2001254" y="0"/>
                    </a:cubicBezTo>
                    <a:cubicBezTo>
                      <a:pt x="2185814" y="-1940"/>
                      <a:pt x="2433213" y="12416"/>
                      <a:pt x="2576884" y="0"/>
                    </a:cubicBezTo>
                    <a:cubicBezTo>
                      <a:pt x="2720555" y="-12416"/>
                      <a:pt x="2934975" y="35693"/>
                      <a:pt x="3114855" y="0"/>
                    </a:cubicBezTo>
                    <a:cubicBezTo>
                      <a:pt x="3294735" y="-35693"/>
                      <a:pt x="3456237" y="63687"/>
                      <a:pt x="3765801" y="0"/>
                    </a:cubicBezTo>
                    <a:cubicBezTo>
                      <a:pt x="3782640" y="212871"/>
                      <a:pt x="3740664" y="327438"/>
                      <a:pt x="3765801" y="536581"/>
                    </a:cubicBezTo>
                    <a:cubicBezTo>
                      <a:pt x="3790938" y="745724"/>
                      <a:pt x="3744776" y="786173"/>
                      <a:pt x="3765801" y="1031886"/>
                    </a:cubicBezTo>
                    <a:cubicBezTo>
                      <a:pt x="3574227" y="1059898"/>
                      <a:pt x="3529763" y="994966"/>
                      <a:pt x="3303145" y="1031886"/>
                    </a:cubicBezTo>
                    <a:cubicBezTo>
                      <a:pt x="3076527" y="1068806"/>
                      <a:pt x="3069014" y="1026540"/>
                      <a:pt x="2878148" y="1031886"/>
                    </a:cubicBezTo>
                    <a:cubicBezTo>
                      <a:pt x="2687282" y="1037232"/>
                      <a:pt x="2433355" y="986700"/>
                      <a:pt x="2302518" y="1031886"/>
                    </a:cubicBezTo>
                    <a:cubicBezTo>
                      <a:pt x="2171681" y="1077072"/>
                      <a:pt x="1967992" y="999047"/>
                      <a:pt x="1839863" y="1031886"/>
                    </a:cubicBezTo>
                    <a:cubicBezTo>
                      <a:pt x="1711734" y="1064725"/>
                      <a:pt x="1497048" y="1009935"/>
                      <a:pt x="1264233" y="1031886"/>
                    </a:cubicBezTo>
                    <a:cubicBezTo>
                      <a:pt x="1031418" y="1053837"/>
                      <a:pt x="824754" y="1011549"/>
                      <a:pt x="650946" y="1031886"/>
                    </a:cubicBezTo>
                    <a:cubicBezTo>
                      <a:pt x="477138" y="1052223"/>
                      <a:pt x="242732" y="1000394"/>
                      <a:pt x="0" y="1031886"/>
                    </a:cubicBezTo>
                    <a:cubicBezTo>
                      <a:pt x="-20229" y="920062"/>
                      <a:pt x="62780" y="628482"/>
                      <a:pt x="0" y="495305"/>
                    </a:cubicBezTo>
                    <a:cubicBezTo>
                      <a:pt x="-62780" y="362128"/>
                      <a:pt x="10153" y="237904"/>
                      <a:pt x="0" y="0"/>
                    </a:cubicBezTo>
                    <a:close/>
                  </a:path>
                  <a:path w="3765801" h="1031886" stroke="0" extrusionOk="0">
                    <a:moveTo>
                      <a:pt x="0" y="0"/>
                    </a:moveTo>
                    <a:cubicBezTo>
                      <a:pt x="107310" y="-38984"/>
                      <a:pt x="269723" y="59799"/>
                      <a:pt x="500314" y="0"/>
                    </a:cubicBezTo>
                    <a:cubicBezTo>
                      <a:pt x="730905" y="-59799"/>
                      <a:pt x="813845" y="3563"/>
                      <a:pt x="925311" y="0"/>
                    </a:cubicBezTo>
                    <a:cubicBezTo>
                      <a:pt x="1036777" y="-3563"/>
                      <a:pt x="1356174" y="43368"/>
                      <a:pt x="1538599" y="0"/>
                    </a:cubicBezTo>
                    <a:cubicBezTo>
                      <a:pt x="1721024" y="-43368"/>
                      <a:pt x="1814038" y="3127"/>
                      <a:pt x="2038912" y="0"/>
                    </a:cubicBezTo>
                    <a:cubicBezTo>
                      <a:pt x="2263786" y="-3127"/>
                      <a:pt x="2418848" y="33722"/>
                      <a:pt x="2539226" y="0"/>
                    </a:cubicBezTo>
                    <a:cubicBezTo>
                      <a:pt x="2659604" y="-33722"/>
                      <a:pt x="3022080" y="41962"/>
                      <a:pt x="3152513" y="0"/>
                    </a:cubicBezTo>
                    <a:cubicBezTo>
                      <a:pt x="3282946" y="-41962"/>
                      <a:pt x="3602344" y="13954"/>
                      <a:pt x="3765801" y="0"/>
                    </a:cubicBezTo>
                    <a:cubicBezTo>
                      <a:pt x="3769218" y="190778"/>
                      <a:pt x="3702236" y="291976"/>
                      <a:pt x="3765801" y="536581"/>
                    </a:cubicBezTo>
                    <a:cubicBezTo>
                      <a:pt x="3829366" y="781186"/>
                      <a:pt x="3717233" y="845843"/>
                      <a:pt x="3765801" y="1031886"/>
                    </a:cubicBezTo>
                    <a:cubicBezTo>
                      <a:pt x="3624402" y="1071108"/>
                      <a:pt x="3518824" y="1006305"/>
                      <a:pt x="3303145" y="1031886"/>
                    </a:cubicBezTo>
                    <a:cubicBezTo>
                      <a:pt x="3087466" y="1057467"/>
                      <a:pt x="2935117" y="995861"/>
                      <a:pt x="2765174" y="1031886"/>
                    </a:cubicBezTo>
                    <a:cubicBezTo>
                      <a:pt x="2595231" y="1067911"/>
                      <a:pt x="2371865" y="1014482"/>
                      <a:pt x="2264860" y="1031886"/>
                    </a:cubicBezTo>
                    <a:cubicBezTo>
                      <a:pt x="2157855" y="1049290"/>
                      <a:pt x="1921880" y="1013671"/>
                      <a:pt x="1651573" y="1031886"/>
                    </a:cubicBezTo>
                    <a:cubicBezTo>
                      <a:pt x="1381266" y="1050101"/>
                      <a:pt x="1325553" y="1025709"/>
                      <a:pt x="1038285" y="1031886"/>
                    </a:cubicBezTo>
                    <a:cubicBezTo>
                      <a:pt x="751017" y="1038063"/>
                      <a:pt x="728570" y="997754"/>
                      <a:pt x="575630" y="1031886"/>
                    </a:cubicBezTo>
                    <a:cubicBezTo>
                      <a:pt x="422690" y="1066018"/>
                      <a:pt x="178915" y="1012016"/>
                      <a:pt x="0" y="1031886"/>
                    </a:cubicBezTo>
                    <a:cubicBezTo>
                      <a:pt x="-15129" y="852885"/>
                      <a:pt x="4530" y="697617"/>
                      <a:pt x="0" y="495305"/>
                    </a:cubicBezTo>
                    <a:cubicBezTo>
                      <a:pt x="-4530" y="292993"/>
                      <a:pt x="8838" y="107771"/>
                      <a:pt x="0" y="0"/>
                    </a:cubicBezTo>
                    <a:close/>
                  </a:path>
                </a:pathLst>
              </a:custGeom>
              <a:ln w="38100" cmpd="dbl">
                <a:solidFill>
                  <a:srgbClr val="C00000"/>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𝜙</m:t>
                          </m:r>
                        </m:e>
                        <m:sub>
                          <m:r>
                            <a:rPr lang="en-US" sz="2400" i="1">
                              <a:latin typeface="Cambria Math" panose="02040503050406030204" pitchFamily="18" charset="0"/>
                              <a:ea typeface="Cambria Math" panose="02040503050406030204" pitchFamily="18" charset="0"/>
                            </a:rPr>
                            <m:t>𝑐𝑎𝑟𝑏</m:t>
                          </m:r>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𝑚𝑖𝑛</m:t>
                          </m:r>
                        </m:sub>
                      </m:sSub>
                      <m:r>
                        <a:rPr lang="en-US" sz="2400" b="0" i="1" smtClean="0">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𝜙</m:t>
                          </m:r>
                        </m:e>
                        <m:sub>
                          <m:r>
                            <a:rPr lang="en-US" sz="2400" b="0" i="1" smtClean="0">
                              <a:latin typeface="Cambria Math" panose="02040503050406030204" pitchFamily="18" charset="0"/>
                              <a:ea typeface="Cambria Math" panose="02040503050406030204" pitchFamily="18" charset="0"/>
                            </a:rPr>
                            <m:t>𝑛𝑒𝑡</m:t>
                          </m:r>
                        </m:sub>
                      </m:sSub>
                      <m:r>
                        <a:rPr lang="en-US" sz="2400" b="0" i="1" smtClean="0">
                          <a:latin typeface="Cambria Math" panose="02040503050406030204" pitchFamily="18" charset="0"/>
                          <a:ea typeface="Cambria Math" panose="02040503050406030204" pitchFamily="18" charset="0"/>
                        </a:rPr>
                        <m:t>=</m:t>
                      </m:r>
                      <m:sSub>
                        <m:sSubPr>
                          <m:ctrlPr>
                            <a:rPr lang="en-US" sz="2400" i="1" smtClean="0">
                              <a:latin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𝜙</m:t>
                          </m:r>
                        </m:e>
                        <m:sub>
                          <m:r>
                            <a:rPr lang="en-US" sz="2400" b="0" i="1" smtClean="0">
                              <a:latin typeface="Cambria Math" panose="02040503050406030204" pitchFamily="18" charset="0"/>
                              <a:ea typeface="Cambria Math" panose="02040503050406030204" pitchFamily="18" charset="0"/>
                            </a:rPr>
                            <m:t>𝐴</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𝐶𝐴</m:t>
                          </m:r>
                        </m:sub>
                      </m:sSub>
                    </m:oMath>
                  </m:oMathPara>
                </a14:m>
                <a:endParaRPr lang="en-US" sz="2400" dirty="0"/>
              </a:p>
              <a:p>
                <a:pPr algn="ctr"/>
                <a:r>
                  <a:rPr lang="en-US" dirty="0"/>
                  <a:t>at steady state b/c any new CO</a:t>
                </a:r>
                <a:r>
                  <a:rPr lang="en-US" baseline="-25000" dirty="0"/>
                  <a:t>2</a:t>
                </a:r>
                <a:r>
                  <a:rPr lang="en-US" dirty="0"/>
                  <a:t> that comes into system goes out at calcite</a:t>
                </a:r>
              </a:p>
            </p:txBody>
          </p:sp>
        </mc:Choice>
        <mc:Fallback xmlns="">
          <p:sp>
            <p:nvSpPr>
              <p:cNvPr id="19" name="Rectangle 18">
                <a:extLst>
                  <a:ext uri="{FF2B5EF4-FFF2-40B4-BE49-F238E27FC236}">
                    <a16:creationId xmlns:a16="http://schemas.microsoft.com/office/drawing/2014/main" id="{84A21B9F-36FF-2F42-8600-781FCC64C39D}"/>
                  </a:ext>
                </a:extLst>
              </p:cNvPr>
              <p:cNvSpPr>
                <a:spLocks noRot="1" noChangeAspect="1" noMove="1" noResize="1" noEditPoints="1" noAdjustHandles="1" noChangeArrowheads="1" noChangeShapeType="1" noTextEdit="1"/>
              </p:cNvSpPr>
              <p:nvPr/>
            </p:nvSpPr>
            <p:spPr>
              <a:xfrm>
                <a:off x="8060869" y="1095388"/>
                <a:ext cx="3765801" cy="1031886"/>
              </a:xfrm>
              <a:prstGeom prst="rect">
                <a:avLst/>
              </a:prstGeom>
              <a:blipFill>
                <a:blip r:embed="rId5"/>
                <a:stretch>
                  <a:fillRect b="-5682"/>
                </a:stretch>
              </a:blipFill>
              <a:ln w="38100" cmpd="dbl">
                <a:solidFill>
                  <a:srgbClr val="C00000"/>
                </a:solidFill>
                <a:extLst>
                  <a:ext uri="{C807C97D-BFC1-408E-A445-0C87EB9F89A2}">
                    <ask:lineSketchStyleProps xmlns:ask="http://schemas.microsoft.com/office/drawing/2018/sketchyshapes" sd="1219033472">
                      <a:custGeom>
                        <a:avLst/>
                        <a:gdLst>
                          <a:gd name="connsiteX0" fmla="*/ 0 w 3765801"/>
                          <a:gd name="connsiteY0" fmla="*/ 0 h 1031886"/>
                          <a:gd name="connsiteX1" fmla="*/ 462656 w 3765801"/>
                          <a:gd name="connsiteY1" fmla="*/ 0 h 1031886"/>
                          <a:gd name="connsiteX2" fmla="*/ 1038285 w 3765801"/>
                          <a:gd name="connsiteY2" fmla="*/ 0 h 1031886"/>
                          <a:gd name="connsiteX3" fmla="*/ 1538599 w 3765801"/>
                          <a:gd name="connsiteY3" fmla="*/ 0 h 1031886"/>
                          <a:gd name="connsiteX4" fmla="*/ 2001254 w 3765801"/>
                          <a:gd name="connsiteY4" fmla="*/ 0 h 1031886"/>
                          <a:gd name="connsiteX5" fmla="*/ 2576884 w 3765801"/>
                          <a:gd name="connsiteY5" fmla="*/ 0 h 1031886"/>
                          <a:gd name="connsiteX6" fmla="*/ 3114855 w 3765801"/>
                          <a:gd name="connsiteY6" fmla="*/ 0 h 1031886"/>
                          <a:gd name="connsiteX7" fmla="*/ 3765801 w 3765801"/>
                          <a:gd name="connsiteY7" fmla="*/ 0 h 1031886"/>
                          <a:gd name="connsiteX8" fmla="*/ 3765801 w 3765801"/>
                          <a:gd name="connsiteY8" fmla="*/ 536581 h 1031886"/>
                          <a:gd name="connsiteX9" fmla="*/ 3765801 w 3765801"/>
                          <a:gd name="connsiteY9" fmla="*/ 1031886 h 1031886"/>
                          <a:gd name="connsiteX10" fmla="*/ 3303145 w 3765801"/>
                          <a:gd name="connsiteY10" fmla="*/ 1031886 h 1031886"/>
                          <a:gd name="connsiteX11" fmla="*/ 2878148 w 3765801"/>
                          <a:gd name="connsiteY11" fmla="*/ 1031886 h 1031886"/>
                          <a:gd name="connsiteX12" fmla="*/ 2302518 w 3765801"/>
                          <a:gd name="connsiteY12" fmla="*/ 1031886 h 1031886"/>
                          <a:gd name="connsiteX13" fmla="*/ 1839863 w 3765801"/>
                          <a:gd name="connsiteY13" fmla="*/ 1031886 h 1031886"/>
                          <a:gd name="connsiteX14" fmla="*/ 1264233 w 3765801"/>
                          <a:gd name="connsiteY14" fmla="*/ 1031886 h 1031886"/>
                          <a:gd name="connsiteX15" fmla="*/ 650946 w 3765801"/>
                          <a:gd name="connsiteY15" fmla="*/ 1031886 h 1031886"/>
                          <a:gd name="connsiteX16" fmla="*/ 0 w 3765801"/>
                          <a:gd name="connsiteY16" fmla="*/ 1031886 h 1031886"/>
                          <a:gd name="connsiteX17" fmla="*/ 0 w 3765801"/>
                          <a:gd name="connsiteY17" fmla="*/ 495305 h 1031886"/>
                          <a:gd name="connsiteX18" fmla="*/ 0 w 3765801"/>
                          <a:gd name="connsiteY18" fmla="*/ 0 h 1031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765801" h="1031886" fill="none" extrusionOk="0">
                            <a:moveTo>
                              <a:pt x="0" y="0"/>
                            </a:moveTo>
                            <a:cubicBezTo>
                              <a:pt x="225842" y="-23888"/>
                              <a:pt x="343169" y="32711"/>
                              <a:pt x="462656" y="0"/>
                            </a:cubicBezTo>
                            <a:cubicBezTo>
                              <a:pt x="582143" y="-32711"/>
                              <a:pt x="904009" y="26938"/>
                              <a:pt x="1038285" y="0"/>
                            </a:cubicBezTo>
                            <a:cubicBezTo>
                              <a:pt x="1172561" y="-26938"/>
                              <a:pt x="1303767" y="53640"/>
                              <a:pt x="1538599" y="0"/>
                            </a:cubicBezTo>
                            <a:cubicBezTo>
                              <a:pt x="1773431" y="-53640"/>
                              <a:pt x="1816695" y="1940"/>
                              <a:pt x="2001254" y="0"/>
                            </a:cubicBezTo>
                            <a:cubicBezTo>
                              <a:pt x="2185814" y="-1940"/>
                              <a:pt x="2433213" y="12416"/>
                              <a:pt x="2576884" y="0"/>
                            </a:cubicBezTo>
                            <a:cubicBezTo>
                              <a:pt x="2720555" y="-12416"/>
                              <a:pt x="2934975" y="35693"/>
                              <a:pt x="3114855" y="0"/>
                            </a:cubicBezTo>
                            <a:cubicBezTo>
                              <a:pt x="3294735" y="-35693"/>
                              <a:pt x="3456237" y="63687"/>
                              <a:pt x="3765801" y="0"/>
                            </a:cubicBezTo>
                            <a:cubicBezTo>
                              <a:pt x="3782640" y="212871"/>
                              <a:pt x="3740664" y="327438"/>
                              <a:pt x="3765801" y="536581"/>
                            </a:cubicBezTo>
                            <a:cubicBezTo>
                              <a:pt x="3790938" y="745724"/>
                              <a:pt x="3744776" y="786173"/>
                              <a:pt x="3765801" y="1031886"/>
                            </a:cubicBezTo>
                            <a:cubicBezTo>
                              <a:pt x="3574227" y="1059898"/>
                              <a:pt x="3529763" y="994966"/>
                              <a:pt x="3303145" y="1031886"/>
                            </a:cubicBezTo>
                            <a:cubicBezTo>
                              <a:pt x="3076527" y="1068806"/>
                              <a:pt x="3069014" y="1026540"/>
                              <a:pt x="2878148" y="1031886"/>
                            </a:cubicBezTo>
                            <a:cubicBezTo>
                              <a:pt x="2687282" y="1037232"/>
                              <a:pt x="2433355" y="986700"/>
                              <a:pt x="2302518" y="1031886"/>
                            </a:cubicBezTo>
                            <a:cubicBezTo>
                              <a:pt x="2171681" y="1077072"/>
                              <a:pt x="1967992" y="999047"/>
                              <a:pt x="1839863" y="1031886"/>
                            </a:cubicBezTo>
                            <a:cubicBezTo>
                              <a:pt x="1711734" y="1064725"/>
                              <a:pt x="1497048" y="1009935"/>
                              <a:pt x="1264233" y="1031886"/>
                            </a:cubicBezTo>
                            <a:cubicBezTo>
                              <a:pt x="1031418" y="1053837"/>
                              <a:pt x="824754" y="1011549"/>
                              <a:pt x="650946" y="1031886"/>
                            </a:cubicBezTo>
                            <a:cubicBezTo>
                              <a:pt x="477138" y="1052223"/>
                              <a:pt x="242732" y="1000394"/>
                              <a:pt x="0" y="1031886"/>
                            </a:cubicBezTo>
                            <a:cubicBezTo>
                              <a:pt x="-20229" y="920062"/>
                              <a:pt x="62780" y="628482"/>
                              <a:pt x="0" y="495305"/>
                            </a:cubicBezTo>
                            <a:cubicBezTo>
                              <a:pt x="-62780" y="362128"/>
                              <a:pt x="10153" y="237904"/>
                              <a:pt x="0" y="0"/>
                            </a:cubicBezTo>
                            <a:close/>
                          </a:path>
                          <a:path w="3765801" h="1031886" stroke="0" extrusionOk="0">
                            <a:moveTo>
                              <a:pt x="0" y="0"/>
                            </a:moveTo>
                            <a:cubicBezTo>
                              <a:pt x="107310" y="-38984"/>
                              <a:pt x="269723" y="59799"/>
                              <a:pt x="500314" y="0"/>
                            </a:cubicBezTo>
                            <a:cubicBezTo>
                              <a:pt x="730905" y="-59799"/>
                              <a:pt x="813845" y="3563"/>
                              <a:pt x="925311" y="0"/>
                            </a:cubicBezTo>
                            <a:cubicBezTo>
                              <a:pt x="1036777" y="-3563"/>
                              <a:pt x="1356174" y="43368"/>
                              <a:pt x="1538599" y="0"/>
                            </a:cubicBezTo>
                            <a:cubicBezTo>
                              <a:pt x="1721024" y="-43368"/>
                              <a:pt x="1814038" y="3127"/>
                              <a:pt x="2038912" y="0"/>
                            </a:cubicBezTo>
                            <a:cubicBezTo>
                              <a:pt x="2263786" y="-3127"/>
                              <a:pt x="2418848" y="33722"/>
                              <a:pt x="2539226" y="0"/>
                            </a:cubicBezTo>
                            <a:cubicBezTo>
                              <a:pt x="2659604" y="-33722"/>
                              <a:pt x="3022080" y="41962"/>
                              <a:pt x="3152513" y="0"/>
                            </a:cubicBezTo>
                            <a:cubicBezTo>
                              <a:pt x="3282946" y="-41962"/>
                              <a:pt x="3602344" y="13954"/>
                              <a:pt x="3765801" y="0"/>
                            </a:cubicBezTo>
                            <a:cubicBezTo>
                              <a:pt x="3769218" y="190778"/>
                              <a:pt x="3702236" y="291976"/>
                              <a:pt x="3765801" y="536581"/>
                            </a:cubicBezTo>
                            <a:cubicBezTo>
                              <a:pt x="3829366" y="781186"/>
                              <a:pt x="3717233" y="845843"/>
                              <a:pt x="3765801" y="1031886"/>
                            </a:cubicBezTo>
                            <a:cubicBezTo>
                              <a:pt x="3624402" y="1071108"/>
                              <a:pt x="3518824" y="1006305"/>
                              <a:pt x="3303145" y="1031886"/>
                            </a:cubicBezTo>
                            <a:cubicBezTo>
                              <a:pt x="3087466" y="1057467"/>
                              <a:pt x="2935117" y="995861"/>
                              <a:pt x="2765174" y="1031886"/>
                            </a:cubicBezTo>
                            <a:cubicBezTo>
                              <a:pt x="2595231" y="1067911"/>
                              <a:pt x="2371865" y="1014482"/>
                              <a:pt x="2264860" y="1031886"/>
                            </a:cubicBezTo>
                            <a:cubicBezTo>
                              <a:pt x="2157855" y="1049290"/>
                              <a:pt x="1921880" y="1013671"/>
                              <a:pt x="1651573" y="1031886"/>
                            </a:cubicBezTo>
                            <a:cubicBezTo>
                              <a:pt x="1381266" y="1050101"/>
                              <a:pt x="1325553" y="1025709"/>
                              <a:pt x="1038285" y="1031886"/>
                            </a:cubicBezTo>
                            <a:cubicBezTo>
                              <a:pt x="751017" y="1038063"/>
                              <a:pt x="728570" y="997754"/>
                              <a:pt x="575630" y="1031886"/>
                            </a:cubicBezTo>
                            <a:cubicBezTo>
                              <a:pt x="422690" y="1066018"/>
                              <a:pt x="178915" y="1012016"/>
                              <a:pt x="0" y="1031886"/>
                            </a:cubicBezTo>
                            <a:cubicBezTo>
                              <a:pt x="-15129" y="852885"/>
                              <a:pt x="4530" y="697617"/>
                              <a:pt x="0" y="495305"/>
                            </a:cubicBezTo>
                            <a:cubicBezTo>
                              <a:pt x="-4530" y="292993"/>
                              <a:pt x="8838" y="107771"/>
                              <a:pt x="0" y="0"/>
                            </a:cubicBezTo>
                            <a:close/>
                          </a:path>
                        </a:pathLst>
                      </a:custGeom>
                      <ask:type>
                        <ask:lineSketchScribble/>
                      </ask:type>
                    </ask:lineSketchStyleProps>
                  </a:ext>
                </a:extLst>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A94A159B-A78D-284E-9114-3062D1DBE9AF}"/>
                  </a:ext>
                </a:extLst>
              </p:cNvPr>
              <p:cNvSpPr/>
              <p:nvPr/>
            </p:nvSpPr>
            <p:spPr>
              <a:xfrm>
                <a:off x="7433399" y="439257"/>
                <a:ext cx="1008852" cy="369332"/>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ea typeface="Cambria Math" panose="02040503050406030204" pitchFamily="18" charset="0"/>
                            </a:rPr>
                            <m:t>𝜙</m:t>
                          </m:r>
                        </m:e>
                        <m:sub>
                          <m:r>
                            <a:rPr lang="en-US" i="1">
                              <a:solidFill>
                                <a:srgbClr val="C00000"/>
                              </a:solidFill>
                              <a:latin typeface="Cambria Math" panose="02040503050406030204" pitchFamily="18" charset="0"/>
                              <a:ea typeface="Cambria Math" panose="02040503050406030204" pitchFamily="18" charset="0"/>
                            </a:rPr>
                            <m:t>𝑛𝑒𝑡</m:t>
                          </m:r>
                        </m:sub>
                      </m:sSub>
                    </m:oMath>
                  </m:oMathPara>
                </a14:m>
                <a:endParaRPr lang="en-US" dirty="0">
                  <a:solidFill>
                    <a:srgbClr val="C00000"/>
                  </a:solidFill>
                </a:endParaRPr>
              </a:p>
            </p:txBody>
          </p:sp>
        </mc:Choice>
        <mc:Fallback xmlns="">
          <p:sp>
            <p:nvSpPr>
              <p:cNvPr id="11" name="Rectangle 10">
                <a:extLst>
                  <a:ext uri="{FF2B5EF4-FFF2-40B4-BE49-F238E27FC236}">
                    <a16:creationId xmlns:a16="http://schemas.microsoft.com/office/drawing/2014/main" id="{A94A159B-A78D-284E-9114-3062D1DBE9AF}"/>
                  </a:ext>
                </a:extLst>
              </p:cNvPr>
              <p:cNvSpPr>
                <a:spLocks noRot="1" noChangeAspect="1" noMove="1" noResize="1" noEditPoints="1" noAdjustHandles="1" noChangeArrowheads="1" noChangeShapeType="1" noTextEdit="1"/>
              </p:cNvSpPr>
              <p:nvPr/>
            </p:nvSpPr>
            <p:spPr>
              <a:xfrm>
                <a:off x="7433399" y="439257"/>
                <a:ext cx="1008852" cy="369332"/>
              </a:xfrm>
              <a:prstGeom prst="rect">
                <a:avLst/>
              </a:prstGeom>
              <a:blipFill>
                <a:blip r:embed="rId6"/>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Rectangle 38">
                <a:extLst>
                  <a:ext uri="{FF2B5EF4-FFF2-40B4-BE49-F238E27FC236}">
                    <a16:creationId xmlns:a16="http://schemas.microsoft.com/office/drawing/2014/main" id="{67C181CD-1690-464C-A322-F821A1380417}"/>
                  </a:ext>
                </a:extLst>
              </p:cNvPr>
              <p:cNvSpPr/>
              <p:nvPr/>
            </p:nvSpPr>
            <p:spPr>
              <a:xfrm>
                <a:off x="3383971" y="1979200"/>
                <a:ext cx="635136" cy="369332"/>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ea typeface="Cambria Math" panose="02040503050406030204" pitchFamily="18" charset="0"/>
                            </a:rPr>
                            <m:t>𝜙</m:t>
                          </m:r>
                        </m:e>
                        <m:sub>
                          <m:r>
                            <a:rPr lang="en-US" i="1">
                              <a:solidFill>
                                <a:srgbClr val="C00000"/>
                              </a:solidFill>
                              <a:latin typeface="Cambria Math" panose="02040503050406030204" pitchFamily="18" charset="0"/>
                              <a:ea typeface="Cambria Math" panose="02040503050406030204" pitchFamily="18" charset="0"/>
                            </a:rPr>
                            <m:t>𝑛𝑒𝑡</m:t>
                          </m:r>
                        </m:sub>
                      </m:sSub>
                    </m:oMath>
                  </m:oMathPara>
                </a14:m>
                <a:endParaRPr lang="en-US" dirty="0">
                  <a:solidFill>
                    <a:srgbClr val="C00000"/>
                  </a:solidFill>
                </a:endParaRPr>
              </a:p>
            </p:txBody>
          </p:sp>
        </mc:Choice>
        <mc:Fallback xmlns="">
          <p:sp>
            <p:nvSpPr>
              <p:cNvPr id="39" name="Rectangle 38">
                <a:extLst>
                  <a:ext uri="{FF2B5EF4-FFF2-40B4-BE49-F238E27FC236}">
                    <a16:creationId xmlns:a16="http://schemas.microsoft.com/office/drawing/2014/main" id="{67C181CD-1690-464C-A322-F821A1380417}"/>
                  </a:ext>
                </a:extLst>
              </p:cNvPr>
              <p:cNvSpPr>
                <a:spLocks noRot="1" noChangeAspect="1" noMove="1" noResize="1" noEditPoints="1" noAdjustHandles="1" noChangeArrowheads="1" noChangeShapeType="1" noTextEdit="1"/>
              </p:cNvSpPr>
              <p:nvPr/>
            </p:nvSpPr>
            <p:spPr>
              <a:xfrm>
                <a:off x="3383971" y="1979200"/>
                <a:ext cx="635136" cy="369332"/>
              </a:xfrm>
              <a:prstGeom prst="rect">
                <a:avLst/>
              </a:prstGeom>
              <a:blipFill>
                <a:blip r:embed="rId7"/>
                <a:stretch>
                  <a:fillRect l="-1961" b="-1379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ABF1FAD4-6406-AD41-A878-3148864D0B5C}"/>
                  </a:ext>
                </a:extLst>
              </p:cNvPr>
              <p:cNvSpPr txBox="1"/>
              <p:nvPr/>
            </p:nvSpPr>
            <p:spPr>
              <a:xfrm>
                <a:off x="329609" y="3030278"/>
                <a:ext cx="4860305" cy="2207912"/>
              </a:xfrm>
              <a:custGeom>
                <a:avLst/>
                <a:gdLst>
                  <a:gd name="connsiteX0" fmla="*/ 0 w 4860305"/>
                  <a:gd name="connsiteY0" fmla="*/ 0 h 2207912"/>
                  <a:gd name="connsiteX1" fmla="*/ 597123 w 4860305"/>
                  <a:gd name="connsiteY1" fmla="*/ 0 h 2207912"/>
                  <a:gd name="connsiteX2" fmla="*/ 1291452 w 4860305"/>
                  <a:gd name="connsiteY2" fmla="*/ 0 h 2207912"/>
                  <a:gd name="connsiteX3" fmla="*/ 1888576 w 4860305"/>
                  <a:gd name="connsiteY3" fmla="*/ 0 h 2207912"/>
                  <a:gd name="connsiteX4" fmla="*/ 2680111 w 4860305"/>
                  <a:gd name="connsiteY4" fmla="*/ 0 h 2207912"/>
                  <a:gd name="connsiteX5" fmla="*/ 3423043 w 4860305"/>
                  <a:gd name="connsiteY5" fmla="*/ 0 h 2207912"/>
                  <a:gd name="connsiteX6" fmla="*/ 3971564 w 4860305"/>
                  <a:gd name="connsiteY6" fmla="*/ 0 h 2207912"/>
                  <a:gd name="connsiteX7" fmla="*/ 4860305 w 4860305"/>
                  <a:gd name="connsiteY7" fmla="*/ 0 h 2207912"/>
                  <a:gd name="connsiteX8" fmla="*/ 4860305 w 4860305"/>
                  <a:gd name="connsiteY8" fmla="*/ 485741 h 2207912"/>
                  <a:gd name="connsiteX9" fmla="*/ 4860305 w 4860305"/>
                  <a:gd name="connsiteY9" fmla="*/ 1015640 h 2207912"/>
                  <a:gd name="connsiteX10" fmla="*/ 4860305 w 4860305"/>
                  <a:gd name="connsiteY10" fmla="*/ 1501380 h 2207912"/>
                  <a:gd name="connsiteX11" fmla="*/ 4860305 w 4860305"/>
                  <a:gd name="connsiteY11" fmla="*/ 2207912 h 2207912"/>
                  <a:gd name="connsiteX12" fmla="*/ 4214579 w 4860305"/>
                  <a:gd name="connsiteY12" fmla="*/ 2207912 h 2207912"/>
                  <a:gd name="connsiteX13" fmla="*/ 3617456 w 4860305"/>
                  <a:gd name="connsiteY13" fmla="*/ 2207912 h 2207912"/>
                  <a:gd name="connsiteX14" fmla="*/ 3020332 w 4860305"/>
                  <a:gd name="connsiteY14" fmla="*/ 2207912 h 2207912"/>
                  <a:gd name="connsiteX15" fmla="*/ 2326003 w 4860305"/>
                  <a:gd name="connsiteY15" fmla="*/ 2207912 h 2207912"/>
                  <a:gd name="connsiteX16" fmla="*/ 1631674 w 4860305"/>
                  <a:gd name="connsiteY16" fmla="*/ 2207912 h 2207912"/>
                  <a:gd name="connsiteX17" fmla="*/ 985948 w 4860305"/>
                  <a:gd name="connsiteY17" fmla="*/ 2207912 h 2207912"/>
                  <a:gd name="connsiteX18" fmla="*/ 0 w 4860305"/>
                  <a:gd name="connsiteY18" fmla="*/ 2207912 h 2207912"/>
                  <a:gd name="connsiteX19" fmla="*/ 0 w 4860305"/>
                  <a:gd name="connsiteY19" fmla="*/ 1700092 h 2207912"/>
                  <a:gd name="connsiteX20" fmla="*/ 0 w 4860305"/>
                  <a:gd name="connsiteY20" fmla="*/ 1148114 h 2207912"/>
                  <a:gd name="connsiteX21" fmla="*/ 0 w 4860305"/>
                  <a:gd name="connsiteY21" fmla="*/ 640294 h 2207912"/>
                  <a:gd name="connsiteX22" fmla="*/ 0 w 4860305"/>
                  <a:gd name="connsiteY22" fmla="*/ 0 h 2207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60305" h="2207912" extrusionOk="0">
                    <a:moveTo>
                      <a:pt x="0" y="0"/>
                    </a:moveTo>
                    <a:cubicBezTo>
                      <a:pt x="265026" y="-2555"/>
                      <a:pt x="373519" y="-19753"/>
                      <a:pt x="597123" y="0"/>
                    </a:cubicBezTo>
                    <a:cubicBezTo>
                      <a:pt x="820727" y="19753"/>
                      <a:pt x="1036261" y="-3946"/>
                      <a:pt x="1291452" y="0"/>
                    </a:cubicBezTo>
                    <a:cubicBezTo>
                      <a:pt x="1546643" y="3946"/>
                      <a:pt x="1600808" y="-23677"/>
                      <a:pt x="1888576" y="0"/>
                    </a:cubicBezTo>
                    <a:cubicBezTo>
                      <a:pt x="2176344" y="23677"/>
                      <a:pt x="2330171" y="-32023"/>
                      <a:pt x="2680111" y="0"/>
                    </a:cubicBezTo>
                    <a:cubicBezTo>
                      <a:pt x="3030051" y="32023"/>
                      <a:pt x="3079523" y="15521"/>
                      <a:pt x="3423043" y="0"/>
                    </a:cubicBezTo>
                    <a:cubicBezTo>
                      <a:pt x="3766563" y="-15521"/>
                      <a:pt x="3847572" y="21291"/>
                      <a:pt x="3971564" y="0"/>
                    </a:cubicBezTo>
                    <a:cubicBezTo>
                      <a:pt x="4095556" y="-21291"/>
                      <a:pt x="4435285" y="-43636"/>
                      <a:pt x="4860305" y="0"/>
                    </a:cubicBezTo>
                    <a:cubicBezTo>
                      <a:pt x="4857276" y="120866"/>
                      <a:pt x="4855753" y="290934"/>
                      <a:pt x="4860305" y="485741"/>
                    </a:cubicBezTo>
                    <a:cubicBezTo>
                      <a:pt x="4864857" y="680548"/>
                      <a:pt x="4843255" y="809301"/>
                      <a:pt x="4860305" y="1015640"/>
                    </a:cubicBezTo>
                    <a:cubicBezTo>
                      <a:pt x="4877355" y="1221979"/>
                      <a:pt x="4883222" y="1399405"/>
                      <a:pt x="4860305" y="1501380"/>
                    </a:cubicBezTo>
                    <a:cubicBezTo>
                      <a:pt x="4837388" y="1603355"/>
                      <a:pt x="4889785" y="2032096"/>
                      <a:pt x="4860305" y="2207912"/>
                    </a:cubicBezTo>
                    <a:cubicBezTo>
                      <a:pt x="4718757" y="2203994"/>
                      <a:pt x="4358302" y="2236018"/>
                      <a:pt x="4214579" y="2207912"/>
                    </a:cubicBezTo>
                    <a:cubicBezTo>
                      <a:pt x="4070856" y="2179806"/>
                      <a:pt x="3812726" y="2205386"/>
                      <a:pt x="3617456" y="2207912"/>
                    </a:cubicBezTo>
                    <a:cubicBezTo>
                      <a:pt x="3422186" y="2210438"/>
                      <a:pt x="3272415" y="2232460"/>
                      <a:pt x="3020332" y="2207912"/>
                    </a:cubicBezTo>
                    <a:cubicBezTo>
                      <a:pt x="2768249" y="2183364"/>
                      <a:pt x="2619214" y="2225801"/>
                      <a:pt x="2326003" y="2207912"/>
                    </a:cubicBezTo>
                    <a:cubicBezTo>
                      <a:pt x="2032792" y="2190023"/>
                      <a:pt x="1900551" y="2230161"/>
                      <a:pt x="1631674" y="2207912"/>
                    </a:cubicBezTo>
                    <a:cubicBezTo>
                      <a:pt x="1362797" y="2185663"/>
                      <a:pt x="1287963" y="2181673"/>
                      <a:pt x="985948" y="2207912"/>
                    </a:cubicBezTo>
                    <a:cubicBezTo>
                      <a:pt x="683933" y="2234151"/>
                      <a:pt x="285769" y="2253246"/>
                      <a:pt x="0" y="2207912"/>
                    </a:cubicBezTo>
                    <a:cubicBezTo>
                      <a:pt x="-3175" y="2068737"/>
                      <a:pt x="-9970" y="1915815"/>
                      <a:pt x="0" y="1700092"/>
                    </a:cubicBezTo>
                    <a:cubicBezTo>
                      <a:pt x="9970" y="1484369"/>
                      <a:pt x="-2328" y="1366727"/>
                      <a:pt x="0" y="1148114"/>
                    </a:cubicBezTo>
                    <a:cubicBezTo>
                      <a:pt x="2328" y="929501"/>
                      <a:pt x="-8488" y="851148"/>
                      <a:pt x="0" y="640294"/>
                    </a:cubicBezTo>
                    <a:cubicBezTo>
                      <a:pt x="8488" y="429440"/>
                      <a:pt x="-26884" y="146332"/>
                      <a:pt x="0" y="0"/>
                    </a:cubicBezTo>
                    <a:close/>
                  </a:path>
                </a:pathLst>
              </a:custGeom>
              <a:noFill/>
              <a:ln w="38100">
                <a:solidFill>
                  <a:schemeClr val="accent2">
                    <a:lumMod val="75000"/>
                  </a:schemeClr>
                </a:solidFill>
                <a:prstDash val="sysDash"/>
                <a:extLst>
                  <a:ext uri="{C807C97D-BFC1-408E-A445-0C87EB9F89A2}">
                    <ask:lineSketchStyleProps xmlns:ask="http://schemas.microsoft.com/office/drawing/2018/sketchyshapes" sd="3844312185">
                      <a:prstGeom prst="rect">
                        <a:avLst/>
                      </a:prstGeom>
                      <ask:type>
                        <ask:lineSketchFreehand/>
                      </ask:type>
                    </ask:lineSketchStyleProps>
                  </a:ext>
                </a:extLst>
              </a:ln>
            </p:spPr>
            <p:txBody>
              <a:bodyPr wrap="none" rtlCol="0">
                <a:spAutoFit/>
              </a:bodyPr>
              <a:lstStyle/>
              <a:p>
                <a:r>
                  <a:rPr lang="en-US" dirty="0"/>
                  <a:t>Reversibility Term…</a:t>
                </a:r>
              </a:p>
              <a:p>
                <a:pPr lvl="2"/>
                <a14:m>
                  <m:oMath xmlns:m="http://schemas.openxmlformats.org/officeDocument/2006/math">
                    <m:r>
                      <a:rPr lang="en-US" b="0" i="1" smtClean="0">
                        <a:solidFill>
                          <a:schemeClr val="accent2">
                            <a:lumMod val="75000"/>
                          </a:schemeClr>
                        </a:solidFill>
                        <a:latin typeface="Cambria Math" panose="02040503050406030204" pitchFamily="18" charset="0"/>
                      </a:rPr>
                      <m:t>𝑟</m:t>
                    </m:r>
                    <m:r>
                      <a:rPr lang="en-US" b="0" i="1" smtClean="0">
                        <a:solidFill>
                          <a:schemeClr val="accent2">
                            <a:lumMod val="75000"/>
                          </a:schemeClr>
                        </a:solidFill>
                        <a:latin typeface="Cambria Math" panose="02040503050406030204" pitchFamily="18" charset="0"/>
                      </a:rPr>
                      <m:t>= </m:t>
                    </m:r>
                    <m:f>
                      <m:fPr>
                        <m:ctrlPr>
                          <a:rPr lang="en-US" b="0" i="1" smtClean="0">
                            <a:solidFill>
                              <a:schemeClr val="accent2">
                                <a:lumMod val="75000"/>
                              </a:schemeClr>
                            </a:solidFill>
                            <a:latin typeface="Cambria Math" panose="02040503050406030204" pitchFamily="18" charset="0"/>
                          </a:rPr>
                        </m:ctrlPr>
                      </m:fPr>
                      <m:num>
                        <m:sSub>
                          <m:sSubPr>
                            <m:ctrlPr>
                              <a:rPr lang="en-US" i="1">
                                <a:solidFill>
                                  <a:schemeClr val="accent2">
                                    <a:lumMod val="75000"/>
                                  </a:schemeClr>
                                </a:solidFill>
                                <a:latin typeface="Cambria Math" panose="02040503050406030204" pitchFamily="18" charset="0"/>
                              </a:rPr>
                            </m:ctrlPr>
                          </m:sSubPr>
                          <m:e>
                            <m:r>
                              <a:rPr lang="en-US" i="1">
                                <a:solidFill>
                                  <a:schemeClr val="accent2">
                                    <a:lumMod val="75000"/>
                                  </a:schemeClr>
                                </a:solidFill>
                                <a:latin typeface="Cambria Math" panose="02040503050406030204" pitchFamily="18" charset="0"/>
                                <a:ea typeface="Cambria Math" panose="02040503050406030204" pitchFamily="18" charset="0"/>
                              </a:rPr>
                              <m:t>𝜙</m:t>
                            </m:r>
                          </m:e>
                          <m:sub>
                            <m:r>
                              <a:rPr lang="en-US" b="0" i="1" smtClean="0">
                                <a:solidFill>
                                  <a:schemeClr val="accent2">
                                    <a:lumMod val="75000"/>
                                  </a:schemeClr>
                                </a:solidFill>
                                <a:latin typeface="Cambria Math" panose="02040503050406030204" pitchFamily="18" charset="0"/>
                                <a:ea typeface="Cambria Math" panose="02040503050406030204" pitchFamily="18" charset="0"/>
                              </a:rPr>
                              <m:t>𝑜𝑢𝑡</m:t>
                            </m:r>
                          </m:sub>
                        </m:sSub>
                      </m:num>
                      <m:den>
                        <m:sSub>
                          <m:sSubPr>
                            <m:ctrlPr>
                              <a:rPr lang="en-US" i="1">
                                <a:solidFill>
                                  <a:schemeClr val="accent2">
                                    <a:lumMod val="75000"/>
                                  </a:schemeClr>
                                </a:solidFill>
                                <a:latin typeface="Cambria Math" panose="02040503050406030204" pitchFamily="18" charset="0"/>
                              </a:rPr>
                            </m:ctrlPr>
                          </m:sSubPr>
                          <m:e>
                            <m:r>
                              <a:rPr lang="en-US" i="1">
                                <a:solidFill>
                                  <a:schemeClr val="accent2">
                                    <a:lumMod val="75000"/>
                                  </a:schemeClr>
                                </a:solidFill>
                                <a:latin typeface="Cambria Math" panose="02040503050406030204" pitchFamily="18" charset="0"/>
                                <a:ea typeface="Cambria Math" panose="02040503050406030204" pitchFamily="18" charset="0"/>
                              </a:rPr>
                              <m:t>𝜙</m:t>
                            </m:r>
                          </m:e>
                          <m:sub>
                            <m:r>
                              <a:rPr lang="en-US" b="0" i="1" smtClean="0">
                                <a:solidFill>
                                  <a:schemeClr val="accent2">
                                    <a:lumMod val="75000"/>
                                  </a:schemeClr>
                                </a:solidFill>
                                <a:latin typeface="Cambria Math" panose="02040503050406030204" pitchFamily="18" charset="0"/>
                                <a:ea typeface="Cambria Math" panose="02040503050406030204" pitchFamily="18" charset="0"/>
                              </a:rPr>
                              <m:t>𝑖𝑛</m:t>
                            </m:r>
                          </m:sub>
                        </m:sSub>
                      </m:den>
                    </m:f>
                  </m:oMath>
                </a14:m>
                <a:r>
                  <a:rPr lang="en-US" dirty="0">
                    <a:solidFill>
                      <a:schemeClr val="accent2">
                        <a:lumMod val="75000"/>
                      </a:schemeClr>
                    </a:solidFill>
                  </a:rPr>
                  <a:t> </a:t>
                </a:r>
                <a14:m>
                  <m:oMath xmlns:m="http://schemas.openxmlformats.org/officeDocument/2006/math">
                    <m:r>
                      <a:rPr lang="en-US" i="1">
                        <a:solidFill>
                          <a:schemeClr val="accent2">
                            <a:lumMod val="75000"/>
                          </a:schemeClr>
                        </a:solidFill>
                        <a:latin typeface="Cambria Math" panose="02040503050406030204" pitchFamily="18" charset="0"/>
                      </a:rPr>
                      <m:t>= </m:t>
                    </m:r>
                    <m:f>
                      <m:fPr>
                        <m:ctrlPr>
                          <a:rPr lang="en-US" i="1">
                            <a:solidFill>
                              <a:schemeClr val="accent2">
                                <a:lumMod val="75000"/>
                              </a:schemeClr>
                            </a:solidFill>
                            <a:latin typeface="Cambria Math" panose="02040503050406030204" pitchFamily="18" charset="0"/>
                          </a:rPr>
                        </m:ctrlPr>
                      </m:fPr>
                      <m:num>
                        <m:sSub>
                          <m:sSubPr>
                            <m:ctrlPr>
                              <a:rPr lang="en-US" i="1">
                                <a:solidFill>
                                  <a:schemeClr val="accent2">
                                    <a:lumMod val="75000"/>
                                  </a:schemeClr>
                                </a:solidFill>
                                <a:latin typeface="Cambria Math" panose="02040503050406030204" pitchFamily="18" charset="0"/>
                              </a:rPr>
                            </m:ctrlPr>
                          </m:sSubPr>
                          <m:e>
                            <m:r>
                              <a:rPr lang="en-US" i="1">
                                <a:solidFill>
                                  <a:schemeClr val="accent2">
                                    <a:lumMod val="75000"/>
                                  </a:schemeClr>
                                </a:solidFill>
                                <a:latin typeface="Cambria Math" panose="02040503050406030204" pitchFamily="18" charset="0"/>
                                <a:ea typeface="Cambria Math" panose="02040503050406030204" pitchFamily="18" charset="0"/>
                              </a:rPr>
                              <m:t>𝜙</m:t>
                            </m:r>
                          </m:e>
                          <m:sub>
                            <m:r>
                              <a:rPr lang="en-US" b="0" i="1" smtClean="0">
                                <a:solidFill>
                                  <a:schemeClr val="accent2">
                                    <a:lumMod val="75000"/>
                                  </a:schemeClr>
                                </a:solidFill>
                                <a:latin typeface="Cambria Math" panose="02040503050406030204" pitchFamily="18" charset="0"/>
                                <a:ea typeface="Cambria Math" panose="02040503050406030204" pitchFamily="18" charset="0"/>
                              </a:rPr>
                              <m:t>𝐶𝐴</m:t>
                            </m:r>
                            <m:r>
                              <a:rPr lang="en-US" b="0" i="1" smtClean="0">
                                <a:solidFill>
                                  <a:schemeClr val="accent2">
                                    <a:lumMod val="75000"/>
                                  </a:schemeClr>
                                </a:solidFill>
                                <a:latin typeface="Cambria Math" panose="02040503050406030204" pitchFamily="18" charset="0"/>
                                <a:ea typeface="Cambria Math" panose="02040503050406030204" pitchFamily="18" charset="0"/>
                              </a:rPr>
                              <m:t>,</m:t>
                            </m:r>
                            <m:r>
                              <a:rPr lang="en-US" b="0" i="1" smtClean="0">
                                <a:solidFill>
                                  <a:schemeClr val="accent2">
                                    <a:lumMod val="75000"/>
                                  </a:schemeClr>
                                </a:solidFill>
                                <a:latin typeface="Cambria Math" panose="02040503050406030204" pitchFamily="18" charset="0"/>
                                <a:ea typeface="Cambria Math" panose="02040503050406030204" pitchFamily="18" charset="0"/>
                              </a:rPr>
                              <m:t>𝐴</m:t>
                            </m:r>
                          </m:sub>
                        </m:sSub>
                      </m:num>
                      <m:den>
                        <m:sSub>
                          <m:sSubPr>
                            <m:ctrlPr>
                              <a:rPr lang="en-US" i="1" smtClean="0">
                                <a:solidFill>
                                  <a:schemeClr val="accent2">
                                    <a:lumMod val="75000"/>
                                  </a:schemeClr>
                                </a:solidFill>
                                <a:latin typeface="Cambria Math" panose="02040503050406030204" pitchFamily="18" charset="0"/>
                              </a:rPr>
                            </m:ctrlPr>
                          </m:sSubPr>
                          <m:e>
                            <m:r>
                              <a:rPr lang="en-US" i="1">
                                <a:solidFill>
                                  <a:schemeClr val="accent2">
                                    <a:lumMod val="75000"/>
                                  </a:schemeClr>
                                </a:solidFill>
                                <a:latin typeface="Cambria Math" panose="02040503050406030204" pitchFamily="18" charset="0"/>
                                <a:ea typeface="Cambria Math" panose="02040503050406030204" pitchFamily="18" charset="0"/>
                              </a:rPr>
                              <m:t>𝜙</m:t>
                            </m:r>
                          </m:e>
                          <m:sub>
                            <m:r>
                              <a:rPr lang="en-US" b="0" i="1" smtClean="0">
                                <a:solidFill>
                                  <a:schemeClr val="accent2">
                                    <a:lumMod val="75000"/>
                                  </a:schemeClr>
                                </a:solidFill>
                                <a:latin typeface="Cambria Math" panose="02040503050406030204" pitchFamily="18" charset="0"/>
                                <a:ea typeface="Cambria Math" panose="02040503050406030204" pitchFamily="18" charset="0"/>
                              </a:rPr>
                              <m:t>𝐴</m:t>
                            </m:r>
                            <m:r>
                              <a:rPr lang="en-US" b="0" i="1" smtClean="0">
                                <a:solidFill>
                                  <a:schemeClr val="accent2">
                                    <a:lumMod val="75000"/>
                                  </a:schemeClr>
                                </a:solidFill>
                                <a:latin typeface="Cambria Math" panose="02040503050406030204" pitchFamily="18" charset="0"/>
                                <a:ea typeface="Cambria Math" panose="02040503050406030204" pitchFamily="18" charset="0"/>
                              </a:rPr>
                              <m:t>,</m:t>
                            </m:r>
                            <m:r>
                              <a:rPr lang="en-US" b="0" i="1" smtClean="0">
                                <a:solidFill>
                                  <a:schemeClr val="accent2">
                                    <a:lumMod val="75000"/>
                                  </a:schemeClr>
                                </a:solidFill>
                                <a:latin typeface="Cambria Math" panose="02040503050406030204" pitchFamily="18" charset="0"/>
                                <a:ea typeface="Cambria Math" panose="02040503050406030204" pitchFamily="18" charset="0"/>
                              </a:rPr>
                              <m:t>𝐶𝐴</m:t>
                            </m:r>
                          </m:sub>
                        </m:sSub>
                      </m:den>
                    </m:f>
                  </m:oMath>
                </a14:m>
                <a:endParaRPr lang="en-US" i="1" dirty="0">
                  <a:solidFill>
                    <a:schemeClr val="accent2">
                      <a:lumMod val="75000"/>
                    </a:schemeClr>
                  </a:solidFill>
                  <a:latin typeface="Cambria Math" panose="02040503050406030204" pitchFamily="18" charset="0"/>
                  <a:ea typeface="Cambria Math" panose="02040503050406030204" pitchFamily="18" charset="0"/>
                </a:endParaRPr>
              </a:p>
              <a:p>
                <a:pPr lvl="2"/>
                <a:r>
                  <a:rPr lang="en-US" b="0" dirty="0">
                    <a:solidFill>
                      <a:schemeClr val="accent2">
                        <a:lumMod val="75000"/>
                      </a:schemeClr>
                    </a:solidFill>
                    <a:ea typeface="Cambria Math" panose="02040503050406030204" pitchFamily="18" charset="0"/>
                  </a:rPr>
                  <a:t>	</a:t>
                </a:r>
                <a14:m>
                  <m:oMath xmlns:m="http://schemas.openxmlformats.org/officeDocument/2006/math">
                    <m:r>
                      <a:rPr lang="en-US" b="0" i="1" smtClean="0">
                        <a:solidFill>
                          <a:schemeClr val="accent2">
                            <a:lumMod val="75000"/>
                          </a:schemeClr>
                        </a:solidFill>
                        <a:latin typeface="Cambria Math" panose="02040503050406030204" pitchFamily="18" charset="0"/>
                        <a:ea typeface="Cambria Math" panose="02040503050406030204" pitchFamily="18" charset="0"/>
                      </a:rPr>
                      <m:t>⇒</m:t>
                    </m:r>
                  </m:oMath>
                </a14:m>
                <a:r>
                  <a:rPr lang="en-US" dirty="0">
                    <a:solidFill>
                      <a:schemeClr val="accent2">
                        <a:lumMod val="75000"/>
                      </a:schemeClr>
                    </a:solidFill>
                  </a:rPr>
                  <a:t> </a:t>
                </a:r>
                <a14:m>
                  <m:oMath xmlns:m="http://schemas.openxmlformats.org/officeDocument/2006/math">
                    <m:r>
                      <m:rPr>
                        <m:sty m:val="p"/>
                      </m:rPr>
                      <a:rPr lang="en-US" b="0" i="0" smtClean="0">
                        <a:solidFill>
                          <a:schemeClr val="accent2">
                            <a:lumMod val="75000"/>
                          </a:schemeClr>
                        </a:solidFill>
                        <a:latin typeface="Cambria Math" panose="02040503050406030204" pitchFamily="18" charset="0"/>
                      </a:rPr>
                      <m:t>r</m:t>
                    </m:r>
                    <m:r>
                      <a:rPr lang="en-US" b="0" i="0" smtClean="0">
                        <a:solidFill>
                          <a:schemeClr val="accent2">
                            <a:lumMod val="75000"/>
                          </a:schemeClr>
                        </a:solidFill>
                        <a:latin typeface="Cambria Math" panose="02040503050406030204" pitchFamily="18" charset="0"/>
                      </a:rPr>
                      <m:t>∗</m:t>
                    </m:r>
                    <m:sSub>
                      <m:sSubPr>
                        <m:ctrlPr>
                          <a:rPr lang="en-US" i="1">
                            <a:solidFill>
                              <a:schemeClr val="accent2">
                                <a:lumMod val="75000"/>
                              </a:schemeClr>
                            </a:solidFill>
                            <a:latin typeface="Cambria Math" panose="02040503050406030204" pitchFamily="18" charset="0"/>
                          </a:rPr>
                        </m:ctrlPr>
                      </m:sSubPr>
                      <m:e>
                        <m:r>
                          <a:rPr lang="en-US" i="1">
                            <a:solidFill>
                              <a:schemeClr val="accent2">
                                <a:lumMod val="75000"/>
                              </a:schemeClr>
                            </a:solidFill>
                            <a:latin typeface="Cambria Math" panose="02040503050406030204" pitchFamily="18" charset="0"/>
                            <a:ea typeface="Cambria Math" panose="02040503050406030204" pitchFamily="18" charset="0"/>
                          </a:rPr>
                          <m:t>𝜙</m:t>
                        </m:r>
                      </m:e>
                      <m:sub>
                        <m:r>
                          <a:rPr lang="en-US" i="1">
                            <a:solidFill>
                              <a:schemeClr val="accent2">
                                <a:lumMod val="75000"/>
                              </a:schemeClr>
                            </a:solidFill>
                            <a:latin typeface="Cambria Math" panose="02040503050406030204" pitchFamily="18" charset="0"/>
                            <a:ea typeface="Cambria Math" panose="02040503050406030204" pitchFamily="18" charset="0"/>
                          </a:rPr>
                          <m:t>𝐴</m:t>
                        </m:r>
                        <m:r>
                          <a:rPr lang="en-US" i="1">
                            <a:solidFill>
                              <a:schemeClr val="accent2">
                                <a:lumMod val="75000"/>
                              </a:schemeClr>
                            </a:solidFill>
                            <a:latin typeface="Cambria Math" panose="02040503050406030204" pitchFamily="18" charset="0"/>
                            <a:ea typeface="Cambria Math" panose="02040503050406030204" pitchFamily="18" charset="0"/>
                          </a:rPr>
                          <m:t>,</m:t>
                        </m:r>
                        <m:r>
                          <a:rPr lang="en-US" i="1">
                            <a:solidFill>
                              <a:schemeClr val="accent2">
                                <a:lumMod val="75000"/>
                              </a:schemeClr>
                            </a:solidFill>
                            <a:latin typeface="Cambria Math" panose="02040503050406030204" pitchFamily="18" charset="0"/>
                            <a:ea typeface="Cambria Math" panose="02040503050406030204" pitchFamily="18" charset="0"/>
                          </a:rPr>
                          <m:t>𝐶𝐴</m:t>
                        </m:r>
                      </m:sub>
                    </m:sSub>
                    <m:r>
                      <a:rPr lang="en-US" b="0" i="0" smtClean="0">
                        <a:solidFill>
                          <a:schemeClr val="accent2">
                            <a:lumMod val="75000"/>
                          </a:schemeClr>
                        </a:solidFill>
                        <a:latin typeface="Cambria Math" panose="02040503050406030204" pitchFamily="18" charset="0"/>
                        <a:ea typeface="Cambria Math" panose="02040503050406030204" pitchFamily="18" charset="0"/>
                      </a:rPr>
                      <m:t>=</m:t>
                    </m:r>
                    <m:sSub>
                      <m:sSubPr>
                        <m:ctrlPr>
                          <a:rPr lang="en-US" i="1">
                            <a:solidFill>
                              <a:schemeClr val="accent2">
                                <a:lumMod val="75000"/>
                              </a:schemeClr>
                            </a:solidFill>
                            <a:latin typeface="Cambria Math" panose="02040503050406030204" pitchFamily="18" charset="0"/>
                          </a:rPr>
                        </m:ctrlPr>
                      </m:sSubPr>
                      <m:e>
                        <m:r>
                          <a:rPr lang="en-US" i="1">
                            <a:solidFill>
                              <a:schemeClr val="accent2">
                                <a:lumMod val="75000"/>
                              </a:schemeClr>
                            </a:solidFill>
                            <a:latin typeface="Cambria Math" panose="02040503050406030204" pitchFamily="18" charset="0"/>
                            <a:ea typeface="Cambria Math" panose="02040503050406030204" pitchFamily="18" charset="0"/>
                          </a:rPr>
                          <m:t>𝜙</m:t>
                        </m:r>
                      </m:e>
                      <m:sub>
                        <m:r>
                          <a:rPr lang="en-US" i="1">
                            <a:solidFill>
                              <a:schemeClr val="accent2">
                                <a:lumMod val="75000"/>
                              </a:schemeClr>
                            </a:solidFill>
                            <a:latin typeface="Cambria Math" panose="02040503050406030204" pitchFamily="18" charset="0"/>
                            <a:ea typeface="Cambria Math" panose="02040503050406030204" pitchFamily="18" charset="0"/>
                          </a:rPr>
                          <m:t>𝐶𝐴</m:t>
                        </m:r>
                        <m:r>
                          <a:rPr lang="en-US" i="1">
                            <a:solidFill>
                              <a:schemeClr val="accent2">
                                <a:lumMod val="75000"/>
                              </a:schemeClr>
                            </a:solidFill>
                            <a:latin typeface="Cambria Math" panose="02040503050406030204" pitchFamily="18" charset="0"/>
                            <a:ea typeface="Cambria Math" panose="02040503050406030204" pitchFamily="18" charset="0"/>
                          </a:rPr>
                          <m:t>,</m:t>
                        </m:r>
                        <m:r>
                          <a:rPr lang="en-US" i="1">
                            <a:solidFill>
                              <a:schemeClr val="accent2">
                                <a:lumMod val="75000"/>
                              </a:schemeClr>
                            </a:solidFill>
                            <a:latin typeface="Cambria Math" panose="02040503050406030204" pitchFamily="18" charset="0"/>
                            <a:ea typeface="Cambria Math" panose="02040503050406030204" pitchFamily="18" charset="0"/>
                          </a:rPr>
                          <m:t>𝐴</m:t>
                        </m:r>
                      </m:sub>
                    </m:sSub>
                  </m:oMath>
                </a14:m>
                <a:endParaRPr lang="en-US" dirty="0">
                  <a:solidFill>
                    <a:schemeClr val="accent2">
                      <a:lumMod val="75000"/>
                    </a:schemeClr>
                  </a:solidFill>
                  <a:ea typeface="Cambria Math" panose="02040503050406030204" pitchFamily="18" charset="0"/>
                </a:endParaRPr>
              </a:p>
              <a:p>
                <a:pPr lvl="2"/>
                <a:r>
                  <a:rPr lang="en-US" b="0" dirty="0">
                    <a:solidFill>
                      <a:schemeClr val="accent2">
                        <a:lumMod val="75000"/>
                      </a:schemeClr>
                    </a:solidFill>
                  </a:rPr>
                  <a:t>		</a:t>
                </a:r>
                <a14:m>
                  <m:oMath xmlns:m="http://schemas.openxmlformats.org/officeDocument/2006/math">
                    <m:r>
                      <a:rPr lang="en-US" b="0" i="0" smtClean="0">
                        <a:solidFill>
                          <a:schemeClr val="accent2">
                            <a:lumMod val="75000"/>
                          </a:schemeClr>
                        </a:solidFill>
                        <a:latin typeface="Cambria Math" panose="02040503050406030204" pitchFamily="18" charset="0"/>
                      </a:rPr>
                      <m:t>⇒ </m:t>
                    </m:r>
                    <m:r>
                      <m:rPr>
                        <m:sty m:val="p"/>
                      </m:rPr>
                      <a:rPr lang="en-US">
                        <a:solidFill>
                          <a:schemeClr val="accent2">
                            <a:lumMod val="75000"/>
                          </a:schemeClr>
                        </a:solidFill>
                        <a:latin typeface="Cambria Math" panose="02040503050406030204" pitchFamily="18" charset="0"/>
                      </a:rPr>
                      <m:t>r</m:t>
                    </m:r>
                    <m:r>
                      <a:rPr lang="en-US">
                        <a:solidFill>
                          <a:schemeClr val="accent2">
                            <a:lumMod val="75000"/>
                          </a:schemeClr>
                        </a:solidFill>
                        <a:latin typeface="Cambria Math" panose="02040503050406030204" pitchFamily="18" charset="0"/>
                      </a:rPr>
                      <m:t>∗</m:t>
                    </m:r>
                    <m:sSub>
                      <m:sSubPr>
                        <m:ctrlPr>
                          <a:rPr lang="en-US" i="1">
                            <a:solidFill>
                              <a:schemeClr val="accent2">
                                <a:lumMod val="75000"/>
                              </a:schemeClr>
                            </a:solidFill>
                            <a:latin typeface="Cambria Math" panose="02040503050406030204" pitchFamily="18" charset="0"/>
                          </a:rPr>
                        </m:ctrlPr>
                      </m:sSubPr>
                      <m:e>
                        <m:r>
                          <a:rPr lang="en-US" i="1">
                            <a:solidFill>
                              <a:schemeClr val="accent2">
                                <a:lumMod val="75000"/>
                              </a:schemeClr>
                            </a:solidFill>
                            <a:latin typeface="Cambria Math" panose="02040503050406030204" pitchFamily="18" charset="0"/>
                            <a:ea typeface="Cambria Math" panose="02040503050406030204" pitchFamily="18" charset="0"/>
                          </a:rPr>
                          <m:t>𝜙</m:t>
                        </m:r>
                      </m:e>
                      <m:sub>
                        <m:r>
                          <a:rPr lang="en-US" b="0" i="1" smtClean="0">
                            <a:solidFill>
                              <a:schemeClr val="accent2">
                                <a:lumMod val="75000"/>
                              </a:schemeClr>
                            </a:solidFill>
                            <a:latin typeface="Cambria Math" panose="02040503050406030204" pitchFamily="18" charset="0"/>
                            <a:ea typeface="Cambria Math" panose="02040503050406030204" pitchFamily="18" charset="0"/>
                          </a:rPr>
                          <m:t>𝑛𝑒𝑡</m:t>
                        </m:r>
                      </m:sub>
                    </m:sSub>
                    <m:r>
                      <a:rPr lang="en-US">
                        <a:solidFill>
                          <a:schemeClr val="accent2">
                            <a:lumMod val="75000"/>
                          </a:schemeClr>
                        </a:solidFill>
                        <a:latin typeface="Cambria Math" panose="02040503050406030204" pitchFamily="18" charset="0"/>
                        <a:ea typeface="Cambria Math" panose="02040503050406030204" pitchFamily="18" charset="0"/>
                      </a:rPr>
                      <m:t>=</m:t>
                    </m:r>
                    <m:sSub>
                      <m:sSubPr>
                        <m:ctrlPr>
                          <a:rPr lang="en-US" i="1">
                            <a:solidFill>
                              <a:schemeClr val="accent2">
                                <a:lumMod val="75000"/>
                              </a:schemeClr>
                            </a:solidFill>
                            <a:latin typeface="Cambria Math" panose="02040503050406030204" pitchFamily="18" charset="0"/>
                          </a:rPr>
                        </m:ctrlPr>
                      </m:sSubPr>
                      <m:e>
                        <m:r>
                          <a:rPr lang="en-US" i="1">
                            <a:solidFill>
                              <a:schemeClr val="accent2">
                                <a:lumMod val="75000"/>
                              </a:schemeClr>
                            </a:solidFill>
                            <a:latin typeface="Cambria Math" panose="02040503050406030204" pitchFamily="18" charset="0"/>
                            <a:ea typeface="Cambria Math" panose="02040503050406030204" pitchFamily="18" charset="0"/>
                          </a:rPr>
                          <m:t>𝜙</m:t>
                        </m:r>
                      </m:e>
                      <m:sub>
                        <m:r>
                          <a:rPr lang="en-US" i="1">
                            <a:solidFill>
                              <a:schemeClr val="accent2">
                                <a:lumMod val="75000"/>
                              </a:schemeClr>
                            </a:solidFill>
                            <a:latin typeface="Cambria Math" panose="02040503050406030204" pitchFamily="18" charset="0"/>
                            <a:ea typeface="Cambria Math" panose="02040503050406030204" pitchFamily="18" charset="0"/>
                          </a:rPr>
                          <m:t>𝐶𝐴</m:t>
                        </m:r>
                        <m:r>
                          <a:rPr lang="en-US" i="1">
                            <a:solidFill>
                              <a:schemeClr val="accent2">
                                <a:lumMod val="75000"/>
                              </a:schemeClr>
                            </a:solidFill>
                            <a:latin typeface="Cambria Math" panose="02040503050406030204" pitchFamily="18" charset="0"/>
                            <a:ea typeface="Cambria Math" panose="02040503050406030204" pitchFamily="18" charset="0"/>
                          </a:rPr>
                          <m:t>,</m:t>
                        </m:r>
                        <m:r>
                          <a:rPr lang="en-US" i="1">
                            <a:solidFill>
                              <a:schemeClr val="accent2">
                                <a:lumMod val="75000"/>
                              </a:schemeClr>
                            </a:solidFill>
                            <a:latin typeface="Cambria Math" panose="02040503050406030204" pitchFamily="18" charset="0"/>
                            <a:ea typeface="Cambria Math" panose="02040503050406030204" pitchFamily="18" charset="0"/>
                          </a:rPr>
                          <m:t>𝐴</m:t>
                        </m:r>
                      </m:sub>
                    </m:sSub>
                  </m:oMath>
                </a14:m>
                <a:endParaRPr lang="en-US" dirty="0">
                  <a:solidFill>
                    <a:schemeClr val="accent2">
                      <a:lumMod val="75000"/>
                    </a:schemeClr>
                  </a:solidFill>
                </a:endParaRPr>
              </a:p>
              <a:p>
                <a:pPr lvl="2"/>
                <a:endParaRPr lang="en-US" dirty="0">
                  <a:solidFill>
                    <a:schemeClr val="accent2">
                      <a:lumMod val="75000"/>
                    </a:schemeClr>
                  </a:solidFill>
                </a:endParaRPr>
              </a:p>
              <a:p>
                <a:pPr lvl="2"/>
                <a14:m>
                  <m:oMathPara xmlns:m="http://schemas.openxmlformats.org/officeDocument/2006/math">
                    <m:oMathParaPr>
                      <m:jc m:val="centerGroup"/>
                    </m:oMathParaPr>
                    <m:oMath xmlns:m="http://schemas.openxmlformats.org/officeDocument/2006/math">
                      <m:sSub>
                        <m:sSubPr>
                          <m:ctrlPr>
                            <a:rPr lang="en-US" i="1">
                              <a:solidFill>
                                <a:schemeClr val="accent2">
                                  <a:lumMod val="75000"/>
                                </a:schemeClr>
                              </a:solidFill>
                              <a:latin typeface="Cambria Math" panose="02040503050406030204" pitchFamily="18" charset="0"/>
                            </a:rPr>
                          </m:ctrlPr>
                        </m:sSubPr>
                        <m:e>
                          <m:sSub>
                            <m:sSubPr>
                              <m:ctrlPr>
                                <a:rPr lang="en-US" i="1">
                                  <a:solidFill>
                                    <a:schemeClr val="accent2">
                                      <a:lumMod val="75000"/>
                                    </a:schemeClr>
                                  </a:solidFill>
                                  <a:latin typeface="Cambria Math" panose="02040503050406030204" pitchFamily="18" charset="0"/>
                                </a:rPr>
                              </m:ctrlPr>
                            </m:sSubPr>
                            <m:e>
                              <m:r>
                                <a:rPr lang="en-US" i="1">
                                  <a:solidFill>
                                    <a:schemeClr val="accent2">
                                      <a:lumMod val="75000"/>
                                    </a:schemeClr>
                                  </a:solidFill>
                                  <a:latin typeface="Cambria Math" panose="02040503050406030204" pitchFamily="18" charset="0"/>
                                  <a:ea typeface="Cambria Math" panose="02040503050406030204" pitchFamily="18" charset="0"/>
                                </a:rPr>
                                <m:t>𝜙</m:t>
                              </m:r>
                            </m:e>
                            <m:sub>
                              <m:r>
                                <a:rPr lang="en-US" b="0" i="1" smtClean="0">
                                  <a:solidFill>
                                    <a:schemeClr val="accent2">
                                      <a:lumMod val="75000"/>
                                    </a:schemeClr>
                                  </a:solidFill>
                                  <a:latin typeface="Cambria Math" panose="02040503050406030204" pitchFamily="18" charset="0"/>
                                  <a:ea typeface="Cambria Math" panose="02040503050406030204" pitchFamily="18" charset="0"/>
                                </a:rPr>
                                <m:t>𝑜𝑢𝑡</m:t>
                              </m:r>
                            </m:sub>
                          </m:sSub>
                          <m:r>
                            <a:rPr lang="en-US" b="0" i="1" smtClean="0">
                              <a:solidFill>
                                <a:schemeClr val="accent2">
                                  <a:lumMod val="75000"/>
                                </a:schemeClr>
                              </a:solidFill>
                              <a:latin typeface="Cambria Math" panose="02040503050406030204" pitchFamily="18" charset="0"/>
                              <a:ea typeface="Cambria Math" panose="02040503050406030204" pitchFamily="18" charset="0"/>
                            </a:rPr>
                            <m:t>=</m:t>
                          </m:r>
                          <m:r>
                            <a:rPr lang="en-US" i="1">
                              <a:solidFill>
                                <a:schemeClr val="accent2">
                                  <a:lumMod val="75000"/>
                                </a:schemeClr>
                              </a:solidFill>
                              <a:latin typeface="Cambria Math" panose="02040503050406030204" pitchFamily="18" charset="0"/>
                              <a:ea typeface="Cambria Math" panose="02040503050406030204" pitchFamily="18" charset="0"/>
                            </a:rPr>
                            <m:t>𝜙</m:t>
                          </m:r>
                        </m:e>
                        <m:sub>
                          <m:r>
                            <a:rPr lang="en-US" b="0" i="1" smtClean="0">
                              <a:solidFill>
                                <a:schemeClr val="accent2">
                                  <a:lumMod val="75000"/>
                                </a:schemeClr>
                              </a:solidFill>
                              <a:latin typeface="Cambria Math" panose="02040503050406030204" pitchFamily="18" charset="0"/>
                              <a:ea typeface="Cambria Math" panose="02040503050406030204" pitchFamily="18" charset="0"/>
                            </a:rPr>
                            <m:t>𝐶𝐴</m:t>
                          </m:r>
                          <m:r>
                            <a:rPr lang="en-US" b="0" i="1" smtClean="0">
                              <a:solidFill>
                                <a:schemeClr val="accent2">
                                  <a:lumMod val="75000"/>
                                </a:schemeClr>
                              </a:solidFill>
                              <a:latin typeface="Cambria Math" panose="02040503050406030204" pitchFamily="18" charset="0"/>
                              <a:ea typeface="Cambria Math" panose="02040503050406030204" pitchFamily="18" charset="0"/>
                            </a:rPr>
                            <m:t>,</m:t>
                          </m:r>
                          <m:r>
                            <a:rPr lang="en-US" b="0" i="1" smtClean="0">
                              <a:solidFill>
                                <a:schemeClr val="accent2">
                                  <a:lumMod val="75000"/>
                                </a:schemeClr>
                              </a:solidFill>
                              <a:latin typeface="Cambria Math" panose="02040503050406030204" pitchFamily="18" charset="0"/>
                              <a:ea typeface="Cambria Math" panose="02040503050406030204" pitchFamily="18" charset="0"/>
                            </a:rPr>
                            <m:t>𝐴</m:t>
                          </m:r>
                        </m:sub>
                      </m:sSub>
                      <m:r>
                        <a:rPr lang="en-US" b="0" i="1" smtClean="0">
                          <a:solidFill>
                            <a:schemeClr val="accent2">
                              <a:lumMod val="75000"/>
                            </a:schemeClr>
                          </a:solidFill>
                          <a:latin typeface="Cambria Math" panose="02040503050406030204" pitchFamily="18" charset="0"/>
                        </a:rPr>
                        <m:t>= </m:t>
                      </m:r>
                      <m:f>
                        <m:fPr>
                          <m:ctrlPr>
                            <a:rPr lang="en-US" b="0" i="1" smtClean="0">
                              <a:solidFill>
                                <a:schemeClr val="accent2">
                                  <a:lumMod val="75000"/>
                                </a:schemeClr>
                              </a:solidFill>
                              <a:latin typeface="Cambria Math" panose="02040503050406030204" pitchFamily="18" charset="0"/>
                            </a:rPr>
                          </m:ctrlPr>
                        </m:fPr>
                        <m:num>
                          <m:r>
                            <a:rPr lang="en-US" b="0" i="1" smtClean="0">
                              <a:solidFill>
                                <a:schemeClr val="accent2">
                                  <a:lumMod val="75000"/>
                                </a:schemeClr>
                              </a:solidFill>
                              <a:latin typeface="Cambria Math" panose="02040503050406030204" pitchFamily="18" charset="0"/>
                            </a:rPr>
                            <m:t>𝑟</m:t>
                          </m:r>
                          <m:sSub>
                            <m:sSubPr>
                              <m:ctrlPr>
                                <a:rPr lang="en-US" i="1">
                                  <a:solidFill>
                                    <a:schemeClr val="accent2">
                                      <a:lumMod val="75000"/>
                                    </a:schemeClr>
                                  </a:solidFill>
                                  <a:latin typeface="Cambria Math" panose="02040503050406030204" pitchFamily="18" charset="0"/>
                                </a:rPr>
                              </m:ctrlPr>
                            </m:sSubPr>
                            <m:e>
                              <m:r>
                                <a:rPr lang="en-US" i="1">
                                  <a:solidFill>
                                    <a:schemeClr val="accent2">
                                      <a:lumMod val="75000"/>
                                    </a:schemeClr>
                                  </a:solidFill>
                                  <a:latin typeface="Cambria Math" panose="02040503050406030204" pitchFamily="18" charset="0"/>
                                  <a:ea typeface="Cambria Math" panose="02040503050406030204" pitchFamily="18" charset="0"/>
                                </a:rPr>
                                <m:t>𝜙</m:t>
                              </m:r>
                            </m:e>
                            <m:sub>
                              <m:r>
                                <a:rPr lang="en-US" i="1">
                                  <a:solidFill>
                                    <a:schemeClr val="accent2">
                                      <a:lumMod val="75000"/>
                                    </a:schemeClr>
                                  </a:solidFill>
                                  <a:latin typeface="Cambria Math" panose="02040503050406030204" pitchFamily="18" charset="0"/>
                                  <a:ea typeface="Cambria Math" panose="02040503050406030204" pitchFamily="18" charset="0"/>
                                </a:rPr>
                                <m:t>𝑛𝑒𝑡</m:t>
                              </m:r>
                            </m:sub>
                          </m:sSub>
                        </m:num>
                        <m:den>
                          <m:r>
                            <a:rPr lang="en-US" b="0" i="1" smtClean="0">
                              <a:solidFill>
                                <a:schemeClr val="accent2">
                                  <a:lumMod val="75000"/>
                                </a:schemeClr>
                              </a:solidFill>
                              <a:latin typeface="Cambria Math" panose="02040503050406030204" pitchFamily="18" charset="0"/>
                            </a:rPr>
                            <m:t>1−</m:t>
                          </m:r>
                          <m:r>
                            <a:rPr lang="en-US" b="0" i="1" smtClean="0">
                              <a:solidFill>
                                <a:schemeClr val="accent2">
                                  <a:lumMod val="75000"/>
                                </a:schemeClr>
                              </a:solidFill>
                              <a:latin typeface="Cambria Math" panose="02040503050406030204" pitchFamily="18" charset="0"/>
                            </a:rPr>
                            <m:t>𝑟</m:t>
                          </m:r>
                        </m:den>
                      </m:f>
                    </m:oMath>
                  </m:oMathPara>
                </a14:m>
                <a:endParaRPr lang="en-US" dirty="0">
                  <a:solidFill>
                    <a:schemeClr val="accent2">
                      <a:lumMod val="75000"/>
                    </a:schemeClr>
                  </a:solidFill>
                </a:endParaRPr>
              </a:p>
            </p:txBody>
          </p:sp>
        </mc:Choice>
        <mc:Fallback xmlns="">
          <p:sp>
            <p:nvSpPr>
              <p:cNvPr id="20" name="TextBox 19">
                <a:extLst>
                  <a:ext uri="{FF2B5EF4-FFF2-40B4-BE49-F238E27FC236}">
                    <a16:creationId xmlns:a16="http://schemas.microsoft.com/office/drawing/2014/main" id="{ABF1FAD4-6406-AD41-A878-3148864D0B5C}"/>
                  </a:ext>
                </a:extLst>
              </p:cNvPr>
              <p:cNvSpPr txBox="1">
                <a:spLocks noRot="1" noChangeAspect="1" noMove="1" noResize="1" noEditPoints="1" noAdjustHandles="1" noChangeArrowheads="1" noChangeShapeType="1" noTextEdit="1"/>
              </p:cNvSpPr>
              <p:nvPr/>
            </p:nvSpPr>
            <p:spPr>
              <a:xfrm>
                <a:off x="329609" y="3030278"/>
                <a:ext cx="4860305" cy="2207912"/>
              </a:xfrm>
              <a:prstGeom prst="rect">
                <a:avLst/>
              </a:prstGeom>
              <a:blipFill>
                <a:blip r:embed="rId8"/>
                <a:stretch>
                  <a:fillRect l="-257"/>
                </a:stretch>
              </a:blipFill>
              <a:ln w="38100">
                <a:solidFill>
                  <a:schemeClr val="accent2">
                    <a:lumMod val="75000"/>
                  </a:schemeClr>
                </a:solidFill>
                <a:prstDash val="sysDash"/>
                <a:extLst>
                  <a:ext uri="{C807C97D-BFC1-408E-A445-0C87EB9F89A2}">
                    <ask:lineSketchStyleProps xmlns:ask="http://schemas.microsoft.com/office/drawing/2018/sketchyshapes" sd="3844312185">
                      <a:custGeom>
                        <a:avLst/>
                        <a:gdLst>
                          <a:gd name="connsiteX0" fmla="*/ 0 w 4860305"/>
                          <a:gd name="connsiteY0" fmla="*/ 0 h 2207912"/>
                          <a:gd name="connsiteX1" fmla="*/ 597123 w 4860305"/>
                          <a:gd name="connsiteY1" fmla="*/ 0 h 2207912"/>
                          <a:gd name="connsiteX2" fmla="*/ 1291452 w 4860305"/>
                          <a:gd name="connsiteY2" fmla="*/ 0 h 2207912"/>
                          <a:gd name="connsiteX3" fmla="*/ 1888576 w 4860305"/>
                          <a:gd name="connsiteY3" fmla="*/ 0 h 2207912"/>
                          <a:gd name="connsiteX4" fmla="*/ 2680111 w 4860305"/>
                          <a:gd name="connsiteY4" fmla="*/ 0 h 2207912"/>
                          <a:gd name="connsiteX5" fmla="*/ 3423043 w 4860305"/>
                          <a:gd name="connsiteY5" fmla="*/ 0 h 2207912"/>
                          <a:gd name="connsiteX6" fmla="*/ 3971564 w 4860305"/>
                          <a:gd name="connsiteY6" fmla="*/ 0 h 2207912"/>
                          <a:gd name="connsiteX7" fmla="*/ 4860305 w 4860305"/>
                          <a:gd name="connsiteY7" fmla="*/ 0 h 2207912"/>
                          <a:gd name="connsiteX8" fmla="*/ 4860305 w 4860305"/>
                          <a:gd name="connsiteY8" fmla="*/ 485741 h 2207912"/>
                          <a:gd name="connsiteX9" fmla="*/ 4860305 w 4860305"/>
                          <a:gd name="connsiteY9" fmla="*/ 1015640 h 2207912"/>
                          <a:gd name="connsiteX10" fmla="*/ 4860305 w 4860305"/>
                          <a:gd name="connsiteY10" fmla="*/ 1501380 h 2207912"/>
                          <a:gd name="connsiteX11" fmla="*/ 4860305 w 4860305"/>
                          <a:gd name="connsiteY11" fmla="*/ 2207912 h 2207912"/>
                          <a:gd name="connsiteX12" fmla="*/ 4214579 w 4860305"/>
                          <a:gd name="connsiteY12" fmla="*/ 2207912 h 2207912"/>
                          <a:gd name="connsiteX13" fmla="*/ 3617456 w 4860305"/>
                          <a:gd name="connsiteY13" fmla="*/ 2207912 h 2207912"/>
                          <a:gd name="connsiteX14" fmla="*/ 3020332 w 4860305"/>
                          <a:gd name="connsiteY14" fmla="*/ 2207912 h 2207912"/>
                          <a:gd name="connsiteX15" fmla="*/ 2326003 w 4860305"/>
                          <a:gd name="connsiteY15" fmla="*/ 2207912 h 2207912"/>
                          <a:gd name="connsiteX16" fmla="*/ 1631674 w 4860305"/>
                          <a:gd name="connsiteY16" fmla="*/ 2207912 h 2207912"/>
                          <a:gd name="connsiteX17" fmla="*/ 985948 w 4860305"/>
                          <a:gd name="connsiteY17" fmla="*/ 2207912 h 2207912"/>
                          <a:gd name="connsiteX18" fmla="*/ 0 w 4860305"/>
                          <a:gd name="connsiteY18" fmla="*/ 2207912 h 2207912"/>
                          <a:gd name="connsiteX19" fmla="*/ 0 w 4860305"/>
                          <a:gd name="connsiteY19" fmla="*/ 1700092 h 2207912"/>
                          <a:gd name="connsiteX20" fmla="*/ 0 w 4860305"/>
                          <a:gd name="connsiteY20" fmla="*/ 1148114 h 2207912"/>
                          <a:gd name="connsiteX21" fmla="*/ 0 w 4860305"/>
                          <a:gd name="connsiteY21" fmla="*/ 640294 h 2207912"/>
                          <a:gd name="connsiteX22" fmla="*/ 0 w 4860305"/>
                          <a:gd name="connsiteY22" fmla="*/ 0 h 2207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60305" h="2207912" extrusionOk="0">
                            <a:moveTo>
                              <a:pt x="0" y="0"/>
                            </a:moveTo>
                            <a:cubicBezTo>
                              <a:pt x="265026" y="-2555"/>
                              <a:pt x="373519" y="-19753"/>
                              <a:pt x="597123" y="0"/>
                            </a:cubicBezTo>
                            <a:cubicBezTo>
                              <a:pt x="820727" y="19753"/>
                              <a:pt x="1036261" y="-3946"/>
                              <a:pt x="1291452" y="0"/>
                            </a:cubicBezTo>
                            <a:cubicBezTo>
                              <a:pt x="1546643" y="3946"/>
                              <a:pt x="1600808" y="-23677"/>
                              <a:pt x="1888576" y="0"/>
                            </a:cubicBezTo>
                            <a:cubicBezTo>
                              <a:pt x="2176344" y="23677"/>
                              <a:pt x="2330171" y="-32023"/>
                              <a:pt x="2680111" y="0"/>
                            </a:cubicBezTo>
                            <a:cubicBezTo>
                              <a:pt x="3030051" y="32023"/>
                              <a:pt x="3079523" y="15521"/>
                              <a:pt x="3423043" y="0"/>
                            </a:cubicBezTo>
                            <a:cubicBezTo>
                              <a:pt x="3766563" y="-15521"/>
                              <a:pt x="3847572" y="21291"/>
                              <a:pt x="3971564" y="0"/>
                            </a:cubicBezTo>
                            <a:cubicBezTo>
                              <a:pt x="4095556" y="-21291"/>
                              <a:pt x="4435285" y="-43636"/>
                              <a:pt x="4860305" y="0"/>
                            </a:cubicBezTo>
                            <a:cubicBezTo>
                              <a:pt x="4857276" y="120866"/>
                              <a:pt x="4855753" y="290934"/>
                              <a:pt x="4860305" y="485741"/>
                            </a:cubicBezTo>
                            <a:cubicBezTo>
                              <a:pt x="4864857" y="680548"/>
                              <a:pt x="4843255" y="809301"/>
                              <a:pt x="4860305" y="1015640"/>
                            </a:cubicBezTo>
                            <a:cubicBezTo>
                              <a:pt x="4877355" y="1221979"/>
                              <a:pt x="4883222" y="1399405"/>
                              <a:pt x="4860305" y="1501380"/>
                            </a:cubicBezTo>
                            <a:cubicBezTo>
                              <a:pt x="4837388" y="1603355"/>
                              <a:pt x="4889785" y="2032096"/>
                              <a:pt x="4860305" y="2207912"/>
                            </a:cubicBezTo>
                            <a:cubicBezTo>
                              <a:pt x="4718757" y="2203994"/>
                              <a:pt x="4358302" y="2236018"/>
                              <a:pt x="4214579" y="2207912"/>
                            </a:cubicBezTo>
                            <a:cubicBezTo>
                              <a:pt x="4070856" y="2179806"/>
                              <a:pt x="3812726" y="2205386"/>
                              <a:pt x="3617456" y="2207912"/>
                            </a:cubicBezTo>
                            <a:cubicBezTo>
                              <a:pt x="3422186" y="2210438"/>
                              <a:pt x="3272415" y="2232460"/>
                              <a:pt x="3020332" y="2207912"/>
                            </a:cubicBezTo>
                            <a:cubicBezTo>
                              <a:pt x="2768249" y="2183364"/>
                              <a:pt x="2619214" y="2225801"/>
                              <a:pt x="2326003" y="2207912"/>
                            </a:cubicBezTo>
                            <a:cubicBezTo>
                              <a:pt x="2032792" y="2190023"/>
                              <a:pt x="1900551" y="2230161"/>
                              <a:pt x="1631674" y="2207912"/>
                            </a:cubicBezTo>
                            <a:cubicBezTo>
                              <a:pt x="1362797" y="2185663"/>
                              <a:pt x="1287963" y="2181673"/>
                              <a:pt x="985948" y="2207912"/>
                            </a:cubicBezTo>
                            <a:cubicBezTo>
                              <a:pt x="683933" y="2234151"/>
                              <a:pt x="285769" y="2253246"/>
                              <a:pt x="0" y="2207912"/>
                            </a:cubicBezTo>
                            <a:cubicBezTo>
                              <a:pt x="-3175" y="2068737"/>
                              <a:pt x="-9970" y="1915815"/>
                              <a:pt x="0" y="1700092"/>
                            </a:cubicBezTo>
                            <a:cubicBezTo>
                              <a:pt x="9970" y="1484369"/>
                              <a:pt x="-2328" y="1366727"/>
                              <a:pt x="0" y="1148114"/>
                            </a:cubicBezTo>
                            <a:cubicBezTo>
                              <a:pt x="2328" y="929501"/>
                              <a:pt x="-8488" y="851148"/>
                              <a:pt x="0" y="640294"/>
                            </a:cubicBezTo>
                            <a:cubicBezTo>
                              <a:pt x="8488" y="429440"/>
                              <a:pt x="-26884" y="146332"/>
                              <a:pt x="0" y="0"/>
                            </a:cubicBezTo>
                            <a:close/>
                          </a:path>
                        </a:pathLst>
                      </a:custGeom>
                      <ask:type>
                        <ask:lineSketchFreehand/>
                      </ask:type>
                    </ask:lineSketchStyleProps>
                  </a:ext>
                </a:extLst>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B479386A-07EC-7A4B-87AA-1E87EE566F28}"/>
                  </a:ext>
                </a:extLst>
              </p:cNvPr>
              <p:cNvSpPr txBox="1"/>
              <p:nvPr/>
            </p:nvSpPr>
            <p:spPr>
              <a:xfrm>
                <a:off x="9372062" y="580846"/>
                <a:ext cx="132113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𝜙</m:t>
                          </m:r>
                        </m:e>
                        <m:sub>
                          <m:r>
                            <a:rPr lang="en-US" b="0" i="1" smtClean="0">
                              <a:latin typeface="Cambria Math" panose="02040503050406030204" pitchFamily="18" charset="0"/>
                              <a:ea typeface="Cambria Math" panose="02040503050406030204" pitchFamily="18" charset="0"/>
                            </a:rPr>
                            <m:t>𝑖𝑛</m:t>
                          </m:r>
                        </m:sub>
                      </m:sSub>
                      <m:r>
                        <a:rPr lang="en-US" b="0"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𝜙</m:t>
                          </m:r>
                        </m:e>
                        <m:sub>
                          <m:r>
                            <a:rPr lang="en-US" b="0" i="1" smtClean="0">
                              <a:latin typeface="Cambria Math" panose="02040503050406030204" pitchFamily="18" charset="0"/>
                              <a:ea typeface="Cambria Math" panose="02040503050406030204" pitchFamily="18" charset="0"/>
                            </a:rPr>
                            <m:t>𝐴</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𝐶𝐴</m:t>
                          </m:r>
                        </m:sub>
                      </m:sSub>
                    </m:oMath>
                  </m:oMathPara>
                </a14:m>
                <a:endParaRPr lang="en-US" dirty="0"/>
              </a:p>
            </p:txBody>
          </p:sp>
        </mc:Choice>
        <mc:Fallback xmlns="">
          <p:sp>
            <p:nvSpPr>
              <p:cNvPr id="40" name="TextBox 39">
                <a:extLst>
                  <a:ext uri="{FF2B5EF4-FFF2-40B4-BE49-F238E27FC236}">
                    <a16:creationId xmlns:a16="http://schemas.microsoft.com/office/drawing/2014/main" id="{B479386A-07EC-7A4B-87AA-1E87EE566F28}"/>
                  </a:ext>
                </a:extLst>
              </p:cNvPr>
              <p:cNvSpPr txBox="1">
                <a:spLocks noRot="1" noChangeAspect="1" noMove="1" noResize="1" noEditPoints="1" noAdjustHandles="1" noChangeArrowheads="1" noChangeShapeType="1" noTextEdit="1"/>
              </p:cNvSpPr>
              <p:nvPr/>
            </p:nvSpPr>
            <p:spPr>
              <a:xfrm>
                <a:off x="9372062" y="580846"/>
                <a:ext cx="1321131" cy="276999"/>
              </a:xfrm>
              <a:prstGeom prst="rect">
                <a:avLst/>
              </a:prstGeom>
              <a:blipFill>
                <a:blip r:embed="rId9"/>
                <a:stretch>
                  <a:fillRect l="-4762" r="-952" b="-3043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C2FAB521-6636-D548-8F85-50F5230D6BE7}"/>
                  </a:ext>
                </a:extLst>
              </p:cNvPr>
              <p:cNvSpPr txBox="1"/>
              <p:nvPr/>
            </p:nvSpPr>
            <p:spPr>
              <a:xfrm>
                <a:off x="9372062" y="303847"/>
                <a:ext cx="144558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𝜙</m:t>
                          </m:r>
                        </m:e>
                        <m:sub>
                          <m:r>
                            <a:rPr lang="en-US" b="0" i="1" smtClean="0">
                              <a:latin typeface="Cambria Math" panose="02040503050406030204" pitchFamily="18" charset="0"/>
                              <a:ea typeface="Cambria Math" panose="02040503050406030204" pitchFamily="18" charset="0"/>
                            </a:rPr>
                            <m:t>𝑜𝑢𝑡</m:t>
                          </m:r>
                        </m:sub>
                      </m:sSub>
                      <m:r>
                        <a:rPr lang="en-US" b="0"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𝜙</m:t>
                          </m:r>
                        </m:e>
                        <m:sub>
                          <m:r>
                            <a:rPr lang="en-US" b="0" i="1" smtClean="0">
                              <a:latin typeface="Cambria Math" panose="02040503050406030204" pitchFamily="18" charset="0"/>
                              <a:ea typeface="Cambria Math" panose="02040503050406030204" pitchFamily="18" charset="0"/>
                            </a:rPr>
                            <m:t>𝐶𝐴</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𝐴</m:t>
                          </m:r>
                        </m:sub>
                      </m:sSub>
                    </m:oMath>
                  </m:oMathPara>
                </a14:m>
                <a:endParaRPr lang="en-US" dirty="0"/>
              </a:p>
            </p:txBody>
          </p:sp>
        </mc:Choice>
        <mc:Fallback xmlns="">
          <p:sp>
            <p:nvSpPr>
              <p:cNvPr id="41" name="TextBox 40">
                <a:extLst>
                  <a:ext uri="{FF2B5EF4-FFF2-40B4-BE49-F238E27FC236}">
                    <a16:creationId xmlns:a16="http://schemas.microsoft.com/office/drawing/2014/main" id="{C2FAB521-6636-D548-8F85-50F5230D6BE7}"/>
                  </a:ext>
                </a:extLst>
              </p:cNvPr>
              <p:cNvSpPr txBox="1">
                <a:spLocks noRot="1" noChangeAspect="1" noMove="1" noResize="1" noEditPoints="1" noAdjustHandles="1" noChangeArrowheads="1" noChangeShapeType="1" noTextEdit="1"/>
              </p:cNvSpPr>
              <p:nvPr/>
            </p:nvSpPr>
            <p:spPr>
              <a:xfrm>
                <a:off x="9372062" y="303847"/>
                <a:ext cx="1445588" cy="276999"/>
              </a:xfrm>
              <a:prstGeom prst="rect">
                <a:avLst/>
              </a:prstGeom>
              <a:blipFill>
                <a:blip r:embed="rId10"/>
                <a:stretch>
                  <a:fillRect l="-4310" b="-36364"/>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20D56CFD-BAD9-FB4B-A86C-B37BAE33F6BF}"/>
              </a:ext>
            </a:extLst>
          </p:cNvPr>
          <p:cNvSpPr txBox="1"/>
          <p:nvPr/>
        </p:nvSpPr>
        <p:spPr>
          <a:xfrm>
            <a:off x="5189914" y="5017162"/>
            <a:ext cx="5448608" cy="923330"/>
          </a:xfrm>
          <a:prstGeom prst="rect">
            <a:avLst/>
          </a:prstGeom>
          <a:noFill/>
        </p:spPr>
        <p:txBody>
          <a:bodyPr wrap="square" rtlCol="0">
            <a:spAutoFit/>
          </a:bodyPr>
          <a:lstStyle/>
          <a:p>
            <a:r>
              <a:rPr lang="en-US" dirty="0">
                <a:solidFill>
                  <a:schemeClr val="accent2">
                    <a:lumMod val="75000"/>
                  </a:schemeClr>
                </a:solidFill>
              </a:rPr>
              <a:t>…once I do this right, I can continue to substitute terms and simplify the equations to get to one, simple(</a:t>
            </a:r>
            <a:r>
              <a:rPr lang="en-US" dirty="0" err="1">
                <a:solidFill>
                  <a:schemeClr val="accent2">
                    <a:lumMod val="75000"/>
                  </a:schemeClr>
                </a:solidFill>
              </a:rPr>
              <a:t>ish</a:t>
            </a:r>
            <a:r>
              <a:rPr lang="en-US" dirty="0">
                <a:solidFill>
                  <a:schemeClr val="accent2">
                    <a:lumMod val="75000"/>
                  </a:schemeClr>
                </a:solidFill>
              </a:rPr>
              <a:t>) model equation</a:t>
            </a:r>
          </a:p>
        </p:txBody>
      </p:sp>
    </p:spTree>
    <p:extLst>
      <p:ext uri="{BB962C8B-B14F-4D97-AF65-F5344CB8AC3E}">
        <p14:creationId xmlns:p14="http://schemas.microsoft.com/office/powerpoint/2010/main" val="262085832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2BCF4F3-E404-B748-A15D-EFF8B96297F3}"/>
              </a:ext>
            </a:extLst>
          </p:cNvPr>
          <p:cNvSpPr txBox="1"/>
          <p:nvPr/>
        </p:nvSpPr>
        <p:spPr>
          <a:xfrm>
            <a:off x="695739" y="516835"/>
            <a:ext cx="2407069" cy="461665"/>
          </a:xfrm>
          <a:prstGeom prst="rect">
            <a:avLst/>
          </a:prstGeom>
          <a:noFill/>
        </p:spPr>
        <p:txBody>
          <a:bodyPr wrap="none" rtlCol="0">
            <a:spAutoFit/>
          </a:bodyPr>
          <a:lstStyle/>
          <a:p>
            <a:r>
              <a:rPr lang="en-US" sz="2400" dirty="0"/>
              <a:t>Model Equation…</a:t>
            </a:r>
            <a:endParaRPr lang="en-US" sz="2800" dirty="0"/>
          </a:p>
        </p:txBody>
      </p:sp>
    </p:spTree>
    <p:extLst>
      <p:ext uri="{BB962C8B-B14F-4D97-AF65-F5344CB8AC3E}">
        <p14:creationId xmlns:p14="http://schemas.microsoft.com/office/powerpoint/2010/main" val="232985154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2BCF4F3-E404-B748-A15D-EFF8B96297F3}"/>
              </a:ext>
            </a:extLst>
          </p:cNvPr>
          <p:cNvSpPr txBox="1"/>
          <p:nvPr/>
        </p:nvSpPr>
        <p:spPr>
          <a:xfrm>
            <a:off x="695739" y="516835"/>
            <a:ext cx="1836657" cy="461665"/>
          </a:xfrm>
          <a:prstGeom prst="rect">
            <a:avLst/>
          </a:prstGeom>
          <a:noFill/>
        </p:spPr>
        <p:txBody>
          <a:bodyPr wrap="none" rtlCol="0">
            <a:spAutoFit/>
          </a:bodyPr>
          <a:lstStyle/>
          <a:p>
            <a:r>
              <a:rPr lang="en-US" sz="2400" dirty="0"/>
              <a:t>Parameters…</a:t>
            </a:r>
            <a:endParaRPr lang="en-US" sz="2800" dirty="0"/>
          </a:p>
        </p:txBody>
      </p:sp>
    </p:spTree>
    <p:extLst>
      <p:ext uri="{BB962C8B-B14F-4D97-AF65-F5344CB8AC3E}">
        <p14:creationId xmlns:p14="http://schemas.microsoft.com/office/powerpoint/2010/main" val="20841242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13CB880B-5371-D244-B2EB-A37B20B66787}"/>
              </a:ext>
            </a:extLst>
          </p:cNvPr>
          <p:cNvGrpSpPr/>
          <p:nvPr/>
        </p:nvGrpSpPr>
        <p:grpSpPr>
          <a:xfrm>
            <a:off x="3573826" y="118420"/>
            <a:ext cx="8512256" cy="6621159"/>
            <a:chOff x="2402251" y="-12972"/>
            <a:chExt cx="8512256" cy="6621159"/>
          </a:xfrm>
        </p:grpSpPr>
        <p:pic>
          <p:nvPicPr>
            <p:cNvPr id="3" name="Picture 2">
              <a:extLst>
                <a:ext uri="{FF2B5EF4-FFF2-40B4-BE49-F238E27FC236}">
                  <a16:creationId xmlns:a16="http://schemas.microsoft.com/office/drawing/2014/main" id="{532A3970-DA13-624D-B725-00FBAE1F7B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07295" y="3313617"/>
              <a:ext cx="4207212" cy="3294570"/>
            </a:xfrm>
            <a:prstGeom prst="rect">
              <a:avLst/>
            </a:prstGeom>
          </p:spPr>
        </p:pic>
        <p:pic>
          <p:nvPicPr>
            <p:cNvPr id="4" name="Picture 3">
              <a:extLst>
                <a:ext uri="{FF2B5EF4-FFF2-40B4-BE49-F238E27FC236}">
                  <a16:creationId xmlns:a16="http://schemas.microsoft.com/office/drawing/2014/main" id="{BE75BB8A-E615-7147-B24D-9C5AC8F7636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00824" y="-12972"/>
              <a:ext cx="4213683" cy="3313988"/>
            </a:xfrm>
            <a:prstGeom prst="rect">
              <a:avLst/>
            </a:prstGeom>
          </p:spPr>
        </p:pic>
        <p:pic>
          <p:nvPicPr>
            <p:cNvPr id="5" name="Picture 4">
              <a:extLst>
                <a:ext uri="{FF2B5EF4-FFF2-40B4-BE49-F238E27FC236}">
                  <a16:creationId xmlns:a16="http://schemas.microsoft.com/office/drawing/2014/main" id="{906D1462-7C57-054B-8694-F456848352B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02251" y="3313616"/>
              <a:ext cx="4190744" cy="3294569"/>
            </a:xfrm>
            <a:prstGeom prst="rect">
              <a:avLst/>
            </a:prstGeom>
          </p:spPr>
        </p:pic>
        <p:pic>
          <p:nvPicPr>
            <p:cNvPr id="6" name="Picture 5">
              <a:extLst>
                <a:ext uri="{FF2B5EF4-FFF2-40B4-BE49-F238E27FC236}">
                  <a16:creationId xmlns:a16="http://schemas.microsoft.com/office/drawing/2014/main" id="{8F003D5C-5D24-404B-A81E-7F561405757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402251" y="0"/>
              <a:ext cx="4203639" cy="3313911"/>
            </a:xfrm>
            <a:prstGeom prst="rect">
              <a:avLst/>
            </a:prstGeom>
          </p:spPr>
        </p:pic>
      </p:grpSp>
      <p:sp>
        <p:nvSpPr>
          <p:cNvPr id="8" name="TextBox 7">
            <a:extLst>
              <a:ext uri="{FF2B5EF4-FFF2-40B4-BE49-F238E27FC236}">
                <a16:creationId xmlns:a16="http://schemas.microsoft.com/office/drawing/2014/main" id="{DBB5B6DB-6120-F240-98C4-77D1AA9B2A6E}"/>
              </a:ext>
            </a:extLst>
          </p:cNvPr>
          <p:cNvSpPr txBox="1"/>
          <p:nvPr/>
        </p:nvSpPr>
        <p:spPr>
          <a:xfrm>
            <a:off x="214313" y="298085"/>
            <a:ext cx="3114675" cy="5632311"/>
          </a:xfrm>
          <a:prstGeom prst="rect">
            <a:avLst/>
          </a:prstGeom>
          <a:noFill/>
        </p:spPr>
        <p:txBody>
          <a:bodyPr wrap="square" rtlCol="0">
            <a:spAutoFit/>
          </a:bodyPr>
          <a:lstStyle/>
          <a:p>
            <a:r>
              <a:rPr lang="en-US" sz="2400" dirty="0">
                <a:solidFill>
                  <a:schemeClr val="accent5"/>
                </a:solidFill>
              </a:rPr>
              <a:t>Personal research: </a:t>
            </a:r>
          </a:p>
          <a:p>
            <a:endParaRPr lang="en-US" sz="2400" dirty="0"/>
          </a:p>
          <a:p>
            <a:pPr marL="342900" indent="-342900">
              <a:buFont typeface="Wingdings" pitchFamily="2" charset="2"/>
              <a:buChar char="q"/>
            </a:pPr>
            <a:r>
              <a:rPr lang="en-US" sz="2400" dirty="0"/>
              <a:t>Understanding the timing and drivers of carbonate formation in </a:t>
            </a:r>
            <a:r>
              <a:rPr lang="en-US" sz="2400" i="1" dirty="0">
                <a:solidFill>
                  <a:schemeClr val="accent5"/>
                </a:solidFill>
              </a:rPr>
              <a:t>palustrine</a:t>
            </a:r>
            <a:r>
              <a:rPr lang="en-US" sz="2400" dirty="0"/>
              <a:t> environments</a:t>
            </a:r>
          </a:p>
          <a:p>
            <a:pPr marL="342900" indent="-342900">
              <a:buFont typeface="Wingdings" pitchFamily="2" charset="2"/>
              <a:buChar char="q"/>
            </a:pPr>
            <a:endParaRPr lang="en-US" sz="2400" dirty="0"/>
          </a:p>
          <a:p>
            <a:pPr marL="342900" indent="-342900">
              <a:buFont typeface="Wingdings" pitchFamily="2" charset="2"/>
              <a:buChar char="q"/>
            </a:pPr>
            <a:r>
              <a:rPr lang="en-US" sz="2400" dirty="0"/>
              <a:t>To create geochemical interpretive record to apply to ancient archives</a:t>
            </a:r>
          </a:p>
          <a:p>
            <a:endParaRPr lang="en-US" sz="2400" dirty="0"/>
          </a:p>
          <a:p>
            <a:r>
              <a:rPr lang="en-US" sz="2400" dirty="0"/>
              <a:t> </a:t>
            </a:r>
          </a:p>
        </p:txBody>
      </p:sp>
      <p:sp>
        <p:nvSpPr>
          <p:cNvPr id="9" name="TextBox 8">
            <a:extLst>
              <a:ext uri="{FF2B5EF4-FFF2-40B4-BE49-F238E27FC236}">
                <a16:creationId xmlns:a16="http://schemas.microsoft.com/office/drawing/2014/main" id="{1B121D19-A602-1B4F-9CE7-A7FA3BC73154}"/>
              </a:ext>
            </a:extLst>
          </p:cNvPr>
          <p:cNvSpPr txBox="1"/>
          <p:nvPr/>
        </p:nvSpPr>
        <p:spPr>
          <a:xfrm>
            <a:off x="1363219" y="6080277"/>
            <a:ext cx="2351532" cy="646331"/>
          </a:xfrm>
          <a:prstGeom prst="rect">
            <a:avLst/>
          </a:prstGeom>
          <a:noFill/>
        </p:spPr>
        <p:txBody>
          <a:bodyPr wrap="square" rtlCol="0">
            <a:spAutoFit/>
          </a:bodyPr>
          <a:lstStyle/>
          <a:p>
            <a:r>
              <a:rPr lang="en-US" dirty="0"/>
              <a:t>Las Tablas de Daimiel NP, central Spain </a:t>
            </a:r>
            <a:r>
              <a:rPr lang="en-US" dirty="0">
                <a:sym typeface="Wingdings" pitchFamily="2" charset="2"/>
              </a:rPr>
              <a:t> </a:t>
            </a:r>
            <a:endParaRPr lang="en-US" dirty="0"/>
          </a:p>
        </p:txBody>
      </p:sp>
    </p:spTree>
    <p:extLst>
      <p:ext uri="{BB962C8B-B14F-4D97-AF65-F5344CB8AC3E}">
        <p14:creationId xmlns:p14="http://schemas.microsoft.com/office/powerpoint/2010/main" val="197871459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F18F2C1-6FCD-5F4A-B93F-DC38900D6A0D}"/>
              </a:ext>
            </a:extLst>
          </p:cNvPr>
          <p:cNvPicPr>
            <a:picLocks noChangeAspect="1"/>
          </p:cNvPicPr>
          <p:nvPr/>
        </p:nvPicPr>
        <p:blipFill>
          <a:blip r:embed="rId2"/>
          <a:stretch>
            <a:fillRect/>
          </a:stretch>
        </p:blipFill>
        <p:spPr>
          <a:xfrm>
            <a:off x="1565978" y="5802438"/>
            <a:ext cx="1173345" cy="988371"/>
          </a:xfrm>
          <a:prstGeom prst="rect">
            <a:avLst/>
          </a:prstGeom>
        </p:spPr>
      </p:pic>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67554C46-882E-424A-9E1F-4650F551ED9B}"/>
                  </a:ext>
                </a:extLst>
              </p:cNvPr>
              <p:cNvSpPr>
                <a:spLocks noGrp="1"/>
              </p:cNvSpPr>
              <p:nvPr>
                <p:ph idx="1"/>
              </p:nvPr>
            </p:nvSpPr>
            <p:spPr>
              <a:xfrm>
                <a:off x="2152650" y="202302"/>
                <a:ext cx="7886700" cy="6433167"/>
              </a:xfrm>
            </p:spPr>
            <p:txBody>
              <a:bodyPr>
                <a:normAutofit lnSpcReduction="10000"/>
              </a:bodyPr>
              <a:lstStyle/>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𝐶</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𝑂</m:t>
                          </m:r>
                        </m:e>
                        <m:sub>
                          <m:r>
                            <a:rPr lang="en-US" b="0" i="1" smtClean="0">
                              <a:latin typeface="Cambria Math" panose="02040503050406030204" pitchFamily="18" charset="0"/>
                            </a:rPr>
                            <m:t>2 (</m:t>
                          </m:r>
                          <m:r>
                            <a:rPr lang="en-US" b="0" i="1" smtClean="0">
                              <a:latin typeface="Cambria Math" panose="02040503050406030204" pitchFamily="18" charset="0"/>
                            </a:rPr>
                            <m:t>𝑔</m:t>
                          </m:r>
                          <m:r>
                            <a:rPr lang="en-US" b="0" i="1" smtClean="0">
                              <a:latin typeface="Cambria Math" panose="02040503050406030204" pitchFamily="18" charset="0"/>
                            </a:rPr>
                            <m:t>)</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𝐻</m:t>
                          </m:r>
                        </m:e>
                        <m:sub>
                          <m:r>
                            <a:rPr lang="en-US" b="0" i="1" smtClean="0">
                              <a:latin typeface="Cambria Math" panose="02040503050406030204" pitchFamily="18" charset="0"/>
                            </a:rPr>
                            <m:t>2</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𝑂</m:t>
                          </m:r>
                        </m:e>
                        <m:sub>
                          <m:r>
                            <a:rPr lang="en-US" b="0" i="1" smtClean="0">
                              <a:latin typeface="Cambria Math" panose="02040503050406030204" pitchFamily="18" charset="0"/>
                            </a:rPr>
                            <m:t>(</m:t>
                          </m:r>
                          <m:r>
                            <a:rPr lang="en-US" b="0" i="1" smtClean="0">
                              <a:latin typeface="Cambria Math" panose="02040503050406030204" pitchFamily="18" charset="0"/>
                            </a:rPr>
                            <m:t>𝑙</m:t>
                          </m:r>
                          <m:r>
                            <a:rPr lang="en-US" b="0" i="1" smtClean="0">
                              <a:latin typeface="Cambria Math" panose="02040503050406030204" pitchFamily="18" charset="0"/>
                            </a:rPr>
                            <m:t>)</m:t>
                          </m:r>
                        </m:sub>
                      </m:sSub>
                      <m:r>
                        <a:rPr lang="en-US" b="0" i="1" smtClean="0">
                          <a:latin typeface="Cambria Math" panose="02040503050406030204" pitchFamily="18" charset="0"/>
                          <a:ea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𝐻</m:t>
                          </m:r>
                        </m:e>
                        <m:sub>
                          <m:r>
                            <a:rPr lang="en-US" i="1">
                              <a:latin typeface="Cambria Math" panose="02040503050406030204" pitchFamily="18" charset="0"/>
                            </a:rPr>
                            <m:t>2</m:t>
                          </m:r>
                        </m:sub>
                      </m:sSub>
                      <m:sSub>
                        <m:sSubPr>
                          <m:ctrlPr>
                            <a:rPr lang="en-US" i="1">
                              <a:latin typeface="Cambria Math" panose="02040503050406030204" pitchFamily="18" charset="0"/>
                            </a:rPr>
                          </m:ctrlPr>
                        </m:sSubPr>
                        <m:e>
                          <m:r>
                            <a:rPr lang="en-US" b="0" i="1" smtClean="0">
                              <a:latin typeface="Cambria Math" panose="02040503050406030204" pitchFamily="18" charset="0"/>
                            </a:rPr>
                            <m:t>𝐶𝑂</m:t>
                          </m:r>
                        </m:e>
                        <m:sub>
                          <m:r>
                            <a:rPr lang="en-US" b="0" i="1" smtClean="0">
                              <a:latin typeface="Cambria Math" panose="02040503050406030204" pitchFamily="18" charset="0"/>
                            </a:rPr>
                            <m:t>3 </m:t>
                          </m:r>
                          <m:r>
                            <a:rPr lang="en-US" i="1">
                              <a:latin typeface="Cambria Math" panose="02040503050406030204" pitchFamily="18" charset="0"/>
                            </a:rPr>
                            <m:t>(</m:t>
                          </m:r>
                          <m:r>
                            <a:rPr lang="en-US" b="0" i="1" smtClean="0">
                              <a:latin typeface="Cambria Math" panose="02040503050406030204" pitchFamily="18" charset="0"/>
                            </a:rPr>
                            <m:t>𝑎𝑞</m:t>
                          </m:r>
                          <m:r>
                            <a:rPr lang="en-US" i="1">
                              <a:latin typeface="Cambria Math" panose="02040503050406030204" pitchFamily="18" charset="0"/>
                            </a:rPr>
                            <m:t>)</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𝑠𝑝</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−1.5</m:t>
                          </m:r>
                        </m:sup>
                      </m:sSup>
                    </m:oMath>
                  </m:oMathPara>
                </a14:m>
                <a:endParaRPr lang="en-US" dirty="0"/>
              </a:p>
              <a:p>
                <a:pPr marL="0" indent="0">
                  <a:buNone/>
                </a:pPr>
                <a:endParaRPr lang="en-US" dirty="0"/>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𝐻</m:t>
                          </m:r>
                        </m:e>
                        <m:sub>
                          <m:r>
                            <a:rPr lang="en-US" i="1">
                              <a:latin typeface="Cambria Math" panose="02040503050406030204" pitchFamily="18" charset="0"/>
                            </a:rPr>
                            <m:t>2</m:t>
                          </m:r>
                        </m:sub>
                      </m:sSub>
                      <m:sSub>
                        <m:sSubPr>
                          <m:ctrlPr>
                            <a:rPr lang="en-US" i="1">
                              <a:latin typeface="Cambria Math" panose="02040503050406030204" pitchFamily="18" charset="0"/>
                            </a:rPr>
                          </m:ctrlPr>
                        </m:sSubPr>
                        <m:e>
                          <m:r>
                            <a:rPr lang="en-US" i="1">
                              <a:latin typeface="Cambria Math" panose="02040503050406030204" pitchFamily="18" charset="0"/>
                            </a:rPr>
                            <m:t>𝐶𝑂</m:t>
                          </m:r>
                        </m:e>
                        <m:sub>
                          <m:r>
                            <a:rPr lang="en-US" i="1">
                              <a:latin typeface="Cambria Math" panose="02040503050406030204" pitchFamily="18" charset="0"/>
                            </a:rPr>
                            <m:t>3 (</m:t>
                          </m:r>
                          <m:r>
                            <a:rPr lang="en-US" i="1">
                              <a:latin typeface="Cambria Math" panose="02040503050406030204" pitchFamily="18" charset="0"/>
                            </a:rPr>
                            <m:t>𝑎𝑞</m:t>
                          </m:r>
                          <m:r>
                            <a:rPr lang="en-US" i="1">
                              <a:latin typeface="Cambria Math" panose="02040503050406030204" pitchFamily="18" charset="0"/>
                            </a:rPr>
                            <m:t>)</m:t>
                          </m:r>
                        </m:sub>
                      </m:sSub>
                      <m:r>
                        <a:rPr lang="en-US" i="1">
                          <a:latin typeface="Cambria Math" panose="02040503050406030204" pitchFamily="18" charset="0"/>
                          <a:ea typeface="Cambria Math" panose="02040503050406030204" pitchFamily="18" charset="0"/>
                        </a:rPr>
                        <m:t>⇌</m:t>
                      </m:r>
                      <m:sSubSup>
                        <m:sSubSupPr>
                          <m:ctrlPr>
                            <a:rPr lang="en-US" i="1" smtClean="0">
                              <a:latin typeface="Cambria Math" panose="02040503050406030204" pitchFamily="18" charset="0"/>
                              <a:ea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𝐻𝐶𝑂</m:t>
                          </m:r>
                        </m:e>
                        <m:sub>
                          <m:r>
                            <a:rPr lang="en-US" b="0" i="1" smtClean="0">
                              <a:latin typeface="Cambria Math" panose="02040503050406030204" pitchFamily="18" charset="0"/>
                              <a:ea typeface="Cambria Math" panose="02040503050406030204" pitchFamily="18" charset="0"/>
                            </a:rPr>
                            <m:t>3 (</m:t>
                          </m:r>
                          <m:r>
                            <a:rPr lang="en-US" b="0" i="1" smtClean="0">
                              <a:latin typeface="Cambria Math" panose="02040503050406030204" pitchFamily="18" charset="0"/>
                              <a:ea typeface="Cambria Math" panose="02040503050406030204" pitchFamily="18" charset="0"/>
                            </a:rPr>
                            <m:t>𝑎𝑞</m:t>
                          </m:r>
                          <m:r>
                            <a:rPr lang="en-US" b="0" i="1" smtClean="0">
                              <a:latin typeface="Cambria Math" panose="02040503050406030204" pitchFamily="18" charset="0"/>
                              <a:ea typeface="Cambria Math" panose="02040503050406030204" pitchFamily="18" charset="0"/>
                            </a:rPr>
                            <m:t>)</m:t>
                          </m:r>
                        </m:sub>
                        <m:sup>
                          <m:r>
                            <a:rPr lang="en-US" b="0" i="1" smtClean="0">
                              <a:latin typeface="Cambria Math" panose="02040503050406030204" pitchFamily="18" charset="0"/>
                              <a:ea typeface="Cambria Math" panose="02040503050406030204" pitchFamily="18" charset="0"/>
                            </a:rPr>
                            <m:t>−</m:t>
                          </m:r>
                        </m:sup>
                      </m:sSubSup>
                      <m:r>
                        <a:rPr lang="en-US" b="0" i="1" smtClean="0">
                          <a:latin typeface="Cambria Math" panose="02040503050406030204" pitchFamily="18" charset="0"/>
                          <a:ea typeface="Cambria Math" panose="02040503050406030204" pitchFamily="18" charset="0"/>
                        </a:rPr>
                        <m:t>+</m:t>
                      </m:r>
                      <m:sSubSup>
                        <m:sSubSupPr>
                          <m:ctrlPr>
                            <a:rPr lang="en-US" b="0" i="1" smtClean="0">
                              <a:latin typeface="Cambria Math" panose="02040503050406030204" pitchFamily="18" charset="0"/>
                              <a:ea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𝐻</m:t>
                          </m:r>
                        </m:e>
                        <m: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𝑎𝑞</m:t>
                          </m:r>
                          <m:r>
                            <a:rPr lang="en-US" b="0" i="1" smtClean="0">
                              <a:latin typeface="Cambria Math" panose="02040503050406030204" pitchFamily="18" charset="0"/>
                              <a:ea typeface="Cambria Math" panose="02040503050406030204" pitchFamily="18" charset="0"/>
                            </a:rPr>
                            <m:t>)</m:t>
                          </m:r>
                        </m:sub>
                        <m:sup>
                          <m:r>
                            <a:rPr lang="en-US" b="0" i="1" smtClean="0">
                              <a:latin typeface="Cambria Math" panose="02040503050406030204" pitchFamily="18" charset="0"/>
                              <a:ea typeface="Cambria Math" panose="02040503050406030204" pitchFamily="18" charset="0"/>
                            </a:rPr>
                            <m:t>+</m:t>
                          </m:r>
                        </m:sup>
                      </m:sSubSup>
                      <m:sSub>
                        <m:sSubPr>
                          <m:ctrlPr>
                            <a:rPr lang="en-US" i="1">
                              <a:latin typeface="Cambria Math" panose="02040503050406030204" pitchFamily="18" charset="0"/>
                            </a:rPr>
                          </m:ctrlPr>
                        </m:sSubPr>
                        <m:e>
                          <m:r>
                            <a:rPr lang="en-US" b="0" i="1" smtClean="0">
                              <a:latin typeface="Cambria Math" panose="02040503050406030204" pitchFamily="18" charset="0"/>
                            </a:rPr>
                            <m:t>      </m:t>
                          </m:r>
                          <m:r>
                            <a:rPr lang="en-US" i="1">
                              <a:latin typeface="Cambria Math" panose="02040503050406030204" pitchFamily="18" charset="0"/>
                            </a:rPr>
                            <m:t>𝐾</m:t>
                          </m:r>
                        </m:e>
                        <m:sub>
                          <m:r>
                            <a:rPr lang="en-US" i="1">
                              <a:latin typeface="Cambria Math" panose="02040503050406030204" pitchFamily="18" charset="0"/>
                            </a:rPr>
                            <m:t>𝑠𝑝</m:t>
                          </m:r>
                        </m:sub>
                      </m:sSub>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10</m:t>
                          </m:r>
                        </m:e>
                        <m:sup>
                          <m:r>
                            <a:rPr lang="en-US" i="1">
                              <a:latin typeface="Cambria Math" panose="02040503050406030204" pitchFamily="18" charset="0"/>
                            </a:rPr>
                            <m:t>−</m:t>
                          </m:r>
                          <m:r>
                            <a:rPr lang="en-US" b="0" i="1" smtClean="0">
                              <a:latin typeface="Cambria Math" panose="02040503050406030204" pitchFamily="18" charset="0"/>
                            </a:rPr>
                            <m:t>6.3</m:t>
                          </m:r>
                        </m:sup>
                      </m:sSup>
                    </m:oMath>
                  </m:oMathPara>
                </a14:m>
                <a:endParaRPr lang="en-US" dirty="0"/>
              </a:p>
              <a:p>
                <a:pPr marL="0" indent="0">
                  <a:buNone/>
                </a:pPr>
                <a:endParaRPr lang="en-US" dirty="0"/>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sSubSup>
                        <m:sSubSupPr>
                          <m:ctrlPr>
                            <a:rPr lang="en-US" i="1">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𝐻𝐶𝑂</m:t>
                          </m:r>
                        </m:e>
                        <m:sub>
                          <m:r>
                            <a:rPr lang="en-US" i="1">
                              <a:latin typeface="Cambria Math" panose="02040503050406030204" pitchFamily="18" charset="0"/>
                              <a:ea typeface="Cambria Math" panose="02040503050406030204" pitchFamily="18" charset="0"/>
                            </a:rPr>
                            <m:t>3 (</m:t>
                          </m:r>
                          <m:r>
                            <a:rPr lang="en-US" i="1">
                              <a:latin typeface="Cambria Math" panose="02040503050406030204" pitchFamily="18" charset="0"/>
                              <a:ea typeface="Cambria Math" panose="02040503050406030204" pitchFamily="18" charset="0"/>
                            </a:rPr>
                            <m:t>𝑎𝑞</m:t>
                          </m:r>
                          <m:r>
                            <a:rPr lang="en-US" i="1">
                              <a:latin typeface="Cambria Math" panose="02040503050406030204" pitchFamily="18" charset="0"/>
                              <a:ea typeface="Cambria Math" panose="02040503050406030204" pitchFamily="18" charset="0"/>
                            </a:rPr>
                            <m:t>)</m:t>
                          </m:r>
                        </m:sub>
                        <m:sup>
                          <m:r>
                            <a:rPr lang="en-US" i="1">
                              <a:latin typeface="Cambria Math" panose="02040503050406030204" pitchFamily="18" charset="0"/>
                              <a:ea typeface="Cambria Math" panose="02040503050406030204" pitchFamily="18" charset="0"/>
                            </a:rPr>
                            <m:t>−</m:t>
                          </m:r>
                        </m:sup>
                      </m:sSubSup>
                      <m:r>
                        <a:rPr lang="en-US" i="1">
                          <a:latin typeface="Cambria Math" panose="02040503050406030204" pitchFamily="18" charset="0"/>
                          <a:ea typeface="Cambria Math" panose="02040503050406030204" pitchFamily="18" charset="0"/>
                        </a:rPr>
                        <m:t>⇌</m:t>
                      </m:r>
                      <m:sSubSup>
                        <m:sSubSupPr>
                          <m:ctrlPr>
                            <a:rPr lang="en-US" i="1">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𝐶𝑂</m:t>
                          </m:r>
                        </m:e>
                        <m:sub>
                          <m:r>
                            <a:rPr lang="en-US" i="1">
                              <a:latin typeface="Cambria Math" panose="02040503050406030204" pitchFamily="18" charset="0"/>
                              <a:ea typeface="Cambria Math" panose="02040503050406030204" pitchFamily="18" charset="0"/>
                            </a:rPr>
                            <m:t>3 (</m:t>
                          </m:r>
                          <m:r>
                            <a:rPr lang="en-US" i="1">
                              <a:latin typeface="Cambria Math" panose="02040503050406030204" pitchFamily="18" charset="0"/>
                              <a:ea typeface="Cambria Math" panose="02040503050406030204" pitchFamily="18" charset="0"/>
                            </a:rPr>
                            <m:t>𝑎𝑞</m:t>
                          </m:r>
                          <m:r>
                            <a:rPr lang="en-US" i="1">
                              <a:latin typeface="Cambria Math" panose="02040503050406030204" pitchFamily="18" charset="0"/>
                              <a:ea typeface="Cambria Math" panose="02040503050406030204" pitchFamily="18" charset="0"/>
                            </a:rPr>
                            <m:t>)</m:t>
                          </m:r>
                        </m:sub>
                        <m:sup>
                          <m:r>
                            <a:rPr lang="en-US" b="0" i="1" smtClean="0">
                              <a:latin typeface="Cambria Math" panose="02040503050406030204" pitchFamily="18" charset="0"/>
                              <a:ea typeface="Cambria Math" panose="02040503050406030204" pitchFamily="18" charset="0"/>
                            </a:rPr>
                            <m:t>2</m:t>
                          </m:r>
                          <m:r>
                            <a:rPr lang="en-US" i="1">
                              <a:latin typeface="Cambria Math" panose="02040503050406030204" pitchFamily="18" charset="0"/>
                              <a:ea typeface="Cambria Math" panose="02040503050406030204" pitchFamily="18" charset="0"/>
                            </a:rPr>
                            <m:t>−</m:t>
                          </m:r>
                        </m:sup>
                      </m:sSubSup>
                      <m:r>
                        <a:rPr lang="en-US" i="1">
                          <a:latin typeface="Cambria Math" panose="02040503050406030204" pitchFamily="18" charset="0"/>
                          <a:ea typeface="Cambria Math" panose="02040503050406030204" pitchFamily="18" charset="0"/>
                        </a:rPr>
                        <m:t>+</m:t>
                      </m:r>
                      <m:sSubSup>
                        <m:sSubSupPr>
                          <m:ctrlPr>
                            <a:rPr lang="en-US" i="1">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𝐻</m:t>
                          </m:r>
                        </m:e>
                        <m: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𝑎𝑞</m:t>
                          </m:r>
                          <m:r>
                            <a:rPr lang="en-US" i="1">
                              <a:latin typeface="Cambria Math" panose="02040503050406030204" pitchFamily="18" charset="0"/>
                              <a:ea typeface="Cambria Math" panose="02040503050406030204" pitchFamily="18" charset="0"/>
                            </a:rPr>
                            <m:t>)</m:t>
                          </m:r>
                        </m:sub>
                        <m:sup>
                          <m:r>
                            <a:rPr lang="en-US" i="1">
                              <a:latin typeface="Cambria Math" panose="02040503050406030204" pitchFamily="18" charset="0"/>
                              <a:ea typeface="Cambria Math" panose="02040503050406030204" pitchFamily="18" charset="0"/>
                            </a:rPr>
                            <m:t>+</m:t>
                          </m:r>
                        </m:sup>
                      </m:sSubSup>
                      <m:sSub>
                        <m:sSubPr>
                          <m:ctrlPr>
                            <a:rPr lang="en-US" i="1">
                              <a:latin typeface="Cambria Math" panose="02040503050406030204" pitchFamily="18" charset="0"/>
                            </a:rPr>
                          </m:ctrlPr>
                        </m:sSubPr>
                        <m:e>
                          <m:r>
                            <a:rPr lang="en-US" i="1">
                              <a:latin typeface="Cambria Math" panose="02040503050406030204" pitchFamily="18" charset="0"/>
                            </a:rPr>
                            <m:t>      </m:t>
                          </m:r>
                          <m:r>
                            <a:rPr lang="en-US" i="1">
                              <a:latin typeface="Cambria Math" panose="02040503050406030204" pitchFamily="18" charset="0"/>
                            </a:rPr>
                            <m:t>𝐾</m:t>
                          </m:r>
                        </m:e>
                        <m:sub>
                          <m:r>
                            <a:rPr lang="en-US" i="1">
                              <a:latin typeface="Cambria Math" panose="02040503050406030204" pitchFamily="18" charset="0"/>
                            </a:rPr>
                            <m:t>𝑠𝑝</m:t>
                          </m:r>
                        </m:sub>
                      </m:sSub>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10</m:t>
                          </m:r>
                        </m:e>
                        <m:sup>
                          <m:r>
                            <a:rPr lang="en-US" i="1">
                              <a:latin typeface="Cambria Math" panose="02040503050406030204" pitchFamily="18" charset="0"/>
                            </a:rPr>
                            <m:t>−</m:t>
                          </m:r>
                          <m:r>
                            <a:rPr lang="en-US" b="0" i="1" smtClean="0">
                              <a:latin typeface="Cambria Math" panose="02040503050406030204" pitchFamily="18" charset="0"/>
                            </a:rPr>
                            <m:t>10.3</m:t>
                          </m:r>
                        </m:sup>
                      </m:sSup>
                    </m:oMath>
                  </m:oMathPara>
                </a14:m>
                <a:endParaRPr lang="en-US" dirty="0"/>
              </a:p>
              <a:p>
                <a:pPr marL="0" indent="0">
                  <a:buNone/>
                </a:pPr>
                <a:endParaRPr lang="en-US" dirty="0"/>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𝐷𝐼𝐶</m:t>
                      </m:r>
                      <m:r>
                        <a:rPr lang="en-US" i="1">
                          <a:latin typeface="Cambria Math" panose="02040503050406030204" pitchFamily="18" charset="0"/>
                        </a:rPr>
                        <m:t>= ∑</m:t>
                      </m:r>
                      <m:d>
                        <m:dPr>
                          <m:begChr m:val="["/>
                          <m:endChr m:val="]"/>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𝐻</m:t>
                              </m:r>
                            </m:e>
                            <m:sub>
                              <m:r>
                                <a:rPr lang="en-US" i="1">
                                  <a:latin typeface="Cambria Math" panose="02040503050406030204" pitchFamily="18" charset="0"/>
                                </a:rPr>
                                <m:t>2</m:t>
                              </m:r>
                            </m:sub>
                          </m:sSub>
                          <m:sSub>
                            <m:sSubPr>
                              <m:ctrlPr>
                                <a:rPr lang="en-US" i="1">
                                  <a:latin typeface="Cambria Math" panose="02040503050406030204" pitchFamily="18" charset="0"/>
                                </a:rPr>
                              </m:ctrlPr>
                            </m:sSubPr>
                            <m:e>
                              <m:r>
                                <a:rPr lang="en-US" i="1">
                                  <a:latin typeface="Cambria Math" panose="02040503050406030204" pitchFamily="18" charset="0"/>
                                </a:rPr>
                                <m:t>𝐶𝑂</m:t>
                              </m:r>
                            </m:e>
                            <m:sub>
                              <m:r>
                                <a:rPr lang="en-US" i="1">
                                  <a:latin typeface="Cambria Math" panose="02040503050406030204" pitchFamily="18" charset="0"/>
                                </a:rPr>
                                <m:t>3 </m:t>
                              </m:r>
                              <m:d>
                                <m:dPr>
                                  <m:ctrlPr>
                                    <a:rPr lang="en-US" i="1">
                                      <a:latin typeface="Cambria Math" panose="02040503050406030204" pitchFamily="18" charset="0"/>
                                    </a:rPr>
                                  </m:ctrlPr>
                                </m:dPr>
                                <m:e>
                                  <m:r>
                                    <a:rPr lang="en-US" i="1">
                                      <a:latin typeface="Cambria Math" panose="02040503050406030204" pitchFamily="18" charset="0"/>
                                    </a:rPr>
                                    <m:t>𝑎𝑞</m:t>
                                  </m:r>
                                </m:e>
                              </m:d>
                            </m:sub>
                          </m:sSub>
                        </m:e>
                      </m:d>
                      <m:r>
                        <a:rPr lang="en-US" i="1">
                          <a:latin typeface="Cambria Math" panose="02040503050406030204" pitchFamily="18" charset="0"/>
                        </a:rPr>
                        <m:t>+</m:t>
                      </m:r>
                      <m:d>
                        <m:dPr>
                          <m:begChr m:val="["/>
                          <m:endChr m:val="]"/>
                          <m:ctrlPr>
                            <a:rPr lang="en-US" i="1">
                              <a:latin typeface="Cambria Math" panose="02040503050406030204" pitchFamily="18" charset="0"/>
                            </a:rPr>
                          </m:ctrlPr>
                        </m:dPr>
                        <m:e>
                          <m:sSubSup>
                            <m:sSubSupPr>
                              <m:ctrlPr>
                                <a:rPr lang="en-US" i="1">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𝐻𝐶𝑂</m:t>
                              </m:r>
                            </m:e>
                            <m:sub>
                              <m:r>
                                <a:rPr lang="en-US" i="1">
                                  <a:latin typeface="Cambria Math" panose="02040503050406030204" pitchFamily="18" charset="0"/>
                                  <a:ea typeface="Cambria Math" panose="02040503050406030204" pitchFamily="18" charset="0"/>
                                </a:rPr>
                                <m:t>3 (</m:t>
                              </m:r>
                              <m:r>
                                <a:rPr lang="en-US" i="1">
                                  <a:latin typeface="Cambria Math" panose="02040503050406030204" pitchFamily="18" charset="0"/>
                                  <a:ea typeface="Cambria Math" panose="02040503050406030204" pitchFamily="18" charset="0"/>
                                </a:rPr>
                                <m:t>𝑎𝑞</m:t>
                              </m:r>
                              <m:r>
                                <a:rPr lang="en-US" i="1">
                                  <a:latin typeface="Cambria Math" panose="02040503050406030204" pitchFamily="18" charset="0"/>
                                  <a:ea typeface="Cambria Math" panose="02040503050406030204" pitchFamily="18" charset="0"/>
                                </a:rPr>
                                <m:t>)</m:t>
                              </m:r>
                            </m:sub>
                            <m:sup>
                              <m:r>
                                <a:rPr lang="en-US" i="1">
                                  <a:latin typeface="Cambria Math" panose="02040503050406030204" pitchFamily="18" charset="0"/>
                                  <a:ea typeface="Cambria Math" panose="02040503050406030204" pitchFamily="18" charset="0"/>
                                </a:rPr>
                                <m:t>−</m:t>
                              </m:r>
                            </m:sup>
                          </m:sSubSup>
                        </m:e>
                      </m:d>
                      <m:r>
                        <a:rPr lang="en-US" i="1">
                          <a:latin typeface="Cambria Math" panose="02040503050406030204" pitchFamily="18" charset="0"/>
                        </a:rPr>
                        <m:t>+</m:t>
                      </m:r>
                      <m:d>
                        <m:dPr>
                          <m:begChr m:val="["/>
                          <m:endChr m:val="]"/>
                          <m:ctrlPr>
                            <a:rPr lang="en-US" i="1">
                              <a:latin typeface="Cambria Math" panose="02040503050406030204" pitchFamily="18" charset="0"/>
                            </a:rPr>
                          </m:ctrlPr>
                        </m:dPr>
                        <m:e>
                          <m:sSubSup>
                            <m:sSubSupPr>
                              <m:ctrlPr>
                                <a:rPr lang="en-US" i="1">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𝐶𝑂</m:t>
                              </m:r>
                            </m:e>
                            <m:sub>
                              <m:r>
                                <a:rPr lang="en-US" i="1">
                                  <a:latin typeface="Cambria Math" panose="02040503050406030204" pitchFamily="18" charset="0"/>
                                  <a:ea typeface="Cambria Math" panose="02040503050406030204" pitchFamily="18" charset="0"/>
                                </a:rPr>
                                <m:t>3 (</m:t>
                              </m:r>
                              <m:r>
                                <a:rPr lang="en-US" i="1">
                                  <a:latin typeface="Cambria Math" panose="02040503050406030204" pitchFamily="18" charset="0"/>
                                  <a:ea typeface="Cambria Math" panose="02040503050406030204" pitchFamily="18" charset="0"/>
                                </a:rPr>
                                <m:t>𝑎𝑞</m:t>
                              </m:r>
                              <m:r>
                                <a:rPr lang="en-US" i="1">
                                  <a:latin typeface="Cambria Math" panose="02040503050406030204" pitchFamily="18" charset="0"/>
                                  <a:ea typeface="Cambria Math" panose="02040503050406030204" pitchFamily="18" charset="0"/>
                                </a:rPr>
                                <m:t>)</m:t>
                              </m:r>
                            </m:sub>
                            <m:sup>
                              <m:r>
                                <a:rPr lang="en-US" i="1">
                                  <a:latin typeface="Cambria Math" panose="02040503050406030204" pitchFamily="18" charset="0"/>
                                  <a:ea typeface="Cambria Math" panose="02040503050406030204" pitchFamily="18" charset="0"/>
                                </a:rPr>
                                <m:t>2−</m:t>
                              </m:r>
                            </m:sup>
                          </m:sSubSup>
                        </m:e>
                      </m:d>
                    </m:oMath>
                  </m:oMathPara>
                </a14:m>
                <a:endParaRPr lang="en-US" dirty="0"/>
              </a:p>
              <a:p>
                <a:pPr marL="0" indent="0">
                  <a:buNone/>
                </a:pPr>
                <a:endParaRPr lang="en-US" dirty="0"/>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sSubSup>
                        <m:sSubSupPr>
                          <m:ctrlPr>
                            <a:rPr lang="en-US" i="1" smtClean="0">
                              <a:latin typeface="Cambria Math" panose="02040503050406030204" pitchFamily="18" charset="0"/>
                            </a:rPr>
                          </m:ctrlPr>
                        </m:sSubSupPr>
                        <m:e>
                          <m:r>
                            <a:rPr lang="en-US" b="0" i="1" smtClean="0">
                              <a:latin typeface="Cambria Math" panose="02040503050406030204" pitchFamily="18" charset="0"/>
                            </a:rPr>
                            <m:t>𝐶𝑎𝐶𝑂</m:t>
                          </m:r>
                        </m:e>
                        <m:sub>
                          <m:r>
                            <a:rPr lang="en-US" b="0" i="1" smtClean="0">
                              <a:latin typeface="Cambria Math" panose="02040503050406030204" pitchFamily="18" charset="0"/>
                            </a:rPr>
                            <m:t>3 (</m:t>
                          </m:r>
                          <m:r>
                            <a:rPr lang="en-US" b="0" i="1" smtClean="0">
                              <a:latin typeface="Cambria Math" panose="02040503050406030204" pitchFamily="18" charset="0"/>
                            </a:rPr>
                            <m:t>𝑠</m:t>
                          </m:r>
                          <m:r>
                            <a:rPr lang="en-US" b="0" i="1" smtClean="0">
                              <a:latin typeface="Cambria Math" panose="02040503050406030204" pitchFamily="18" charset="0"/>
                            </a:rPr>
                            <m:t>)</m:t>
                          </m:r>
                        </m:sub>
                        <m:sup>
                          <m:r>
                            <a:rPr lang="en-US" b="0" i="1" smtClean="0">
                              <a:latin typeface="Cambria Math" panose="02040503050406030204" pitchFamily="18" charset="0"/>
                            </a:rPr>
                            <m:t> </m:t>
                          </m:r>
                        </m:sup>
                      </m:sSubSup>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 </m:t>
                      </m:r>
                      <m:sSubSup>
                        <m:sSubSupPr>
                          <m:ctrlPr>
                            <a:rPr lang="en-US" i="1">
                              <a:latin typeface="Cambria Math" panose="02040503050406030204" pitchFamily="18" charset="0"/>
                              <a:ea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𝐶𝑎</m:t>
                          </m:r>
                        </m:e>
                        <m: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𝑎𝑞</m:t>
                          </m:r>
                          <m:r>
                            <a:rPr lang="en-US" i="1">
                              <a:latin typeface="Cambria Math" panose="02040503050406030204" pitchFamily="18" charset="0"/>
                              <a:ea typeface="Cambria Math" panose="02040503050406030204" pitchFamily="18" charset="0"/>
                            </a:rPr>
                            <m:t>)</m:t>
                          </m:r>
                        </m:sub>
                        <m:sup>
                          <m:r>
                            <a:rPr lang="en-US" i="1">
                              <a:latin typeface="Cambria Math" panose="02040503050406030204" pitchFamily="18" charset="0"/>
                              <a:ea typeface="Cambria Math" panose="02040503050406030204" pitchFamily="18" charset="0"/>
                            </a:rPr>
                            <m:t>+</m:t>
                          </m:r>
                        </m:sup>
                      </m:sSubSup>
                      <m:r>
                        <a:rPr lang="en-US" b="0" i="1" smtClean="0">
                          <a:latin typeface="Cambria Math" panose="02040503050406030204" pitchFamily="18" charset="0"/>
                          <a:ea typeface="Cambria Math" panose="02040503050406030204" pitchFamily="18" charset="0"/>
                        </a:rPr>
                        <m:t>+</m:t>
                      </m:r>
                      <m:sSubSup>
                        <m:sSubSupPr>
                          <m:ctrlPr>
                            <a:rPr lang="en-US" i="1">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𝐶𝑂</m:t>
                          </m:r>
                        </m:e>
                        <m:sub>
                          <m:r>
                            <a:rPr lang="en-US" i="1">
                              <a:latin typeface="Cambria Math" panose="02040503050406030204" pitchFamily="18" charset="0"/>
                              <a:ea typeface="Cambria Math" panose="02040503050406030204" pitchFamily="18" charset="0"/>
                            </a:rPr>
                            <m:t>3 (</m:t>
                          </m:r>
                          <m:r>
                            <a:rPr lang="en-US" i="1">
                              <a:latin typeface="Cambria Math" panose="02040503050406030204" pitchFamily="18" charset="0"/>
                              <a:ea typeface="Cambria Math" panose="02040503050406030204" pitchFamily="18" charset="0"/>
                            </a:rPr>
                            <m:t>𝑎𝑞</m:t>
                          </m:r>
                          <m:r>
                            <a:rPr lang="en-US" i="1">
                              <a:latin typeface="Cambria Math" panose="02040503050406030204" pitchFamily="18" charset="0"/>
                              <a:ea typeface="Cambria Math" panose="02040503050406030204" pitchFamily="18" charset="0"/>
                            </a:rPr>
                            <m:t>)</m:t>
                          </m:r>
                        </m:sub>
                        <m:sup>
                          <m:r>
                            <a:rPr lang="en-US" i="1">
                              <a:latin typeface="Cambria Math" panose="02040503050406030204" pitchFamily="18" charset="0"/>
                              <a:ea typeface="Cambria Math" panose="02040503050406030204" pitchFamily="18" charset="0"/>
                            </a:rPr>
                            <m:t>2−</m:t>
                          </m:r>
                        </m:sup>
                      </m:sSubSup>
                      <m:sSub>
                        <m:sSubPr>
                          <m:ctrlPr>
                            <a:rPr lang="en-US" i="1">
                              <a:latin typeface="Cambria Math" panose="02040503050406030204" pitchFamily="18" charset="0"/>
                            </a:rPr>
                          </m:ctrlPr>
                        </m:sSubPr>
                        <m:e>
                          <m:r>
                            <a:rPr lang="en-US" i="1">
                              <a:latin typeface="Cambria Math" panose="02040503050406030204" pitchFamily="18" charset="0"/>
                            </a:rPr>
                            <m:t>      </m:t>
                          </m:r>
                          <m:r>
                            <a:rPr lang="en-US" i="1">
                              <a:latin typeface="Cambria Math" panose="02040503050406030204" pitchFamily="18" charset="0"/>
                            </a:rPr>
                            <m:t>𝐾</m:t>
                          </m:r>
                        </m:e>
                        <m:sub>
                          <m:r>
                            <a:rPr lang="en-US" i="1">
                              <a:latin typeface="Cambria Math" panose="02040503050406030204" pitchFamily="18" charset="0"/>
                            </a:rPr>
                            <m:t>𝑠𝑝</m:t>
                          </m:r>
                        </m:sub>
                      </m:sSub>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10</m:t>
                          </m:r>
                        </m:e>
                        <m:sup>
                          <m:r>
                            <a:rPr lang="en-US" b="0" i="1" smtClean="0">
                              <a:latin typeface="Cambria Math" panose="02040503050406030204" pitchFamily="18" charset="0"/>
                            </a:rPr>
                            <m:t>−8.48</m:t>
                          </m:r>
                        </m:sup>
                      </m:sSup>
                    </m:oMath>
                  </m:oMathPara>
                </a14:m>
                <a:endParaRPr lang="en-US" dirty="0"/>
              </a:p>
              <a:p>
                <a:pPr marL="0" indent="0">
                  <a:buNone/>
                </a:pPr>
                <a:endParaRPr lang="en-US" dirty="0"/>
              </a:p>
            </p:txBody>
          </p:sp>
        </mc:Choice>
        <mc:Fallback>
          <p:sp>
            <p:nvSpPr>
              <p:cNvPr id="3" name="Content Placeholder 2">
                <a:extLst>
                  <a:ext uri="{FF2B5EF4-FFF2-40B4-BE49-F238E27FC236}">
                    <a16:creationId xmlns:a16="http://schemas.microsoft.com/office/drawing/2014/main" id="{67554C46-882E-424A-9E1F-4650F551ED9B}"/>
                  </a:ext>
                </a:extLst>
              </p:cNvPr>
              <p:cNvSpPr>
                <a:spLocks noGrp="1" noRot="1" noChangeAspect="1" noMove="1" noResize="1" noEditPoints="1" noAdjustHandles="1" noChangeArrowheads="1" noChangeShapeType="1" noTextEdit="1"/>
              </p:cNvSpPr>
              <p:nvPr>
                <p:ph idx="1"/>
              </p:nvPr>
            </p:nvSpPr>
            <p:spPr>
              <a:xfrm>
                <a:off x="2152650" y="202302"/>
                <a:ext cx="7886700" cy="6433167"/>
              </a:xfrm>
              <a:blipFill>
                <a:blip r:embed="rId3"/>
                <a:stretch>
                  <a:fillRect/>
                </a:stretch>
              </a:blipFill>
            </p:spPr>
            <p:txBody>
              <a:bodyPr/>
              <a:lstStyle/>
              <a:p>
                <a:r>
                  <a:rPr lang="en-US">
                    <a:noFill/>
                  </a:rPr>
                  <a:t> </a:t>
                </a:r>
              </a:p>
            </p:txBody>
          </p:sp>
        </mc:Fallback>
      </mc:AlternateContent>
      <p:cxnSp>
        <p:nvCxnSpPr>
          <p:cNvPr id="5" name="Straight Connector 4">
            <a:extLst>
              <a:ext uri="{FF2B5EF4-FFF2-40B4-BE49-F238E27FC236}">
                <a16:creationId xmlns:a16="http://schemas.microsoft.com/office/drawing/2014/main" id="{A7CAE800-7A08-AB41-BAE9-FC257FC781A7}"/>
              </a:ext>
            </a:extLst>
          </p:cNvPr>
          <p:cNvCxnSpPr>
            <a:cxnSpLocks/>
          </p:cNvCxnSpPr>
          <p:nvPr/>
        </p:nvCxnSpPr>
        <p:spPr>
          <a:xfrm>
            <a:off x="1718209" y="5300280"/>
            <a:ext cx="8626110" cy="0"/>
          </a:xfrm>
          <a:prstGeom prst="line">
            <a:avLst/>
          </a:prstGeom>
          <a:ln w="381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268D2D6A-BB22-414E-BF9D-FD111371CF00}"/>
              </a:ext>
            </a:extLst>
          </p:cNvPr>
          <p:cNvSpPr txBox="1"/>
          <p:nvPr/>
        </p:nvSpPr>
        <p:spPr>
          <a:xfrm>
            <a:off x="2739323" y="6343806"/>
            <a:ext cx="784574" cy="369332"/>
          </a:xfrm>
          <a:prstGeom prst="rect">
            <a:avLst/>
          </a:prstGeom>
          <a:noFill/>
        </p:spPr>
        <p:txBody>
          <a:bodyPr wrap="none" rtlCol="0">
            <a:spAutoFit/>
          </a:bodyPr>
          <a:lstStyle/>
          <a:p>
            <a:r>
              <a:rPr lang="en-US" dirty="0"/>
              <a:t>calcite</a:t>
            </a:r>
          </a:p>
        </p:txBody>
      </p:sp>
      <p:sp>
        <p:nvSpPr>
          <p:cNvPr id="8" name="TextBox 7">
            <a:extLst>
              <a:ext uri="{FF2B5EF4-FFF2-40B4-BE49-F238E27FC236}">
                <a16:creationId xmlns:a16="http://schemas.microsoft.com/office/drawing/2014/main" id="{D8489E6B-3780-0245-9AFC-BD13718AB421}"/>
              </a:ext>
            </a:extLst>
          </p:cNvPr>
          <p:cNvSpPr txBox="1"/>
          <p:nvPr/>
        </p:nvSpPr>
        <p:spPr>
          <a:xfrm>
            <a:off x="1524001" y="4925658"/>
            <a:ext cx="2725361" cy="369332"/>
          </a:xfrm>
          <a:prstGeom prst="rect">
            <a:avLst/>
          </a:prstGeom>
          <a:noFill/>
        </p:spPr>
        <p:txBody>
          <a:bodyPr wrap="none" rtlCol="0">
            <a:spAutoFit/>
          </a:bodyPr>
          <a:lstStyle/>
          <a:p>
            <a:pPr algn="ctr"/>
            <a:r>
              <a:rPr lang="en-US" dirty="0"/>
              <a:t>Dissolved Inorganic Carbon</a:t>
            </a:r>
          </a:p>
        </p:txBody>
      </p:sp>
      <p:sp>
        <p:nvSpPr>
          <p:cNvPr id="2" name="TextBox 1">
            <a:extLst>
              <a:ext uri="{FF2B5EF4-FFF2-40B4-BE49-F238E27FC236}">
                <a16:creationId xmlns:a16="http://schemas.microsoft.com/office/drawing/2014/main" id="{023CFE36-3298-434F-A57B-5C5EEE4C8511}"/>
              </a:ext>
            </a:extLst>
          </p:cNvPr>
          <p:cNvSpPr txBox="1"/>
          <p:nvPr/>
        </p:nvSpPr>
        <p:spPr>
          <a:xfrm>
            <a:off x="10473791" y="5802438"/>
            <a:ext cx="904415" cy="369332"/>
          </a:xfrm>
          <a:prstGeom prst="rect">
            <a:avLst/>
          </a:prstGeom>
          <a:noFill/>
        </p:spPr>
        <p:txBody>
          <a:bodyPr wrap="none" rtlCol="0">
            <a:spAutoFit/>
          </a:bodyPr>
          <a:lstStyle/>
          <a:p>
            <a:r>
              <a:rPr lang="en-US" dirty="0">
                <a:latin typeface="Cambria Math" panose="02040503050406030204" pitchFamily="18" charset="0"/>
                <a:ea typeface="Cambria Math" panose="02040503050406030204" pitchFamily="18" charset="0"/>
              </a:rPr>
              <a:t>@ 25℃</a:t>
            </a:r>
          </a:p>
        </p:txBody>
      </p:sp>
      <p:pic>
        <p:nvPicPr>
          <p:cNvPr id="1026" name="Picture 2" descr="Calcium Carbonate - CaCO3 - Polymorphs">
            <a:extLst>
              <a:ext uri="{FF2B5EF4-FFF2-40B4-BE49-F238E27FC236}">
                <a16:creationId xmlns:a16="http://schemas.microsoft.com/office/drawing/2014/main" id="{A3653492-B5BE-DB40-A7EA-DA569C01C89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71667"/>
          <a:stretch/>
        </p:blipFill>
        <p:spPr bwMode="auto">
          <a:xfrm>
            <a:off x="-112713" y="2728834"/>
            <a:ext cx="2616200" cy="1943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478736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5400F1AD-3C61-A244-9CDA-657052C99B5E}"/>
              </a:ext>
            </a:extLst>
          </p:cNvPr>
          <p:cNvGrpSpPr/>
          <p:nvPr/>
        </p:nvGrpSpPr>
        <p:grpSpPr>
          <a:xfrm>
            <a:off x="1331241" y="158361"/>
            <a:ext cx="9301317" cy="6541278"/>
            <a:chOff x="147482" y="549792"/>
            <a:chExt cx="8750461" cy="6224555"/>
          </a:xfrm>
        </p:grpSpPr>
        <p:pic>
          <p:nvPicPr>
            <p:cNvPr id="8" name="Picture 7">
              <a:extLst>
                <a:ext uri="{FF2B5EF4-FFF2-40B4-BE49-F238E27FC236}">
                  <a16:creationId xmlns:a16="http://schemas.microsoft.com/office/drawing/2014/main" id="{4694BD39-380A-834A-9BEF-B7408D399613}"/>
                </a:ext>
              </a:extLst>
            </p:cNvPr>
            <p:cNvPicPr>
              <a:picLocks noChangeAspect="1"/>
            </p:cNvPicPr>
            <p:nvPr/>
          </p:nvPicPr>
          <p:blipFill>
            <a:blip r:embed="rId3"/>
            <a:stretch>
              <a:fillRect/>
            </a:stretch>
          </p:blipFill>
          <p:spPr>
            <a:xfrm>
              <a:off x="147482" y="549792"/>
              <a:ext cx="8750461" cy="6224555"/>
            </a:xfrm>
            <a:prstGeom prst="rect">
              <a:avLst/>
            </a:prstGeom>
          </p:spPr>
        </p:pic>
        <p:sp>
          <p:nvSpPr>
            <p:cNvPr id="11" name="Rectangle 10">
              <a:extLst>
                <a:ext uri="{FF2B5EF4-FFF2-40B4-BE49-F238E27FC236}">
                  <a16:creationId xmlns:a16="http://schemas.microsoft.com/office/drawing/2014/main" id="{18381727-6A0F-E44A-B9DB-5672AD8B2071}"/>
                </a:ext>
              </a:extLst>
            </p:cNvPr>
            <p:cNvSpPr/>
            <p:nvPr/>
          </p:nvSpPr>
          <p:spPr>
            <a:xfrm>
              <a:off x="1574157" y="914400"/>
              <a:ext cx="300942" cy="3125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710473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5894E1D6-5C8B-DD48-90C5-885BE08EA0EC}"/>
              </a:ext>
            </a:extLst>
          </p:cNvPr>
          <p:cNvSpPr/>
          <p:nvPr/>
        </p:nvSpPr>
        <p:spPr>
          <a:xfrm>
            <a:off x="4108704" y="1837943"/>
            <a:ext cx="3560064" cy="4282433"/>
          </a:xfrm>
          <a:prstGeom prst="roundRect">
            <a:avLst>
              <a:gd name="adj" fmla="val 33031"/>
            </a:avLst>
          </a:prstGeom>
          <a:solidFill>
            <a:srgbClr val="5198C4">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cxnSp>
        <p:nvCxnSpPr>
          <p:cNvPr id="6" name="Straight Arrow Connector 5">
            <a:extLst>
              <a:ext uri="{FF2B5EF4-FFF2-40B4-BE49-F238E27FC236}">
                <a16:creationId xmlns:a16="http://schemas.microsoft.com/office/drawing/2014/main" id="{1F8568B3-5976-4546-AA4E-BE2AFBF4519E}"/>
              </a:ext>
            </a:extLst>
          </p:cNvPr>
          <p:cNvCxnSpPr/>
          <p:nvPr/>
        </p:nvCxnSpPr>
        <p:spPr>
          <a:xfrm>
            <a:off x="2743200" y="2117722"/>
            <a:ext cx="1060704" cy="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B4136AB7-9184-0B46-BE5B-4615C5BD949D}"/>
              </a:ext>
            </a:extLst>
          </p:cNvPr>
          <p:cNvCxnSpPr/>
          <p:nvPr/>
        </p:nvCxnSpPr>
        <p:spPr>
          <a:xfrm>
            <a:off x="2743200" y="3382911"/>
            <a:ext cx="1060704" cy="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1BCE59A1-431B-9044-90B1-0AE8F2E2AF14}"/>
              </a:ext>
            </a:extLst>
          </p:cNvPr>
          <p:cNvCxnSpPr/>
          <p:nvPr/>
        </p:nvCxnSpPr>
        <p:spPr>
          <a:xfrm>
            <a:off x="7943088" y="2187057"/>
            <a:ext cx="1060704" cy="0"/>
          </a:xfrm>
          <a:prstGeom prst="straightConnector1">
            <a:avLst/>
          </a:prstGeom>
          <a:ln w="571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428CF7DC-3AF2-3746-897A-7BA729A29192}"/>
              </a:ext>
            </a:extLst>
          </p:cNvPr>
          <p:cNvCxnSpPr/>
          <p:nvPr/>
        </p:nvCxnSpPr>
        <p:spPr>
          <a:xfrm>
            <a:off x="7943088" y="3470334"/>
            <a:ext cx="1060704" cy="0"/>
          </a:xfrm>
          <a:prstGeom prst="straightConnector1">
            <a:avLst/>
          </a:prstGeom>
          <a:ln w="57150">
            <a:solidFill>
              <a:srgbClr val="7030A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F03A4D8-C087-3940-ABAD-24E460CCBCDB}"/>
                  </a:ext>
                </a:extLst>
              </p:cNvPr>
              <p:cNvSpPr txBox="1"/>
              <p:nvPr/>
            </p:nvSpPr>
            <p:spPr>
              <a:xfrm>
                <a:off x="1409508" y="2366581"/>
                <a:ext cx="1950469" cy="4053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400" i="1" smtClean="0">
                              <a:latin typeface="Cambria Math" panose="02040503050406030204" pitchFamily="18" charset="0"/>
                            </a:rPr>
                          </m:ctrlPr>
                        </m:sSupPr>
                        <m:e>
                          <m:r>
                            <a:rPr lang="en-US" sz="2400" i="1" smtClean="0">
                              <a:latin typeface="Cambria Math" panose="02040503050406030204" pitchFamily="18" charset="0"/>
                              <a:ea typeface="Cambria Math" panose="02040503050406030204" pitchFamily="18" charset="0"/>
                            </a:rPr>
                            <m:t>𝛿</m:t>
                          </m:r>
                        </m:e>
                        <m:sup>
                          <m:r>
                            <a:rPr lang="en-US" sz="2400" b="0" i="1" smtClean="0">
                              <a:latin typeface="Cambria Math" panose="02040503050406030204" pitchFamily="18" charset="0"/>
                            </a:rPr>
                            <m:t>18</m:t>
                          </m:r>
                        </m:sup>
                      </m:sSup>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𝑂</m:t>
                          </m:r>
                        </m:e>
                        <m:sub>
                          <m:r>
                            <a:rPr lang="en-US" sz="2400" b="0" i="1" smtClean="0">
                              <a:latin typeface="Cambria Math" panose="02040503050406030204" pitchFamily="18" charset="0"/>
                            </a:rPr>
                            <m:t>𝐻</m:t>
                          </m:r>
                          <m:r>
                            <a:rPr lang="en-US" sz="2400" b="0" i="1" smtClean="0">
                              <a:latin typeface="Cambria Math" panose="02040503050406030204" pitchFamily="18" charset="0"/>
                            </a:rPr>
                            <m:t>2</m:t>
                          </m:r>
                          <m:r>
                            <a:rPr lang="en-US" sz="2400" b="0" i="1" smtClean="0">
                              <a:latin typeface="Cambria Math" panose="02040503050406030204" pitchFamily="18" charset="0"/>
                            </a:rPr>
                            <m:t>𝑂</m:t>
                          </m:r>
                          <m:r>
                            <a:rPr lang="en-US" sz="2400" b="0" i="1" smtClean="0">
                              <a:latin typeface="Cambria Math" panose="02040503050406030204" pitchFamily="18" charset="0"/>
                            </a:rPr>
                            <m:t>,</m:t>
                          </m:r>
                          <m:r>
                            <a:rPr lang="en-US" sz="2400" b="0" i="1" smtClean="0">
                              <a:latin typeface="Cambria Math" panose="02040503050406030204" pitchFamily="18" charset="0"/>
                            </a:rPr>
                            <m:t>𝑝𝑟𝑒𝑐𝑖𝑝</m:t>
                          </m:r>
                        </m:sub>
                      </m:sSub>
                    </m:oMath>
                  </m:oMathPara>
                </a14:m>
                <a:endParaRPr lang="en-US" sz="2400" dirty="0"/>
              </a:p>
            </p:txBody>
          </p:sp>
        </mc:Choice>
        <mc:Fallback xmlns="">
          <p:sp>
            <p:nvSpPr>
              <p:cNvPr id="10" name="TextBox 9">
                <a:extLst>
                  <a:ext uri="{FF2B5EF4-FFF2-40B4-BE49-F238E27FC236}">
                    <a16:creationId xmlns:a16="http://schemas.microsoft.com/office/drawing/2014/main" id="{1F03A4D8-C087-3940-ABAD-24E460CCBCDB}"/>
                  </a:ext>
                </a:extLst>
              </p:cNvPr>
              <p:cNvSpPr txBox="1">
                <a:spLocks noRot="1" noChangeAspect="1" noMove="1" noResize="1" noEditPoints="1" noAdjustHandles="1" noChangeArrowheads="1" noChangeShapeType="1" noTextEdit="1"/>
              </p:cNvSpPr>
              <p:nvPr/>
            </p:nvSpPr>
            <p:spPr>
              <a:xfrm>
                <a:off x="1409508" y="2366581"/>
                <a:ext cx="1950469" cy="405304"/>
              </a:xfrm>
              <a:prstGeom prst="rect">
                <a:avLst/>
              </a:prstGeom>
              <a:blipFill>
                <a:blip r:embed="rId3"/>
                <a:stretch>
                  <a:fillRect l="-3226" r="-1935" b="-2121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3A859495-8A40-8B4C-AB45-233F2945597C}"/>
                  </a:ext>
                </a:extLst>
              </p:cNvPr>
              <p:cNvSpPr txBox="1"/>
              <p:nvPr/>
            </p:nvSpPr>
            <p:spPr>
              <a:xfrm>
                <a:off x="1409508" y="3639097"/>
                <a:ext cx="1804148" cy="39299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400" i="1" smtClean="0">
                              <a:latin typeface="Cambria Math" panose="02040503050406030204" pitchFamily="18" charset="0"/>
                            </a:rPr>
                          </m:ctrlPr>
                        </m:sSupPr>
                        <m:e>
                          <m:r>
                            <a:rPr lang="en-US" sz="2400" i="1" smtClean="0">
                              <a:latin typeface="Cambria Math" panose="02040503050406030204" pitchFamily="18" charset="0"/>
                              <a:ea typeface="Cambria Math" panose="02040503050406030204" pitchFamily="18" charset="0"/>
                            </a:rPr>
                            <m:t>𝛿</m:t>
                          </m:r>
                        </m:e>
                        <m:sup>
                          <m:r>
                            <a:rPr lang="en-US" sz="2400" b="0" i="1" smtClean="0">
                              <a:latin typeface="Cambria Math" panose="02040503050406030204" pitchFamily="18" charset="0"/>
                            </a:rPr>
                            <m:t>18</m:t>
                          </m:r>
                        </m:sup>
                      </m:sSup>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𝑂</m:t>
                          </m:r>
                        </m:e>
                        <m:sub>
                          <m:r>
                            <a:rPr lang="en-US" sz="2400" b="0" i="1" smtClean="0">
                              <a:latin typeface="Cambria Math" panose="02040503050406030204" pitchFamily="18" charset="0"/>
                            </a:rPr>
                            <m:t>𝐻</m:t>
                          </m:r>
                          <m:r>
                            <a:rPr lang="en-US" sz="2400" b="0" i="1" smtClean="0">
                              <a:latin typeface="Cambria Math" panose="02040503050406030204" pitchFamily="18" charset="0"/>
                            </a:rPr>
                            <m:t>2</m:t>
                          </m:r>
                          <m:r>
                            <a:rPr lang="en-US" sz="2400" b="0" i="1" smtClean="0">
                              <a:latin typeface="Cambria Math" panose="02040503050406030204" pitchFamily="18" charset="0"/>
                            </a:rPr>
                            <m:t>𝑂</m:t>
                          </m:r>
                          <m:r>
                            <a:rPr lang="en-US" sz="2400" b="0" i="1" smtClean="0">
                              <a:latin typeface="Cambria Math" panose="02040503050406030204" pitchFamily="18" charset="0"/>
                            </a:rPr>
                            <m:t>,</m:t>
                          </m:r>
                          <m:r>
                            <a:rPr lang="en-US" sz="2400" b="0" i="1" smtClean="0">
                              <a:latin typeface="Cambria Math" panose="02040503050406030204" pitchFamily="18" charset="0"/>
                            </a:rPr>
                            <m:t>𝑟𝑖𝑣𝑒𝑟</m:t>
                          </m:r>
                        </m:sub>
                      </m:sSub>
                    </m:oMath>
                  </m:oMathPara>
                </a14:m>
                <a:endParaRPr lang="en-US" sz="2400" dirty="0"/>
              </a:p>
            </p:txBody>
          </p:sp>
        </mc:Choice>
        <mc:Fallback xmlns="">
          <p:sp>
            <p:nvSpPr>
              <p:cNvPr id="17" name="TextBox 16">
                <a:extLst>
                  <a:ext uri="{FF2B5EF4-FFF2-40B4-BE49-F238E27FC236}">
                    <a16:creationId xmlns:a16="http://schemas.microsoft.com/office/drawing/2014/main" id="{3A859495-8A40-8B4C-AB45-233F2945597C}"/>
                  </a:ext>
                </a:extLst>
              </p:cNvPr>
              <p:cNvSpPr txBox="1">
                <a:spLocks noRot="1" noChangeAspect="1" noMove="1" noResize="1" noEditPoints="1" noAdjustHandles="1" noChangeArrowheads="1" noChangeShapeType="1" noTextEdit="1"/>
              </p:cNvSpPr>
              <p:nvPr/>
            </p:nvSpPr>
            <p:spPr>
              <a:xfrm>
                <a:off x="1409508" y="3639097"/>
                <a:ext cx="1804148" cy="392993"/>
              </a:xfrm>
              <a:prstGeom prst="rect">
                <a:avLst/>
              </a:prstGeom>
              <a:blipFill>
                <a:blip r:embed="rId4"/>
                <a:stretch>
                  <a:fillRect l="-3497" r="-1399" b="-93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37FA1F62-ABD2-F843-8B32-7559995FFF50}"/>
                  </a:ext>
                </a:extLst>
              </p:cNvPr>
              <p:cNvSpPr txBox="1"/>
              <p:nvPr/>
            </p:nvSpPr>
            <p:spPr>
              <a:xfrm>
                <a:off x="9932706" y="2456286"/>
                <a:ext cx="1245406" cy="4053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400" i="1" smtClean="0">
                              <a:latin typeface="Cambria Math" panose="02040503050406030204" pitchFamily="18" charset="0"/>
                            </a:rPr>
                          </m:ctrlPr>
                        </m:sSupPr>
                        <m:e>
                          <m:r>
                            <a:rPr lang="en-US" sz="2400" i="1" smtClean="0">
                              <a:latin typeface="Cambria Math" panose="02040503050406030204" pitchFamily="18" charset="0"/>
                              <a:ea typeface="Cambria Math" panose="02040503050406030204" pitchFamily="18" charset="0"/>
                            </a:rPr>
                            <m:t>𝛿</m:t>
                          </m:r>
                        </m:e>
                        <m:sup>
                          <m:r>
                            <a:rPr lang="en-US" sz="2400" b="0" i="1" smtClean="0">
                              <a:latin typeface="Cambria Math" panose="02040503050406030204" pitchFamily="18" charset="0"/>
                            </a:rPr>
                            <m:t>18</m:t>
                          </m:r>
                        </m:sup>
                      </m:sSup>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𝑂</m:t>
                          </m:r>
                        </m:e>
                        <m:sub>
                          <m:r>
                            <a:rPr lang="en-US" sz="2400" b="0" i="1" smtClean="0">
                              <a:latin typeface="Cambria Math" panose="02040503050406030204" pitchFamily="18" charset="0"/>
                            </a:rPr>
                            <m:t>𝑒𝑣𝑎𝑝</m:t>
                          </m:r>
                        </m:sub>
                      </m:sSub>
                    </m:oMath>
                  </m:oMathPara>
                </a14:m>
                <a:endParaRPr lang="en-US" sz="2400" dirty="0"/>
              </a:p>
            </p:txBody>
          </p:sp>
        </mc:Choice>
        <mc:Fallback xmlns="">
          <p:sp>
            <p:nvSpPr>
              <p:cNvPr id="18" name="TextBox 17">
                <a:extLst>
                  <a:ext uri="{FF2B5EF4-FFF2-40B4-BE49-F238E27FC236}">
                    <a16:creationId xmlns:a16="http://schemas.microsoft.com/office/drawing/2014/main" id="{37FA1F62-ABD2-F843-8B32-7559995FFF50}"/>
                  </a:ext>
                </a:extLst>
              </p:cNvPr>
              <p:cNvSpPr txBox="1">
                <a:spLocks noRot="1" noChangeAspect="1" noMove="1" noResize="1" noEditPoints="1" noAdjustHandles="1" noChangeArrowheads="1" noChangeShapeType="1" noTextEdit="1"/>
              </p:cNvSpPr>
              <p:nvPr/>
            </p:nvSpPr>
            <p:spPr>
              <a:xfrm>
                <a:off x="9932706" y="2456286"/>
                <a:ext cx="1245406" cy="405304"/>
              </a:xfrm>
              <a:prstGeom prst="rect">
                <a:avLst/>
              </a:prstGeom>
              <a:blipFill>
                <a:blip r:embed="rId5"/>
                <a:stretch>
                  <a:fillRect l="-5000" r="-2000" b="-1515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3A7D210F-B14B-B24A-A1B5-A1538928DFCF}"/>
                  </a:ext>
                </a:extLst>
              </p:cNvPr>
              <p:cNvSpPr txBox="1"/>
              <p:nvPr/>
            </p:nvSpPr>
            <p:spPr>
              <a:xfrm>
                <a:off x="9961676" y="3651289"/>
                <a:ext cx="123976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400" i="1" smtClean="0">
                              <a:latin typeface="Cambria Math" panose="02040503050406030204" pitchFamily="18" charset="0"/>
                            </a:rPr>
                          </m:ctrlPr>
                        </m:sSupPr>
                        <m:e>
                          <m:r>
                            <a:rPr lang="en-US" sz="2400" i="1" smtClean="0">
                              <a:latin typeface="Cambria Math" panose="02040503050406030204" pitchFamily="18" charset="0"/>
                              <a:ea typeface="Cambria Math" panose="02040503050406030204" pitchFamily="18" charset="0"/>
                            </a:rPr>
                            <m:t>𝛿</m:t>
                          </m:r>
                        </m:e>
                        <m:sup>
                          <m:r>
                            <a:rPr lang="en-US" sz="2400" b="0" i="1" smtClean="0">
                              <a:latin typeface="Cambria Math" panose="02040503050406030204" pitchFamily="18" charset="0"/>
                            </a:rPr>
                            <m:t>18</m:t>
                          </m:r>
                        </m:sup>
                      </m:sSup>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𝑂</m:t>
                          </m:r>
                        </m:e>
                        <m:sub>
                          <m:r>
                            <a:rPr lang="en-US" sz="2400" b="0" i="1" smtClean="0">
                              <a:latin typeface="Cambria Math" panose="02040503050406030204" pitchFamily="18" charset="0"/>
                            </a:rPr>
                            <m:t>𝑐𝑎𝑟𝑏</m:t>
                          </m:r>
                        </m:sub>
                      </m:sSub>
                    </m:oMath>
                  </m:oMathPara>
                </a14:m>
                <a:endParaRPr lang="en-US" sz="2400" dirty="0"/>
              </a:p>
            </p:txBody>
          </p:sp>
        </mc:Choice>
        <mc:Fallback xmlns="">
          <p:sp>
            <p:nvSpPr>
              <p:cNvPr id="19" name="TextBox 18">
                <a:extLst>
                  <a:ext uri="{FF2B5EF4-FFF2-40B4-BE49-F238E27FC236}">
                    <a16:creationId xmlns:a16="http://schemas.microsoft.com/office/drawing/2014/main" id="{3A7D210F-B14B-B24A-A1B5-A1538928DFCF}"/>
                  </a:ext>
                </a:extLst>
              </p:cNvPr>
              <p:cNvSpPr txBox="1">
                <a:spLocks noRot="1" noChangeAspect="1" noMove="1" noResize="1" noEditPoints="1" noAdjustHandles="1" noChangeArrowheads="1" noChangeShapeType="1" noTextEdit="1"/>
              </p:cNvSpPr>
              <p:nvPr/>
            </p:nvSpPr>
            <p:spPr>
              <a:xfrm>
                <a:off x="9961676" y="3651289"/>
                <a:ext cx="1239763" cy="369332"/>
              </a:xfrm>
              <a:prstGeom prst="rect">
                <a:avLst/>
              </a:prstGeom>
              <a:blipFill>
                <a:blip r:embed="rId6"/>
                <a:stretch>
                  <a:fillRect l="-6061" r="-1010"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205DE4F1-4B2F-DE4B-B0D7-AE2CEA603774}"/>
                  </a:ext>
                </a:extLst>
              </p:cNvPr>
              <p:cNvSpPr txBox="1"/>
              <p:nvPr/>
            </p:nvSpPr>
            <p:spPr>
              <a:xfrm>
                <a:off x="691405" y="1876450"/>
                <a:ext cx="1685654" cy="3978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ea typeface="Cambria Math" panose="02040503050406030204" pitchFamily="18" charset="0"/>
                            </a:rPr>
                          </m:ctrlPr>
                        </m:sSubPr>
                        <m:e>
                          <m:r>
                            <a:rPr lang="en-US" sz="2400" i="1" smtClean="0">
                              <a:latin typeface="Cambria Math" panose="02040503050406030204" pitchFamily="18" charset="0"/>
                              <a:ea typeface="Cambria Math" panose="02040503050406030204" pitchFamily="18" charset="0"/>
                            </a:rPr>
                            <m:t>𝜙</m:t>
                          </m:r>
                        </m:e>
                        <m:sub>
                          <m:r>
                            <a:rPr lang="en-US" sz="2400" b="0" i="1" smtClean="0">
                              <a:latin typeface="Cambria Math" panose="02040503050406030204" pitchFamily="18" charset="0"/>
                              <a:ea typeface="Cambria Math" panose="02040503050406030204" pitchFamily="18" charset="0"/>
                            </a:rPr>
                            <m:t>𝑃𝑟𝑒𝑐𝑖𝑝</m:t>
                          </m:r>
                          <m:r>
                            <a:rPr lang="en-US" sz="2400" b="0" i="1" smtClean="0">
                              <a:latin typeface="Cambria Math" panose="02040503050406030204" pitchFamily="18" charset="0"/>
                              <a:ea typeface="Cambria Math" panose="02040503050406030204" pitchFamily="18" charset="0"/>
                            </a:rPr>
                            <m:t>, </m:t>
                          </m:r>
                          <m:r>
                            <a:rPr lang="en-US" sz="2400" b="0" i="1" smtClean="0">
                              <a:latin typeface="Cambria Math" panose="02040503050406030204" pitchFamily="18" charset="0"/>
                              <a:ea typeface="Cambria Math" panose="02040503050406030204" pitchFamily="18" charset="0"/>
                            </a:rPr>
                            <m:t>𝑃𝑎𝑙𝑢𝑠</m:t>
                          </m:r>
                        </m:sub>
                      </m:sSub>
                    </m:oMath>
                  </m:oMathPara>
                </a14:m>
                <a:endParaRPr lang="en-US" sz="2400" dirty="0"/>
              </a:p>
            </p:txBody>
          </p:sp>
        </mc:Choice>
        <mc:Fallback xmlns="">
          <p:sp>
            <p:nvSpPr>
              <p:cNvPr id="20" name="TextBox 19">
                <a:extLst>
                  <a:ext uri="{FF2B5EF4-FFF2-40B4-BE49-F238E27FC236}">
                    <a16:creationId xmlns:a16="http://schemas.microsoft.com/office/drawing/2014/main" id="{205DE4F1-4B2F-DE4B-B0D7-AE2CEA603774}"/>
                  </a:ext>
                </a:extLst>
              </p:cNvPr>
              <p:cNvSpPr txBox="1">
                <a:spLocks noRot="1" noChangeAspect="1" noMove="1" noResize="1" noEditPoints="1" noAdjustHandles="1" noChangeArrowheads="1" noChangeShapeType="1" noTextEdit="1"/>
              </p:cNvSpPr>
              <p:nvPr/>
            </p:nvSpPr>
            <p:spPr>
              <a:xfrm>
                <a:off x="691405" y="1876450"/>
                <a:ext cx="1685654" cy="397866"/>
              </a:xfrm>
              <a:prstGeom prst="rect">
                <a:avLst/>
              </a:prstGeom>
              <a:blipFill>
                <a:blip r:embed="rId7"/>
                <a:stretch>
                  <a:fillRect l="-5224" r="-746" b="-2121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9B38D6D7-08ED-7240-B410-11F5D0493B6A}"/>
                  </a:ext>
                </a:extLst>
              </p:cNvPr>
              <p:cNvSpPr txBox="1"/>
              <p:nvPr/>
            </p:nvSpPr>
            <p:spPr>
              <a:xfrm>
                <a:off x="686104" y="3168960"/>
                <a:ext cx="1563377" cy="3855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ea typeface="Cambria Math" panose="02040503050406030204" pitchFamily="18" charset="0"/>
                            </a:rPr>
                          </m:ctrlPr>
                        </m:sSubPr>
                        <m:e>
                          <m:r>
                            <a:rPr lang="en-US" sz="2400" i="1" smtClean="0">
                              <a:latin typeface="Cambria Math" panose="02040503050406030204" pitchFamily="18" charset="0"/>
                              <a:ea typeface="Cambria Math" panose="02040503050406030204" pitchFamily="18" charset="0"/>
                            </a:rPr>
                            <m:t>𝜙</m:t>
                          </m:r>
                        </m:e>
                        <m:sub>
                          <m:r>
                            <a:rPr lang="en-US" sz="2400" b="0" i="1" smtClean="0">
                              <a:latin typeface="Cambria Math" panose="02040503050406030204" pitchFamily="18" charset="0"/>
                              <a:ea typeface="Cambria Math" panose="02040503050406030204" pitchFamily="18" charset="0"/>
                            </a:rPr>
                            <m:t>𝑅𝑖𝑣𝑒𝑟</m:t>
                          </m:r>
                          <m:r>
                            <a:rPr lang="en-US" sz="2400" b="0" i="1" smtClean="0">
                              <a:latin typeface="Cambria Math" panose="02040503050406030204" pitchFamily="18" charset="0"/>
                              <a:ea typeface="Cambria Math" panose="02040503050406030204" pitchFamily="18" charset="0"/>
                            </a:rPr>
                            <m:t>, </m:t>
                          </m:r>
                          <m:r>
                            <a:rPr lang="en-US" sz="2400" b="0" i="1" smtClean="0">
                              <a:latin typeface="Cambria Math" panose="02040503050406030204" pitchFamily="18" charset="0"/>
                              <a:ea typeface="Cambria Math" panose="02040503050406030204" pitchFamily="18" charset="0"/>
                            </a:rPr>
                            <m:t>𝑃𝑎𝑙𝑢𝑠</m:t>
                          </m:r>
                        </m:sub>
                      </m:sSub>
                    </m:oMath>
                  </m:oMathPara>
                </a14:m>
                <a:endParaRPr lang="en-US" sz="2400" dirty="0"/>
              </a:p>
            </p:txBody>
          </p:sp>
        </mc:Choice>
        <mc:Fallback xmlns="">
          <p:sp>
            <p:nvSpPr>
              <p:cNvPr id="21" name="TextBox 20">
                <a:extLst>
                  <a:ext uri="{FF2B5EF4-FFF2-40B4-BE49-F238E27FC236}">
                    <a16:creationId xmlns:a16="http://schemas.microsoft.com/office/drawing/2014/main" id="{9B38D6D7-08ED-7240-B410-11F5D0493B6A}"/>
                  </a:ext>
                </a:extLst>
              </p:cNvPr>
              <p:cNvSpPr txBox="1">
                <a:spLocks noRot="1" noChangeAspect="1" noMove="1" noResize="1" noEditPoints="1" noAdjustHandles="1" noChangeArrowheads="1" noChangeShapeType="1" noTextEdit="1"/>
              </p:cNvSpPr>
              <p:nvPr/>
            </p:nvSpPr>
            <p:spPr>
              <a:xfrm>
                <a:off x="686104" y="3168960"/>
                <a:ext cx="1563377" cy="385555"/>
              </a:xfrm>
              <a:prstGeom prst="rect">
                <a:avLst/>
              </a:prstGeom>
              <a:blipFill>
                <a:blip r:embed="rId8"/>
                <a:stretch>
                  <a:fillRect l="-6452" r="-806" b="-290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143F0AC1-6CEE-AA41-AFDB-4226B05B7F8C}"/>
                  </a:ext>
                </a:extLst>
              </p:cNvPr>
              <p:cNvSpPr txBox="1"/>
              <p:nvPr/>
            </p:nvSpPr>
            <p:spPr>
              <a:xfrm>
                <a:off x="5136626" y="2569233"/>
                <a:ext cx="1852943" cy="4053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400" i="1" smtClean="0">
                              <a:latin typeface="Cambria Math" panose="02040503050406030204" pitchFamily="18" charset="0"/>
                            </a:rPr>
                          </m:ctrlPr>
                        </m:sSupPr>
                        <m:e>
                          <m:r>
                            <a:rPr lang="en-US" sz="2400" i="1" smtClean="0">
                              <a:latin typeface="Cambria Math" panose="02040503050406030204" pitchFamily="18" charset="0"/>
                              <a:ea typeface="Cambria Math" panose="02040503050406030204" pitchFamily="18" charset="0"/>
                            </a:rPr>
                            <m:t>𝛿</m:t>
                          </m:r>
                        </m:e>
                        <m:sup>
                          <m:r>
                            <a:rPr lang="en-US" sz="2400" b="0" i="1" smtClean="0">
                              <a:latin typeface="Cambria Math" panose="02040503050406030204" pitchFamily="18" charset="0"/>
                            </a:rPr>
                            <m:t>18</m:t>
                          </m:r>
                        </m:sup>
                      </m:sSup>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𝑂</m:t>
                          </m:r>
                        </m:e>
                        <m:sub>
                          <m:r>
                            <a:rPr lang="en-US" sz="2400" b="0" i="1" smtClean="0">
                              <a:latin typeface="Cambria Math" panose="02040503050406030204" pitchFamily="18" charset="0"/>
                            </a:rPr>
                            <m:t>𝐻</m:t>
                          </m:r>
                          <m:r>
                            <a:rPr lang="en-US" sz="2400" b="0" i="1" smtClean="0">
                              <a:latin typeface="Cambria Math" panose="02040503050406030204" pitchFamily="18" charset="0"/>
                            </a:rPr>
                            <m:t>2</m:t>
                          </m:r>
                          <m:r>
                            <a:rPr lang="en-US" sz="2400" b="0" i="1" smtClean="0">
                              <a:latin typeface="Cambria Math" panose="02040503050406030204" pitchFamily="18" charset="0"/>
                            </a:rPr>
                            <m:t>𝑂</m:t>
                          </m:r>
                          <m:r>
                            <a:rPr lang="en-US" sz="2400" b="0" i="1" smtClean="0">
                              <a:latin typeface="Cambria Math" panose="02040503050406030204" pitchFamily="18" charset="0"/>
                            </a:rPr>
                            <m:t>,</m:t>
                          </m:r>
                          <m:r>
                            <a:rPr lang="en-US" sz="2400" b="0" i="1" smtClean="0">
                              <a:latin typeface="Cambria Math" panose="02040503050406030204" pitchFamily="18" charset="0"/>
                            </a:rPr>
                            <m:t>𝑝𝑎𝑙𝑢𝑠</m:t>
                          </m:r>
                        </m:sub>
                      </m:sSub>
                    </m:oMath>
                  </m:oMathPara>
                </a14:m>
                <a:endParaRPr lang="en-US" sz="2400" dirty="0"/>
              </a:p>
            </p:txBody>
          </p:sp>
        </mc:Choice>
        <mc:Fallback xmlns="">
          <p:sp>
            <p:nvSpPr>
              <p:cNvPr id="22" name="TextBox 21">
                <a:extLst>
                  <a:ext uri="{FF2B5EF4-FFF2-40B4-BE49-F238E27FC236}">
                    <a16:creationId xmlns:a16="http://schemas.microsoft.com/office/drawing/2014/main" id="{143F0AC1-6CEE-AA41-AFDB-4226B05B7F8C}"/>
                  </a:ext>
                </a:extLst>
              </p:cNvPr>
              <p:cNvSpPr txBox="1">
                <a:spLocks noRot="1" noChangeAspect="1" noMove="1" noResize="1" noEditPoints="1" noAdjustHandles="1" noChangeArrowheads="1" noChangeShapeType="1" noTextEdit="1"/>
              </p:cNvSpPr>
              <p:nvPr/>
            </p:nvSpPr>
            <p:spPr>
              <a:xfrm>
                <a:off x="5136626" y="2569233"/>
                <a:ext cx="1852943" cy="405304"/>
              </a:xfrm>
              <a:prstGeom prst="rect">
                <a:avLst/>
              </a:prstGeom>
              <a:blipFill>
                <a:blip r:embed="rId9"/>
                <a:stretch>
                  <a:fillRect l="-4082" r="-2041" b="-18182"/>
                </a:stretch>
              </a:blipFill>
            </p:spPr>
            <p:txBody>
              <a:bodyPr/>
              <a:lstStyle/>
              <a:p>
                <a:r>
                  <a:rPr lang="en-US">
                    <a:noFill/>
                  </a:rPr>
                  <a:t> </a:t>
                </a:r>
              </a:p>
            </p:txBody>
          </p:sp>
        </mc:Fallback>
      </mc:AlternateContent>
      <p:sp>
        <p:nvSpPr>
          <p:cNvPr id="23" name="TextBox 22">
            <a:extLst>
              <a:ext uri="{FF2B5EF4-FFF2-40B4-BE49-F238E27FC236}">
                <a16:creationId xmlns:a16="http://schemas.microsoft.com/office/drawing/2014/main" id="{61651D49-F43A-F040-A62B-44DE7DCBB6DF}"/>
              </a:ext>
            </a:extLst>
          </p:cNvPr>
          <p:cNvSpPr txBox="1"/>
          <p:nvPr/>
        </p:nvSpPr>
        <p:spPr>
          <a:xfrm>
            <a:off x="4805972" y="2021041"/>
            <a:ext cx="2165528" cy="461665"/>
          </a:xfrm>
          <a:prstGeom prst="rect">
            <a:avLst/>
          </a:prstGeom>
          <a:noFill/>
        </p:spPr>
        <p:txBody>
          <a:bodyPr wrap="none" rtlCol="0">
            <a:spAutoFit/>
          </a:bodyPr>
          <a:lstStyle/>
          <a:p>
            <a:pPr algn="ctr"/>
            <a:r>
              <a:rPr lang="en-US" sz="2400" dirty="0"/>
              <a:t>Palustrine Basin</a:t>
            </a: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900D6CCC-59A8-864F-AB05-90D20F93313C}"/>
                  </a:ext>
                </a:extLst>
              </p:cNvPr>
              <p:cNvSpPr txBox="1"/>
              <p:nvPr/>
            </p:nvSpPr>
            <p:spPr>
              <a:xfrm>
                <a:off x="9215831" y="1980907"/>
                <a:ext cx="1491690" cy="3978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ea typeface="Cambria Math" panose="02040503050406030204" pitchFamily="18" charset="0"/>
                            </a:rPr>
                          </m:ctrlPr>
                        </m:sSubPr>
                        <m:e>
                          <m:r>
                            <a:rPr lang="en-US" sz="2400" i="1" smtClean="0">
                              <a:latin typeface="Cambria Math" panose="02040503050406030204" pitchFamily="18" charset="0"/>
                              <a:ea typeface="Cambria Math" panose="02040503050406030204" pitchFamily="18" charset="0"/>
                            </a:rPr>
                            <m:t>𝜙</m:t>
                          </m:r>
                        </m:e>
                        <m:sub>
                          <m:r>
                            <a:rPr lang="en-US" sz="2400" b="0" i="1" smtClean="0">
                              <a:latin typeface="Cambria Math" panose="02040503050406030204" pitchFamily="18" charset="0"/>
                              <a:ea typeface="Cambria Math" panose="02040503050406030204" pitchFamily="18" charset="0"/>
                            </a:rPr>
                            <m:t>𝑝𝑎𝑙𝑢𝑠</m:t>
                          </m:r>
                          <m:r>
                            <a:rPr lang="en-US" sz="2400" b="0" i="1" smtClean="0">
                              <a:latin typeface="Cambria Math" panose="02040503050406030204" pitchFamily="18" charset="0"/>
                              <a:ea typeface="Cambria Math" panose="02040503050406030204" pitchFamily="18" charset="0"/>
                            </a:rPr>
                            <m:t>, </m:t>
                          </m:r>
                          <m:r>
                            <a:rPr lang="en-US" sz="2400" b="0" i="1" smtClean="0">
                              <a:latin typeface="Cambria Math" panose="02040503050406030204" pitchFamily="18" charset="0"/>
                              <a:ea typeface="Cambria Math" panose="02040503050406030204" pitchFamily="18" charset="0"/>
                            </a:rPr>
                            <m:t>𝑒𝑣𝑎𝑝</m:t>
                          </m:r>
                        </m:sub>
                      </m:sSub>
                    </m:oMath>
                  </m:oMathPara>
                </a14:m>
                <a:endParaRPr lang="en-US" sz="2400" dirty="0"/>
              </a:p>
            </p:txBody>
          </p:sp>
        </mc:Choice>
        <mc:Fallback xmlns="">
          <p:sp>
            <p:nvSpPr>
              <p:cNvPr id="25" name="TextBox 24">
                <a:extLst>
                  <a:ext uri="{FF2B5EF4-FFF2-40B4-BE49-F238E27FC236}">
                    <a16:creationId xmlns:a16="http://schemas.microsoft.com/office/drawing/2014/main" id="{900D6CCC-59A8-864F-AB05-90D20F93313C}"/>
                  </a:ext>
                </a:extLst>
              </p:cNvPr>
              <p:cNvSpPr txBox="1">
                <a:spLocks noRot="1" noChangeAspect="1" noMove="1" noResize="1" noEditPoints="1" noAdjustHandles="1" noChangeArrowheads="1" noChangeShapeType="1" noTextEdit="1"/>
              </p:cNvSpPr>
              <p:nvPr/>
            </p:nvSpPr>
            <p:spPr>
              <a:xfrm>
                <a:off x="9215831" y="1980907"/>
                <a:ext cx="1491690" cy="397866"/>
              </a:xfrm>
              <a:prstGeom prst="rect">
                <a:avLst/>
              </a:prstGeom>
              <a:blipFill>
                <a:blip r:embed="rId10"/>
                <a:stretch>
                  <a:fillRect l="-5932" r="-1695" b="-218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957523AA-EED0-CE4E-A42A-F5FD0A2F86AF}"/>
                  </a:ext>
                </a:extLst>
              </p:cNvPr>
              <p:cNvSpPr txBox="1"/>
              <p:nvPr/>
            </p:nvSpPr>
            <p:spPr>
              <a:xfrm>
                <a:off x="9206386" y="3233703"/>
                <a:ext cx="1472519" cy="3978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ea typeface="Cambria Math" panose="02040503050406030204" pitchFamily="18" charset="0"/>
                            </a:rPr>
                          </m:ctrlPr>
                        </m:sSubPr>
                        <m:e>
                          <m:r>
                            <a:rPr lang="en-US" sz="2400" i="1" smtClean="0">
                              <a:latin typeface="Cambria Math" panose="02040503050406030204" pitchFamily="18" charset="0"/>
                              <a:ea typeface="Cambria Math" panose="02040503050406030204" pitchFamily="18" charset="0"/>
                            </a:rPr>
                            <m:t>𝜙</m:t>
                          </m:r>
                        </m:e>
                        <m:sub>
                          <m:r>
                            <a:rPr lang="en-US" sz="2400" b="0" i="1" smtClean="0">
                              <a:latin typeface="Cambria Math" panose="02040503050406030204" pitchFamily="18" charset="0"/>
                              <a:ea typeface="Cambria Math" panose="02040503050406030204" pitchFamily="18" charset="0"/>
                            </a:rPr>
                            <m:t>𝑝𝑎𝑙𝑢𝑠</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𝑐𝑎𝑟𝑏</m:t>
                          </m:r>
                        </m:sub>
                      </m:sSub>
                    </m:oMath>
                  </m:oMathPara>
                </a14:m>
                <a:endParaRPr lang="en-US" sz="2400" dirty="0"/>
              </a:p>
            </p:txBody>
          </p:sp>
        </mc:Choice>
        <mc:Fallback xmlns="">
          <p:sp>
            <p:nvSpPr>
              <p:cNvPr id="26" name="TextBox 25">
                <a:extLst>
                  <a:ext uri="{FF2B5EF4-FFF2-40B4-BE49-F238E27FC236}">
                    <a16:creationId xmlns:a16="http://schemas.microsoft.com/office/drawing/2014/main" id="{957523AA-EED0-CE4E-A42A-F5FD0A2F86AF}"/>
                  </a:ext>
                </a:extLst>
              </p:cNvPr>
              <p:cNvSpPr txBox="1">
                <a:spLocks noRot="1" noChangeAspect="1" noMove="1" noResize="1" noEditPoints="1" noAdjustHandles="1" noChangeArrowheads="1" noChangeShapeType="1" noTextEdit="1"/>
              </p:cNvSpPr>
              <p:nvPr/>
            </p:nvSpPr>
            <p:spPr>
              <a:xfrm>
                <a:off x="9206386" y="3233703"/>
                <a:ext cx="1472519" cy="397866"/>
              </a:xfrm>
              <a:prstGeom prst="rect">
                <a:avLst/>
              </a:prstGeom>
              <a:blipFill>
                <a:blip r:embed="rId11"/>
                <a:stretch>
                  <a:fillRect l="-5983" r="-1709" b="-21212"/>
                </a:stretch>
              </a:blipFill>
            </p:spPr>
            <p:txBody>
              <a:bodyPr/>
              <a:lstStyle/>
              <a:p>
                <a:r>
                  <a:rPr lang="en-US">
                    <a:noFill/>
                  </a:rPr>
                  <a:t> </a:t>
                </a:r>
              </a:p>
            </p:txBody>
          </p:sp>
        </mc:Fallback>
      </mc:AlternateContent>
      <p:sp>
        <p:nvSpPr>
          <p:cNvPr id="27" name="TextBox 26">
            <a:extLst>
              <a:ext uri="{FF2B5EF4-FFF2-40B4-BE49-F238E27FC236}">
                <a16:creationId xmlns:a16="http://schemas.microsoft.com/office/drawing/2014/main" id="{32D64F98-358B-5349-9843-F07E465CEF91}"/>
              </a:ext>
            </a:extLst>
          </p:cNvPr>
          <p:cNvSpPr txBox="1"/>
          <p:nvPr/>
        </p:nvSpPr>
        <p:spPr>
          <a:xfrm>
            <a:off x="1572918" y="1198296"/>
            <a:ext cx="970137" cy="461665"/>
          </a:xfrm>
          <a:prstGeom prst="rect">
            <a:avLst/>
          </a:prstGeom>
          <a:noFill/>
        </p:spPr>
        <p:txBody>
          <a:bodyPr wrap="none" rtlCol="0">
            <a:spAutoFit/>
          </a:bodyPr>
          <a:lstStyle/>
          <a:p>
            <a:r>
              <a:rPr lang="en-US" sz="2400" dirty="0"/>
              <a:t>Inputs</a:t>
            </a:r>
          </a:p>
        </p:txBody>
      </p:sp>
      <p:sp>
        <p:nvSpPr>
          <p:cNvPr id="28" name="TextBox 27">
            <a:extLst>
              <a:ext uri="{FF2B5EF4-FFF2-40B4-BE49-F238E27FC236}">
                <a16:creationId xmlns:a16="http://schemas.microsoft.com/office/drawing/2014/main" id="{5B54D5A0-F84E-284B-9194-F8FFF276A534}"/>
              </a:ext>
            </a:extLst>
          </p:cNvPr>
          <p:cNvSpPr txBox="1"/>
          <p:nvPr/>
        </p:nvSpPr>
        <p:spPr>
          <a:xfrm>
            <a:off x="9342961" y="1214926"/>
            <a:ext cx="1199367" cy="461665"/>
          </a:xfrm>
          <a:prstGeom prst="rect">
            <a:avLst/>
          </a:prstGeom>
          <a:noFill/>
        </p:spPr>
        <p:txBody>
          <a:bodyPr wrap="none" rtlCol="0">
            <a:spAutoFit/>
          </a:bodyPr>
          <a:lstStyle/>
          <a:p>
            <a:r>
              <a:rPr lang="en-US" sz="2400" dirty="0"/>
              <a:t>Outputs</a:t>
            </a:r>
          </a:p>
        </p:txBody>
      </p:sp>
      <p:sp>
        <p:nvSpPr>
          <p:cNvPr id="29" name="TextBox 28">
            <a:extLst>
              <a:ext uri="{FF2B5EF4-FFF2-40B4-BE49-F238E27FC236}">
                <a16:creationId xmlns:a16="http://schemas.microsoft.com/office/drawing/2014/main" id="{EA799931-08B8-0D4B-8B7C-F64BE5F4D7A1}"/>
              </a:ext>
            </a:extLst>
          </p:cNvPr>
          <p:cNvSpPr txBox="1"/>
          <p:nvPr/>
        </p:nvSpPr>
        <p:spPr>
          <a:xfrm>
            <a:off x="4906794" y="1194564"/>
            <a:ext cx="2072427" cy="461665"/>
          </a:xfrm>
          <a:prstGeom prst="rect">
            <a:avLst/>
          </a:prstGeom>
          <a:noFill/>
        </p:spPr>
        <p:txBody>
          <a:bodyPr wrap="none" rtlCol="0">
            <a:spAutoFit/>
          </a:bodyPr>
          <a:lstStyle/>
          <a:p>
            <a:r>
              <a:rPr lang="en-US" sz="2400" dirty="0"/>
              <a:t>Main Reservoir</a:t>
            </a:r>
          </a:p>
        </p:txBody>
      </p:sp>
      <p:sp>
        <p:nvSpPr>
          <p:cNvPr id="30" name="TextBox 29">
            <a:extLst>
              <a:ext uri="{FF2B5EF4-FFF2-40B4-BE49-F238E27FC236}">
                <a16:creationId xmlns:a16="http://schemas.microsoft.com/office/drawing/2014/main" id="{8FEC268E-4D52-EF4B-9F22-BC0688F79D01}"/>
              </a:ext>
            </a:extLst>
          </p:cNvPr>
          <p:cNvSpPr txBox="1"/>
          <p:nvPr/>
        </p:nvSpPr>
        <p:spPr>
          <a:xfrm>
            <a:off x="274742" y="551361"/>
            <a:ext cx="5156091" cy="461665"/>
          </a:xfrm>
          <a:prstGeom prst="rect">
            <a:avLst/>
          </a:prstGeom>
          <a:noFill/>
        </p:spPr>
        <p:txBody>
          <a:bodyPr wrap="none" rtlCol="0">
            <a:spAutoFit/>
          </a:bodyPr>
          <a:lstStyle/>
          <a:p>
            <a:r>
              <a:rPr lang="en-US" sz="2400" dirty="0"/>
              <a:t>Box Model… Open, Steady-State System</a:t>
            </a: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E6C97D8B-EA3D-1848-8757-BB7A211CE0AE}"/>
                  </a:ext>
                </a:extLst>
              </p:cNvPr>
              <p:cNvSpPr txBox="1"/>
              <p:nvPr/>
            </p:nvSpPr>
            <p:spPr>
              <a:xfrm>
                <a:off x="286553" y="5034683"/>
                <a:ext cx="3561873" cy="39299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400" i="1" smtClean="0">
                              <a:latin typeface="Cambria Math" panose="02040503050406030204" pitchFamily="18" charset="0"/>
                            </a:rPr>
                          </m:ctrlPr>
                        </m:sSupPr>
                        <m:e>
                          <m:r>
                            <a:rPr lang="en-US" sz="2400" i="1" smtClean="0">
                              <a:latin typeface="Cambria Math" panose="02040503050406030204" pitchFamily="18" charset="0"/>
                              <a:ea typeface="Cambria Math" panose="02040503050406030204" pitchFamily="18" charset="0"/>
                            </a:rPr>
                            <m:t>𝛿</m:t>
                          </m:r>
                        </m:e>
                        <m:sup>
                          <m:r>
                            <a:rPr lang="en-US" sz="2400" b="0" i="1" smtClean="0">
                              <a:latin typeface="Cambria Math" panose="02040503050406030204" pitchFamily="18" charset="0"/>
                            </a:rPr>
                            <m:t>18</m:t>
                          </m:r>
                        </m:sup>
                      </m:sSup>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𝑂</m:t>
                          </m:r>
                        </m:e>
                        <m:sub>
                          <m:r>
                            <a:rPr lang="en-US" sz="2400" b="0" i="1" smtClean="0">
                              <a:latin typeface="Cambria Math" panose="02040503050406030204" pitchFamily="18" charset="0"/>
                            </a:rPr>
                            <m:t>𝐶𝑂</m:t>
                          </m:r>
                          <m:r>
                            <a:rPr lang="en-US" sz="2400" b="0" i="1" smtClean="0">
                              <a:latin typeface="Cambria Math" panose="02040503050406030204" pitchFamily="18" charset="0"/>
                            </a:rPr>
                            <m:t>2,</m:t>
                          </m:r>
                          <m:r>
                            <a:rPr lang="en-US" sz="2400" b="0" i="1" smtClean="0">
                              <a:latin typeface="Cambria Math" panose="02040503050406030204" pitchFamily="18" charset="0"/>
                            </a:rPr>
                            <m:t>𝑎𝑡𝑚𝑜</m:t>
                          </m:r>
                        </m:sub>
                      </m:sSub>
                      <m:r>
                        <a:rPr lang="en-US" sz="2400" b="0" i="1" smtClean="0">
                          <a:latin typeface="Cambria Math" panose="02040503050406030204" pitchFamily="18" charset="0"/>
                        </a:rPr>
                        <m:t>=</m:t>
                      </m:r>
                      <m:sSup>
                        <m:sSupPr>
                          <m:ctrlPr>
                            <a:rPr lang="en-US" sz="2400" i="1">
                              <a:latin typeface="Cambria Math" panose="02040503050406030204" pitchFamily="18" charset="0"/>
                            </a:rPr>
                          </m:ctrlPr>
                        </m:sSupPr>
                        <m:e>
                          <m:r>
                            <a:rPr lang="en-US" sz="2400" i="1">
                              <a:latin typeface="Cambria Math" panose="02040503050406030204" pitchFamily="18" charset="0"/>
                              <a:ea typeface="Cambria Math" panose="02040503050406030204" pitchFamily="18" charset="0"/>
                            </a:rPr>
                            <m:t>𝛿</m:t>
                          </m:r>
                        </m:e>
                        <m:sup>
                          <m:r>
                            <a:rPr lang="en-US" sz="2400" i="1">
                              <a:latin typeface="Cambria Math" panose="02040503050406030204" pitchFamily="18" charset="0"/>
                            </a:rPr>
                            <m:t>18</m:t>
                          </m:r>
                        </m:sup>
                      </m:sSup>
                      <m:sSub>
                        <m:sSubPr>
                          <m:ctrlPr>
                            <a:rPr lang="en-US" sz="2400" i="1">
                              <a:latin typeface="Cambria Math" panose="02040503050406030204" pitchFamily="18" charset="0"/>
                            </a:rPr>
                          </m:ctrlPr>
                        </m:sSubPr>
                        <m:e>
                          <m:r>
                            <a:rPr lang="en-US" sz="2400" i="1">
                              <a:latin typeface="Cambria Math" panose="02040503050406030204" pitchFamily="18" charset="0"/>
                            </a:rPr>
                            <m:t>𝑂</m:t>
                          </m:r>
                        </m:e>
                        <m:sub>
                          <m:r>
                            <a:rPr lang="en-US" sz="2400" i="1">
                              <a:latin typeface="Cambria Math" panose="02040503050406030204" pitchFamily="18" charset="0"/>
                            </a:rPr>
                            <m:t>𝐻</m:t>
                          </m:r>
                          <m:r>
                            <a:rPr lang="en-US" sz="2400" i="1">
                              <a:latin typeface="Cambria Math" panose="02040503050406030204" pitchFamily="18" charset="0"/>
                            </a:rPr>
                            <m:t>2</m:t>
                          </m:r>
                          <m:r>
                            <a:rPr lang="en-US" sz="2400" i="1">
                              <a:latin typeface="Cambria Math" panose="02040503050406030204" pitchFamily="18" charset="0"/>
                            </a:rPr>
                            <m:t>𝐶𝑂</m:t>
                          </m:r>
                          <m:r>
                            <a:rPr lang="en-US" sz="2400" i="1">
                              <a:latin typeface="Cambria Math" panose="02040503050406030204" pitchFamily="18" charset="0"/>
                            </a:rPr>
                            <m:t>3</m:t>
                          </m:r>
                        </m:sub>
                      </m:sSub>
                    </m:oMath>
                  </m:oMathPara>
                </a14:m>
                <a:endParaRPr lang="en-US" sz="2400" dirty="0"/>
              </a:p>
            </p:txBody>
          </p:sp>
        </mc:Choice>
        <mc:Fallback xmlns="">
          <p:sp>
            <p:nvSpPr>
              <p:cNvPr id="24" name="TextBox 23">
                <a:extLst>
                  <a:ext uri="{FF2B5EF4-FFF2-40B4-BE49-F238E27FC236}">
                    <a16:creationId xmlns:a16="http://schemas.microsoft.com/office/drawing/2014/main" id="{E6C97D8B-EA3D-1848-8757-BB7A211CE0AE}"/>
                  </a:ext>
                </a:extLst>
              </p:cNvPr>
              <p:cNvSpPr txBox="1">
                <a:spLocks noRot="1" noChangeAspect="1" noMove="1" noResize="1" noEditPoints="1" noAdjustHandles="1" noChangeArrowheads="1" noChangeShapeType="1" noTextEdit="1"/>
              </p:cNvSpPr>
              <p:nvPr/>
            </p:nvSpPr>
            <p:spPr>
              <a:xfrm>
                <a:off x="286553" y="5034683"/>
                <a:ext cx="3561873" cy="392993"/>
              </a:xfrm>
              <a:prstGeom prst="rect">
                <a:avLst/>
              </a:prstGeom>
              <a:blipFill>
                <a:blip r:embed="rId12"/>
                <a:stretch>
                  <a:fillRect l="-1779" r="-356" b="-93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487FCE1C-2C0E-3D4F-811F-CFE15EDBEB54}"/>
                  </a:ext>
                </a:extLst>
              </p:cNvPr>
              <p:cNvSpPr txBox="1"/>
              <p:nvPr/>
            </p:nvSpPr>
            <p:spPr>
              <a:xfrm>
                <a:off x="735684" y="4405504"/>
                <a:ext cx="1547603" cy="3855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ea typeface="Cambria Math" panose="02040503050406030204" pitchFamily="18" charset="0"/>
                            </a:rPr>
                          </m:ctrlPr>
                        </m:sSubPr>
                        <m:e>
                          <m:r>
                            <a:rPr lang="en-US" sz="2400" i="1" smtClean="0">
                              <a:latin typeface="Cambria Math" panose="02040503050406030204" pitchFamily="18" charset="0"/>
                              <a:ea typeface="Cambria Math" panose="02040503050406030204" pitchFamily="18" charset="0"/>
                            </a:rPr>
                            <m:t>𝜙</m:t>
                          </m:r>
                        </m:e>
                        <m:sub>
                          <m:r>
                            <a:rPr lang="en-US" sz="2400" b="0" i="1" smtClean="0">
                              <a:latin typeface="Cambria Math" panose="02040503050406030204" pitchFamily="18" charset="0"/>
                              <a:ea typeface="Cambria Math" panose="02040503050406030204" pitchFamily="18" charset="0"/>
                            </a:rPr>
                            <m:t>𝐴𝑡𝑚𝑜</m:t>
                          </m:r>
                          <m:r>
                            <a:rPr lang="en-US" sz="2400" b="0" i="1" smtClean="0">
                              <a:latin typeface="Cambria Math" panose="02040503050406030204" pitchFamily="18" charset="0"/>
                              <a:ea typeface="Cambria Math" panose="02040503050406030204" pitchFamily="18" charset="0"/>
                            </a:rPr>
                            <m:t>, </m:t>
                          </m:r>
                          <m:r>
                            <a:rPr lang="en-US" sz="2400" b="0" i="1" smtClean="0">
                              <a:latin typeface="Cambria Math" panose="02040503050406030204" pitchFamily="18" charset="0"/>
                              <a:ea typeface="Cambria Math" panose="02040503050406030204" pitchFamily="18" charset="0"/>
                            </a:rPr>
                            <m:t>𝑃𝑎𝑙𝑢𝑠</m:t>
                          </m:r>
                        </m:sub>
                      </m:sSub>
                    </m:oMath>
                  </m:oMathPara>
                </a14:m>
                <a:endParaRPr lang="en-US" sz="2400" dirty="0"/>
              </a:p>
            </p:txBody>
          </p:sp>
        </mc:Choice>
        <mc:Fallback xmlns="">
          <p:sp>
            <p:nvSpPr>
              <p:cNvPr id="31" name="TextBox 30">
                <a:extLst>
                  <a:ext uri="{FF2B5EF4-FFF2-40B4-BE49-F238E27FC236}">
                    <a16:creationId xmlns:a16="http://schemas.microsoft.com/office/drawing/2014/main" id="{487FCE1C-2C0E-3D4F-811F-CFE15EDBEB54}"/>
                  </a:ext>
                </a:extLst>
              </p:cNvPr>
              <p:cNvSpPr txBox="1">
                <a:spLocks noRot="1" noChangeAspect="1" noMove="1" noResize="1" noEditPoints="1" noAdjustHandles="1" noChangeArrowheads="1" noChangeShapeType="1" noTextEdit="1"/>
              </p:cNvSpPr>
              <p:nvPr/>
            </p:nvSpPr>
            <p:spPr>
              <a:xfrm>
                <a:off x="735684" y="4405504"/>
                <a:ext cx="1547603" cy="385555"/>
              </a:xfrm>
              <a:prstGeom prst="rect">
                <a:avLst/>
              </a:prstGeom>
              <a:blipFill>
                <a:blip r:embed="rId13"/>
                <a:stretch>
                  <a:fillRect l="-6557" r="-1639" b="-25806"/>
                </a:stretch>
              </a:blipFill>
            </p:spPr>
            <p:txBody>
              <a:bodyPr/>
              <a:lstStyle/>
              <a:p>
                <a:r>
                  <a:rPr lang="en-US">
                    <a:noFill/>
                  </a:rPr>
                  <a:t> </a:t>
                </a:r>
              </a:p>
            </p:txBody>
          </p:sp>
        </mc:Fallback>
      </mc:AlternateContent>
      <p:cxnSp>
        <p:nvCxnSpPr>
          <p:cNvPr id="32" name="Straight Arrow Connector 31">
            <a:extLst>
              <a:ext uri="{FF2B5EF4-FFF2-40B4-BE49-F238E27FC236}">
                <a16:creationId xmlns:a16="http://schemas.microsoft.com/office/drawing/2014/main" id="{271B4F7F-840F-0D4E-A771-D38D2EBD0B4A}"/>
              </a:ext>
            </a:extLst>
          </p:cNvPr>
          <p:cNvCxnSpPr/>
          <p:nvPr/>
        </p:nvCxnSpPr>
        <p:spPr>
          <a:xfrm>
            <a:off x="2743200" y="4778498"/>
            <a:ext cx="1060704" cy="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4516F185-4774-1649-ACC5-385CE6302574}"/>
                  </a:ext>
                </a:extLst>
              </p:cNvPr>
              <p:cNvSpPr txBox="1"/>
              <p:nvPr/>
            </p:nvSpPr>
            <p:spPr>
              <a:xfrm>
                <a:off x="5171250" y="3859129"/>
                <a:ext cx="1783693" cy="39299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400" i="1" smtClean="0">
                              <a:latin typeface="Cambria Math" panose="02040503050406030204" pitchFamily="18" charset="0"/>
                            </a:rPr>
                          </m:ctrlPr>
                        </m:sSupPr>
                        <m:e>
                          <m:r>
                            <a:rPr lang="en-US" sz="2400" i="1" smtClean="0">
                              <a:latin typeface="Cambria Math" panose="02040503050406030204" pitchFamily="18" charset="0"/>
                              <a:ea typeface="Cambria Math" panose="02040503050406030204" pitchFamily="18" charset="0"/>
                            </a:rPr>
                            <m:t>𝛿</m:t>
                          </m:r>
                        </m:e>
                        <m:sup>
                          <m:r>
                            <a:rPr lang="en-US" sz="2400" b="0" i="1" smtClean="0">
                              <a:latin typeface="Cambria Math" panose="02040503050406030204" pitchFamily="18" charset="0"/>
                            </a:rPr>
                            <m:t>18</m:t>
                          </m:r>
                        </m:sup>
                      </m:sSup>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𝑂</m:t>
                          </m:r>
                        </m:e>
                        <m:sub>
                          <m:r>
                            <a:rPr lang="en-US" sz="2400" b="0" i="1" smtClean="0">
                              <a:latin typeface="Cambria Math" panose="02040503050406030204" pitchFamily="18" charset="0"/>
                            </a:rPr>
                            <m:t>𝐶𝑂</m:t>
                          </m:r>
                          <m:r>
                            <a:rPr lang="en-US" sz="2400" b="0" i="1" smtClean="0">
                              <a:latin typeface="Cambria Math" panose="02040503050406030204" pitchFamily="18" charset="0"/>
                            </a:rPr>
                            <m:t>2,</m:t>
                          </m:r>
                          <m:r>
                            <a:rPr lang="en-US" sz="2400" b="0" i="1" smtClean="0">
                              <a:latin typeface="Cambria Math" panose="02040503050406030204" pitchFamily="18" charset="0"/>
                            </a:rPr>
                            <m:t>𝑎𝑡𝑚𝑜</m:t>
                          </m:r>
                        </m:sub>
                      </m:sSub>
                    </m:oMath>
                  </m:oMathPara>
                </a14:m>
                <a:endParaRPr lang="en-US" sz="2400" dirty="0"/>
              </a:p>
            </p:txBody>
          </p:sp>
        </mc:Choice>
        <mc:Fallback xmlns="">
          <p:sp>
            <p:nvSpPr>
              <p:cNvPr id="34" name="TextBox 33">
                <a:extLst>
                  <a:ext uri="{FF2B5EF4-FFF2-40B4-BE49-F238E27FC236}">
                    <a16:creationId xmlns:a16="http://schemas.microsoft.com/office/drawing/2014/main" id="{4516F185-4774-1649-ACC5-385CE6302574}"/>
                  </a:ext>
                </a:extLst>
              </p:cNvPr>
              <p:cNvSpPr txBox="1">
                <a:spLocks noRot="1" noChangeAspect="1" noMove="1" noResize="1" noEditPoints="1" noAdjustHandles="1" noChangeArrowheads="1" noChangeShapeType="1" noTextEdit="1"/>
              </p:cNvSpPr>
              <p:nvPr/>
            </p:nvSpPr>
            <p:spPr>
              <a:xfrm>
                <a:off x="5171250" y="3859129"/>
                <a:ext cx="1783693" cy="392993"/>
              </a:xfrm>
              <a:prstGeom prst="rect">
                <a:avLst/>
              </a:prstGeom>
              <a:blipFill>
                <a:blip r:embed="rId14"/>
                <a:stretch>
                  <a:fillRect l="-4255" r="-709" b="-6061"/>
                </a:stretch>
              </a:blipFill>
            </p:spPr>
            <p:txBody>
              <a:bodyPr/>
              <a:lstStyle/>
              <a:p>
                <a:r>
                  <a:rPr lang="en-US">
                    <a:noFill/>
                  </a:rPr>
                  <a:t> </a:t>
                </a:r>
              </a:p>
            </p:txBody>
          </p:sp>
        </mc:Fallback>
      </mc:AlternateContent>
      <p:cxnSp>
        <p:nvCxnSpPr>
          <p:cNvPr id="3" name="Straight Connector 2">
            <a:extLst>
              <a:ext uri="{FF2B5EF4-FFF2-40B4-BE49-F238E27FC236}">
                <a16:creationId xmlns:a16="http://schemas.microsoft.com/office/drawing/2014/main" id="{950F3EFA-CE41-F347-BE4A-91651A7B1200}"/>
              </a:ext>
            </a:extLst>
          </p:cNvPr>
          <p:cNvCxnSpPr/>
          <p:nvPr/>
        </p:nvCxnSpPr>
        <p:spPr>
          <a:xfrm>
            <a:off x="382772" y="233916"/>
            <a:ext cx="11079126" cy="6411433"/>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459CE9AA-A17A-EC48-B428-81DBC4783515}"/>
              </a:ext>
            </a:extLst>
          </p:cNvPr>
          <p:cNvCxnSpPr/>
          <p:nvPr/>
        </p:nvCxnSpPr>
        <p:spPr>
          <a:xfrm>
            <a:off x="838132" y="156020"/>
            <a:ext cx="11079126" cy="6411433"/>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27341F44-1B32-874A-B025-C5BACD33FF47}"/>
              </a:ext>
            </a:extLst>
          </p:cNvPr>
          <p:cNvSpPr txBox="1"/>
          <p:nvPr/>
        </p:nvSpPr>
        <p:spPr>
          <a:xfrm>
            <a:off x="6761169" y="242394"/>
            <a:ext cx="4502927" cy="923330"/>
          </a:xfrm>
          <a:prstGeom prst="rect">
            <a:avLst/>
          </a:prstGeom>
          <a:noFill/>
        </p:spPr>
        <p:txBody>
          <a:bodyPr wrap="square" rtlCol="0">
            <a:spAutoFit/>
          </a:bodyPr>
          <a:lstStyle/>
          <a:p>
            <a:r>
              <a:rPr lang="en-US" dirty="0">
                <a:solidFill>
                  <a:srgbClr val="C00000"/>
                </a:solidFill>
              </a:rPr>
              <a:t>This brainstorm involves carbonate and water species… too complicated for in-class model exercise</a:t>
            </a:r>
          </a:p>
        </p:txBody>
      </p:sp>
    </p:spTree>
    <p:extLst>
      <p:ext uri="{BB962C8B-B14F-4D97-AF65-F5344CB8AC3E}">
        <p14:creationId xmlns:p14="http://schemas.microsoft.com/office/powerpoint/2010/main" val="105175997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6139506-DCBC-7B46-9381-8BBC78A5BA92}"/>
              </a:ext>
            </a:extLst>
          </p:cNvPr>
          <p:cNvSpPr txBox="1"/>
          <p:nvPr/>
        </p:nvSpPr>
        <p:spPr>
          <a:xfrm>
            <a:off x="329184" y="231648"/>
            <a:ext cx="12489253" cy="461665"/>
          </a:xfrm>
          <a:prstGeom prst="rect">
            <a:avLst/>
          </a:prstGeom>
          <a:noFill/>
        </p:spPr>
        <p:txBody>
          <a:bodyPr wrap="none" rtlCol="0">
            <a:spAutoFit/>
          </a:bodyPr>
          <a:lstStyle/>
          <a:p>
            <a:r>
              <a:rPr lang="en-US" sz="2400" dirty="0"/>
              <a:t>System Schematic… Palustrine ecosystem, i.e. shallow wetland environments</a:t>
            </a:r>
            <a:r>
              <a:rPr lang="en-US" sz="2000" dirty="0"/>
              <a:t>: </a:t>
            </a:r>
            <a:r>
              <a:rPr lang="el-GR" sz="2000" dirty="0"/>
              <a:t> δ</a:t>
            </a:r>
            <a:r>
              <a:rPr lang="en-US" sz="2000" dirty="0"/>
              <a:t>18Ow to </a:t>
            </a:r>
            <a:r>
              <a:rPr lang="el-GR" sz="2000" dirty="0"/>
              <a:t> δ</a:t>
            </a:r>
            <a:r>
              <a:rPr lang="en-US" sz="2000" dirty="0"/>
              <a:t>18Omin</a:t>
            </a:r>
            <a:endParaRPr lang="en-US" sz="2400" dirty="0"/>
          </a:p>
        </p:txBody>
      </p:sp>
      <p:pic>
        <p:nvPicPr>
          <p:cNvPr id="4" name="Picture 3">
            <a:extLst>
              <a:ext uri="{FF2B5EF4-FFF2-40B4-BE49-F238E27FC236}">
                <a16:creationId xmlns:a16="http://schemas.microsoft.com/office/drawing/2014/main" id="{78E4C43D-5264-6B4D-AFD7-CEB4247C441E}"/>
              </a:ext>
            </a:extLst>
          </p:cNvPr>
          <p:cNvPicPr>
            <a:picLocks noChangeAspect="1"/>
          </p:cNvPicPr>
          <p:nvPr/>
        </p:nvPicPr>
        <p:blipFill>
          <a:blip r:embed="rId2"/>
          <a:stretch>
            <a:fillRect/>
          </a:stretch>
        </p:blipFill>
        <p:spPr>
          <a:xfrm>
            <a:off x="241937" y="693313"/>
            <a:ext cx="11708125" cy="6164686"/>
          </a:xfrm>
          <a:prstGeom prst="rect">
            <a:avLst/>
          </a:prstGeom>
        </p:spPr>
      </p:pic>
      <p:sp>
        <p:nvSpPr>
          <p:cNvPr id="5" name="TextBox 4">
            <a:extLst>
              <a:ext uri="{FF2B5EF4-FFF2-40B4-BE49-F238E27FC236}">
                <a16:creationId xmlns:a16="http://schemas.microsoft.com/office/drawing/2014/main" id="{4DF64839-06A9-B749-B834-867F2656D413}"/>
              </a:ext>
            </a:extLst>
          </p:cNvPr>
          <p:cNvSpPr txBox="1"/>
          <p:nvPr/>
        </p:nvSpPr>
        <p:spPr>
          <a:xfrm>
            <a:off x="2731008" y="1389888"/>
            <a:ext cx="1773755" cy="461665"/>
          </a:xfrm>
          <a:prstGeom prst="rect">
            <a:avLst/>
          </a:prstGeom>
          <a:noFill/>
        </p:spPr>
        <p:txBody>
          <a:bodyPr wrap="none" rtlCol="0">
            <a:spAutoFit/>
          </a:bodyPr>
          <a:lstStyle/>
          <a:p>
            <a:r>
              <a:rPr lang="en-US" sz="2400" dirty="0">
                <a:solidFill>
                  <a:srgbClr val="FF0000"/>
                </a:solidFill>
              </a:rPr>
              <a:t>Precipitation</a:t>
            </a:r>
            <a:endParaRPr lang="en-US" sz="2000" dirty="0">
              <a:solidFill>
                <a:srgbClr val="FF0000"/>
              </a:solidFill>
            </a:endParaRPr>
          </a:p>
        </p:txBody>
      </p:sp>
      <p:sp>
        <p:nvSpPr>
          <p:cNvPr id="6" name="TextBox 5">
            <a:extLst>
              <a:ext uri="{FF2B5EF4-FFF2-40B4-BE49-F238E27FC236}">
                <a16:creationId xmlns:a16="http://schemas.microsoft.com/office/drawing/2014/main" id="{9D24E373-CDA3-D949-91B6-C3DA39B439E7}"/>
              </a:ext>
            </a:extLst>
          </p:cNvPr>
          <p:cNvSpPr txBox="1"/>
          <p:nvPr/>
        </p:nvSpPr>
        <p:spPr>
          <a:xfrm rot="1749730">
            <a:off x="1676400" y="3480429"/>
            <a:ext cx="1813895" cy="461665"/>
          </a:xfrm>
          <a:prstGeom prst="rect">
            <a:avLst/>
          </a:prstGeom>
          <a:noFill/>
        </p:spPr>
        <p:txBody>
          <a:bodyPr wrap="none" rtlCol="0">
            <a:spAutoFit/>
          </a:bodyPr>
          <a:lstStyle/>
          <a:p>
            <a:r>
              <a:rPr lang="en-US" sz="2400" dirty="0">
                <a:solidFill>
                  <a:srgbClr val="FF0000"/>
                </a:solidFill>
              </a:rPr>
              <a:t>River In-Flow</a:t>
            </a:r>
            <a:endParaRPr lang="en-US" sz="2000" dirty="0">
              <a:solidFill>
                <a:srgbClr val="FF0000"/>
              </a:solidFill>
            </a:endParaRPr>
          </a:p>
        </p:txBody>
      </p:sp>
      <p:sp>
        <p:nvSpPr>
          <p:cNvPr id="7" name="TextBox 6">
            <a:extLst>
              <a:ext uri="{FF2B5EF4-FFF2-40B4-BE49-F238E27FC236}">
                <a16:creationId xmlns:a16="http://schemas.microsoft.com/office/drawing/2014/main" id="{62EB8369-1C8D-9541-928C-8A522FE3D90A}"/>
              </a:ext>
            </a:extLst>
          </p:cNvPr>
          <p:cNvSpPr txBox="1"/>
          <p:nvPr/>
        </p:nvSpPr>
        <p:spPr>
          <a:xfrm>
            <a:off x="8109917" y="3323134"/>
            <a:ext cx="1676998" cy="461665"/>
          </a:xfrm>
          <a:prstGeom prst="rect">
            <a:avLst/>
          </a:prstGeom>
          <a:noFill/>
        </p:spPr>
        <p:txBody>
          <a:bodyPr wrap="none" rtlCol="0">
            <a:spAutoFit/>
          </a:bodyPr>
          <a:lstStyle/>
          <a:p>
            <a:r>
              <a:rPr lang="en-US" sz="2400" dirty="0">
                <a:solidFill>
                  <a:srgbClr val="7030A0"/>
                </a:solidFill>
              </a:rPr>
              <a:t>Evaporation</a:t>
            </a:r>
            <a:endParaRPr lang="en-US" sz="2000" dirty="0">
              <a:solidFill>
                <a:srgbClr val="7030A0"/>
              </a:solidFill>
            </a:endParaRPr>
          </a:p>
        </p:txBody>
      </p:sp>
      <p:sp>
        <p:nvSpPr>
          <p:cNvPr id="8" name="TextBox 7">
            <a:extLst>
              <a:ext uri="{FF2B5EF4-FFF2-40B4-BE49-F238E27FC236}">
                <a16:creationId xmlns:a16="http://schemas.microsoft.com/office/drawing/2014/main" id="{2DA38A02-D6F3-824A-B8D6-A1606C0F848C}"/>
              </a:ext>
            </a:extLst>
          </p:cNvPr>
          <p:cNvSpPr txBox="1"/>
          <p:nvPr/>
        </p:nvSpPr>
        <p:spPr>
          <a:xfrm>
            <a:off x="5132754" y="4354775"/>
            <a:ext cx="1926489" cy="830997"/>
          </a:xfrm>
          <a:prstGeom prst="rect">
            <a:avLst/>
          </a:prstGeom>
          <a:noFill/>
        </p:spPr>
        <p:txBody>
          <a:bodyPr wrap="none" rtlCol="0">
            <a:spAutoFit/>
          </a:bodyPr>
          <a:lstStyle/>
          <a:p>
            <a:pPr algn="ctr"/>
            <a:r>
              <a:rPr lang="en-US" sz="2400" dirty="0">
                <a:solidFill>
                  <a:srgbClr val="7030A0"/>
                </a:solidFill>
              </a:rPr>
              <a:t>Calcite</a:t>
            </a:r>
          </a:p>
          <a:p>
            <a:pPr algn="ctr"/>
            <a:r>
              <a:rPr lang="en-US" sz="2400" dirty="0">
                <a:solidFill>
                  <a:srgbClr val="7030A0"/>
                </a:solidFill>
              </a:rPr>
              <a:t>Crystallization</a:t>
            </a:r>
            <a:endParaRPr lang="en-US" sz="2000" dirty="0">
              <a:solidFill>
                <a:srgbClr val="7030A0"/>
              </a:solidFill>
            </a:endParaRPr>
          </a:p>
        </p:txBody>
      </p:sp>
      <p:cxnSp>
        <p:nvCxnSpPr>
          <p:cNvPr id="9" name="Straight Connector 8">
            <a:extLst>
              <a:ext uri="{FF2B5EF4-FFF2-40B4-BE49-F238E27FC236}">
                <a16:creationId xmlns:a16="http://schemas.microsoft.com/office/drawing/2014/main" id="{0C67DA54-7273-8646-B0A4-4D6686961D54}"/>
              </a:ext>
            </a:extLst>
          </p:cNvPr>
          <p:cNvCxnSpPr/>
          <p:nvPr/>
        </p:nvCxnSpPr>
        <p:spPr>
          <a:xfrm>
            <a:off x="382772" y="233916"/>
            <a:ext cx="11079126" cy="6411433"/>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56012B9D-8B87-6E4E-BE1A-080665E6CE7F}"/>
              </a:ext>
            </a:extLst>
          </p:cNvPr>
          <p:cNvCxnSpPr/>
          <p:nvPr/>
        </p:nvCxnSpPr>
        <p:spPr>
          <a:xfrm>
            <a:off x="838132" y="156020"/>
            <a:ext cx="11079126" cy="6411433"/>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18716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BBCECBE-DC51-7C40-B44D-A55BBD2AA656}"/>
              </a:ext>
            </a:extLst>
          </p:cNvPr>
          <p:cNvSpPr txBox="1"/>
          <p:nvPr/>
        </p:nvSpPr>
        <p:spPr>
          <a:xfrm>
            <a:off x="156037" y="136693"/>
            <a:ext cx="10919208" cy="523220"/>
          </a:xfrm>
          <a:prstGeom prst="rect">
            <a:avLst/>
          </a:prstGeom>
          <a:noFill/>
        </p:spPr>
        <p:txBody>
          <a:bodyPr wrap="none" rtlCol="0">
            <a:spAutoFit/>
          </a:bodyPr>
          <a:lstStyle/>
          <a:p>
            <a:r>
              <a:rPr lang="en-US" sz="2800" dirty="0">
                <a:solidFill>
                  <a:schemeClr val="accent2"/>
                </a:solidFill>
              </a:rPr>
              <a:t>Temperature dependence of equilibrium fractionation of oxygen isotopes </a:t>
            </a:r>
          </a:p>
        </p:txBody>
      </p:sp>
      <p:sp>
        <p:nvSpPr>
          <p:cNvPr id="3" name="TextBox 2">
            <a:extLst>
              <a:ext uri="{FF2B5EF4-FFF2-40B4-BE49-F238E27FC236}">
                <a16:creationId xmlns:a16="http://schemas.microsoft.com/office/drawing/2014/main" id="{3FD2580A-405B-834C-92AB-2857FAF9D65C}"/>
              </a:ext>
            </a:extLst>
          </p:cNvPr>
          <p:cNvSpPr txBox="1"/>
          <p:nvPr/>
        </p:nvSpPr>
        <p:spPr>
          <a:xfrm>
            <a:off x="8597439" y="883494"/>
            <a:ext cx="3050935" cy="1015663"/>
          </a:xfrm>
          <a:prstGeom prst="rect">
            <a:avLst/>
          </a:prstGeom>
          <a:noFill/>
        </p:spPr>
        <p:txBody>
          <a:bodyPr wrap="square" rtlCol="0">
            <a:spAutoFit/>
          </a:bodyPr>
          <a:lstStyle/>
          <a:p>
            <a:r>
              <a:rPr lang="en-US" sz="2000" dirty="0"/>
              <a:t>Urey, 1947; McCrea, 1950;</a:t>
            </a:r>
          </a:p>
          <a:p>
            <a:r>
              <a:rPr lang="en-US" sz="2000" dirty="0"/>
              <a:t>Epstein et al., 1951, 1953;  </a:t>
            </a:r>
          </a:p>
          <a:p>
            <a:r>
              <a:rPr lang="en-US" sz="2000" dirty="0"/>
              <a:t>Kim and O’Neil, 1997</a:t>
            </a:r>
          </a:p>
        </p:txBody>
      </p:sp>
      <p:pic>
        <p:nvPicPr>
          <p:cNvPr id="5" name="Picture 4" descr="Chart&#10;&#10;Description automatically generated">
            <a:extLst>
              <a:ext uri="{FF2B5EF4-FFF2-40B4-BE49-F238E27FC236}">
                <a16:creationId xmlns:a16="http://schemas.microsoft.com/office/drawing/2014/main" id="{2022C138-AD1F-8D44-BB20-55C9E2321936}"/>
              </a:ext>
            </a:extLst>
          </p:cNvPr>
          <p:cNvPicPr>
            <a:picLocks noChangeAspect="1"/>
          </p:cNvPicPr>
          <p:nvPr/>
        </p:nvPicPr>
        <p:blipFill>
          <a:blip r:embed="rId3"/>
          <a:stretch>
            <a:fillRect/>
          </a:stretch>
        </p:blipFill>
        <p:spPr>
          <a:xfrm>
            <a:off x="8029574" y="3064241"/>
            <a:ext cx="4003675" cy="3648919"/>
          </a:xfrm>
          <a:prstGeom prst="rect">
            <a:avLst/>
          </a:prstGeom>
        </p:spPr>
      </p:pic>
      <p:pic>
        <p:nvPicPr>
          <p:cNvPr id="8" name="Picture 7" descr="Text&#10;&#10;Description automatically generated">
            <a:extLst>
              <a:ext uri="{FF2B5EF4-FFF2-40B4-BE49-F238E27FC236}">
                <a16:creationId xmlns:a16="http://schemas.microsoft.com/office/drawing/2014/main" id="{7EAEE24D-9BD8-7847-A3A4-C47EA79F6195}"/>
              </a:ext>
            </a:extLst>
          </p:cNvPr>
          <p:cNvPicPr>
            <a:picLocks noChangeAspect="1"/>
          </p:cNvPicPr>
          <p:nvPr/>
        </p:nvPicPr>
        <p:blipFill>
          <a:blip r:embed="rId4"/>
          <a:stretch>
            <a:fillRect/>
          </a:stretch>
        </p:blipFill>
        <p:spPr>
          <a:xfrm>
            <a:off x="156037" y="799384"/>
            <a:ext cx="6877050" cy="1500854"/>
          </a:xfrm>
          <a:prstGeom prst="rect">
            <a:avLst/>
          </a:prstGeom>
        </p:spPr>
      </p:pic>
      <p:sp>
        <p:nvSpPr>
          <p:cNvPr id="6" name="TextBox 5">
            <a:extLst>
              <a:ext uri="{FF2B5EF4-FFF2-40B4-BE49-F238E27FC236}">
                <a16:creationId xmlns:a16="http://schemas.microsoft.com/office/drawing/2014/main" id="{39868F2F-EEFD-3144-96E6-E559597704F7}"/>
              </a:ext>
            </a:extLst>
          </p:cNvPr>
          <p:cNvSpPr txBox="1"/>
          <p:nvPr/>
        </p:nvSpPr>
        <p:spPr>
          <a:xfrm>
            <a:off x="10566704" y="5974506"/>
            <a:ext cx="1484894" cy="369332"/>
          </a:xfrm>
          <a:prstGeom prst="rect">
            <a:avLst/>
          </a:prstGeom>
          <a:noFill/>
        </p:spPr>
        <p:txBody>
          <a:bodyPr wrap="none" rtlCol="0">
            <a:spAutoFit/>
          </a:bodyPr>
          <a:lstStyle/>
          <a:p>
            <a:r>
              <a:rPr lang="en-US" dirty="0">
                <a:solidFill>
                  <a:schemeClr val="bg1"/>
                </a:solidFill>
              </a:rPr>
              <a:t>McCrea, 1950</a:t>
            </a:r>
          </a:p>
        </p:txBody>
      </p:sp>
      <p:pic>
        <p:nvPicPr>
          <p:cNvPr id="10" name="Picture 9" descr="Text, letter&#10;&#10;Description automatically generated">
            <a:extLst>
              <a:ext uri="{FF2B5EF4-FFF2-40B4-BE49-F238E27FC236}">
                <a16:creationId xmlns:a16="http://schemas.microsoft.com/office/drawing/2014/main" id="{072F5536-7A77-6243-9E5E-7FBA0B8FE599}"/>
              </a:ext>
            </a:extLst>
          </p:cNvPr>
          <p:cNvPicPr>
            <a:picLocks noChangeAspect="1"/>
          </p:cNvPicPr>
          <p:nvPr/>
        </p:nvPicPr>
        <p:blipFill>
          <a:blip r:embed="rId5"/>
          <a:stretch>
            <a:fillRect/>
          </a:stretch>
        </p:blipFill>
        <p:spPr>
          <a:xfrm>
            <a:off x="201732" y="3360165"/>
            <a:ext cx="7571694" cy="3165285"/>
          </a:xfrm>
          <a:prstGeom prst="rect">
            <a:avLst/>
          </a:prstGeom>
        </p:spPr>
      </p:pic>
      <p:pic>
        <p:nvPicPr>
          <p:cNvPr id="12" name="Picture 11">
            <a:extLst>
              <a:ext uri="{FF2B5EF4-FFF2-40B4-BE49-F238E27FC236}">
                <a16:creationId xmlns:a16="http://schemas.microsoft.com/office/drawing/2014/main" id="{E4AA2BAA-242E-8848-B0A1-8C0B9DA6F4E9}"/>
              </a:ext>
            </a:extLst>
          </p:cNvPr>
          <p:cNvPicPr>
            <a:picLocks noChangeAspect="1"/>
          </p:cNvPicPr>
          <p:nvPr/>
        </p:nvPicPr>
        <p:blipFill>
          <a:blip r:embed="rId6"/>
          <a:stretch>
            <a:fillRect/>
          </a:stretch>
        </p:blipFill>
        <p:spPr>
          <a:xfrm>
            <a:off x="2247900" y="2300238"/>
            <a:ext cx="8610600" cy="660400"/>
          </a:xfrm>
          <a:prstGeom prst="rect">
            <a:avLst/>
          </a:prstGeom>
        </p:spPr>
      </p:pic>
    </p:spTree>
    <p:extLst>
      <p:ext uri="{BB962C8B-B14F-4D97-AF65-F5344CB8AC3E}">
        <p14:creationId xmlns:p14="http://schemas.microsoft.com/office/powerpoint/2010/main" val="13144423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F7DB004-0C9B-2E44-BCF2-7ED452F7C850}"/>
              </a:ext>
            </a:extLst>
          </p:cNvPr>
          <p:cNvPicPr>
            <a:picLocks noChangeAspect="1"/>
          </p:cNvPicPr>
          <p:nvPr/>
        </p:nvPicPr>
        <p:blipFill>
          <a:blip r:embed="rId3"/>
          <a:stretch>
            <a:fillRect/>
          </a:stretch>
        </p:blipFill>
        <p:spPr>
          <a:xfrm>
            <a:off x="240582" y="235517"/>
            <a:ext cx="11710836" cy="1042979"/>
          </a:xfrm>
          <a:prstGeom prst="rect">
            <a:avLst/>
          </a:prstGeom>
        </p:spPr>
      </p:pic>
      <p:pic>
        <p:nvPicPr>
          <p:cNvPr id="12" name="Picture 11">
            <a:extLst>
              <a:ext uri="{FF2B5EF4-FFF2-40B4-BE49-F238E27FC236}">
                <a16:creationId xmlns:a16="http://schemas.microsoft.com/office/drawing/2014/main" id="{9F2B7A08-5D59-924B-BC49-EA4A992019B0}"/>
              </a:ext>
            </a:extLst>
          </p:cNvPr>
          <p:cNvPicPr>
            <a:picLocks noChangeAspect="1"/>
          </p:cNvPicPr>
          <p:nvPr/>
        </p:nvPicPr>
        <p:blipFill rotWithShape="1">
          <a:blip r:embed="rId4"/>
          <a:srcRect l="10991" t="1667" r="13860" b="6876"/>
          <a:stretch/>
        </p:blipFill>
        <p:spPr>
          <a:xfrm>
            <a:off x="7135439" y="1457182"/>
            <a:ext cx="4815979" cy="5259356"/>
          </a:xfrm>
          <a:prstGeom prst="rect">
            <a:avLst/>
          </a:prstGeom>
        </p:spPr>
      </p:pic>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4DA6B590-E95B-D041-8BF0-4A525B598E4F}"/>
                  </a:ext>
                </a:extLst>
              </p:cNvPr>
              <p:cNvSpPr txBox="1"/>
              <p:nvPr/>
            </p:nvSpPr>
            <p:spPr>
              <a:xfrm>
                <a:off x="125830" y="1989032"/>
                <a:ext cx="7004033" cy="1107996"/>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sz="2400" b="0" i="1" smtClean="0">
                          <a:solidFill>
                            <a:schemeClr val="accent4"/>
                          </a:solidFill>
                          <a:latin typeface="Cambria Math" panose="02040503050406030204" pitchFamily="18" charset="0"/>
                        </a:rPr>
                        <m:t>1000</m:t>
                      </m:r>
                      <m:r>
                        <a:rPr lang="en-US" sz="2400" b="0" i="1" smtClean="0">
                          <a:solidFill>
                            <a:schemeClr val="accent4"/>
                          </a:solidFill>
                          <a:latin typeface="Cambria Math" panose="02040503050406030204" pitchFamily="18" charset="0"/>
                        </a:rPr>
                        <m:t>𝑙𝑛</m:t>
                      </m:r>
                      <m:r>
                        <a:rPr lang="en-US" sz="2400" b="0" i="1" smtClean="0">
                          <a:solidFill>
                            <a:schemeClr val="accent4"/>
                          </a:solidFill>
                          <a:latin typeface="Cambria Math" panose="02040503050406030204" pitchFamily="18" charset="0"/>
                          <a:ea typeface="Cambria Math" panose="02040503050406030204" pitchFamily="18" charset="0"/>
                        </a:rPr>
                        <m:t>𝛼</m:t>
                      </m:r>
                      <m:d>
                        <m:dPr>
                          <m:ctrlPr>
                            <a:rPr lang="en-US" sz="2400" b="0" i="1" smtClean="0">
                              <a:solidFill>
                                <a:schemeClr val="accent4"/>
                              </a:solidFill>
                              <a:latin typeface="Cambria Math" panose="02040503050406030204" pitchFamily="18" charset="0"/>
                              <a:ea typeface="Cambria Math" panose="02040503050406030204" pitchFamily="18" charset="0"/>
                            </a:rPr>
                          </m:ctrlPr>
                        </m:dPr>
                        <m:e>
                          <m:r>
                            <a:rPr lang="en-US" sz="2400" b="0" i="1" smtClean="0">
                              <a:solidFill>
                                <a:schemeClr val="accent4"/>
                              </a:solidFill>
                              <a:latin typeface="Cambria Math" panose="02040503050406030204" pitchFamily="18" charset="0"/>
                              <a:ea typeface="Cambria Math" panose="02040503050406030204" pitchFamily="18" charset="0"/>
                            </a:rPr>
                            <m:t>𝐶𝑎𝑙𝑐𝑖𝑡𝑒</m:t>
                          </m:r>
                          <m:r>
                            <a:rPr lang="en-US" sz="2400" b="0" i="1" smtClean="0">
                              <a:solidFill>
                                <a:schemeClr val="accent4"/>
                              </a:solidFill>
                              <a:latin typeface="Cambria Math" panose="02040503050406030204" pitchFamily="18" charset="0"/>
                              <a:ea typeface="Cambria Math" panose="02040503050406030204" pitchFamily="18" charset="0"/>
                            </a:rPr>
                            <m:t>−</m:t>
                          </m:r>
                          <m:sSub>
                            <m:sSubPr>
                              <m:ctrlPr>
                                <a:rPr lang="en-US" sz="2400" b="0" i="1" smtClean="0">
                                  <a:solidFill>
                                    <a:schemeClr val="accent4"/>
                                  </a:solidFill>
                                  <a:latin typeface="Cambria Math" panose="02040503050406030204" pitchFamily="18" charset="0"/>
                                  <a:ea typeface="Cambria Math" panose="02040503050406030204" pitchFamily="18" charset="0"/>
                                </a:rPr>
                              </m:ctrlPr>
                            </m:sSubPr>
                            <m:e>
                              <m:r>
                                <a:rPr lang="en-US" sz="2400" b="0" i="1" smtClean="0">
                                  <a:solidFill>
                                    <a:schemeClr val="accent4"/>
                                  </a:solidFill>
                                  <a:latin typeface="Cambria Math" panose="02040503050406030204" pitchFamily="18" charset="0"/>
                                  <a:ea typeface="Cambria Math" panose="02040503050406030204" pitchFamily="18" charset="0"/>
                                </a:rPr>
                                <m:t>𝐻</m:t>
                              </m:r>
                            </m:e>
                            <m:sub>
                              <m:r>
                                <a:rPr lang="en-US" sz="2400" b="0" i="1" smtClean="0">
                                  <a:solidFill>
                                    <a:schemeClr val="accent4"/>
                                  </a:solidFill>
                                  <a:latin typeface="Cambria Math" panose="02040503050406030204" pitchFamily="18" charset="0"/>
                                  <a:ea typeface="Cambria Math" panose="02040503050406030204" pitchFamily="18" charset="0"/>
                                </a:rPr>
                                <m:t>2</m:t>
                              </m:r>
                            </m:sub>
                          </m:sSub>
                          <m:r>
                            <a:rPr lang="en-US" sz="2400" b="0" i="1" smtClean="0">
                              <a:solidFill>
                                <a:schemeClr val="accent4"/>
                              </a:solidFill>
                              <a:latin typeface="Cambria Math" panose="02040503050406030204" pitchFamily="18" charset="0"/>
                              <a:ea typeface="Cambria Math" panose="02040503050406030204" pitchFamily="18" charset="0"/>
                            </a:rPr>
                            <m:t>𝑂</m:t>
                          </m:r>
                        </m:e>
                      </m:d>
                      <m:r>
                        <a:rPr lang="en-US" sz="2400" b="0" i="1" smtClean="0">
                          <a:solidFill>
                            <a:schemeClr val="accent4"/>
                          </a:solidFill>
                          <a:latin typeface="Cambria Math" panose="02040503050406030204" pitchFamily="18" charset="0"/>
                          <a:ea typeface="Cambria Math" panose="02040503050406030204" pitchFamily="18" charset="0"/>
                        </a:rPr>
                        <m:t>=18.03</m:t>
                      </m:r>
                      <m:d>
                        <m:dPr>
                          <m:ctrlPr>
                            <a:rPr lang="en-US" sz="2400" b="0" i="1" smtClean="0">
                              <a:solidFill>
                                <a:schemeClr val="accent4"/>
                              </a:solidFill>
                              <a:latin typeface="Cambria Math" panose="02040503050406030204" pitchFamily="18" charset="0"/>
                              <a:ea typeface="Cambria Math" panose="02040503050406030204" pitchFamily="18" charset="0"/>
                            </a:rPr>
                          </m:ctrlPr>
                        </m:dPr>
                        <m:e>
                          <m:sSup>
                            <m:sSupPr>
                              <m:ctrlPr>
                                <a:rPr lang="en-US" sz="2400" b="0" i="1" smtClean="0">
                                  <a:solidFill>
                                    <a:schemeClr val="accent4"/>
                                  </a:solidFill>
                                  <a:latin typeface="Cambria Math" panose="02040503050406030204" pitchFamily="18" charset="0"/>
                                  <a:ea typeface="Cambria Math" panose="02040503050406030204" pitchFamily="18" charset="0"/>
                                </a:rPr>
                              </m:ctrlPr>
                            </m:sSupPr>
                            <m:e>
                              <m:r>
                                <a:rPr lang="en-US" sz="2400" b="0" i="1" smtClean="0">
                                  <a:solidFill>
                                    <a:schemeClr val="accent4"/>
                                  </a:solidFill>
                                  <a:latin typeface="Cambria Math" panose="02040503050406030204" pitchFamily="18" charset="0"/>
                                  <a:ea typeface="Cambria Math" panose="02040503050406030204" pitchFamily="18" charset="0"/>
                                </a:rPr>
                                <m:t>10</m:t>
                              </m:r>
                            </m:e>
                            <m:sup>
                              <m:r>
                                <a:rPr lang="en-US" sz="2400" b="0" i="1" smtClean="0">
                                  <a:solidFill>
                                    <a:schemeClr val="accent4"/>
                                  </a:solidFill>
                                  <a:latin typeface="Cambria Math" panose="02040503050406030204" pitchFamily="18" charset="0"/>
                                  <a:ea typeface="Cambria Math" panose="02040503050406030204" pitchFamily="18" charset="0"/>
                                </a:rPr>
                                <m:t>3</m:t>
                              </m:r>
                            </m:sup>
                          </m:sSup>
                          <m:sSup>
                            <m:sSupPr>
                              <m:ctrlPr>
                                <a:rPr lang="en-US" sz="2400" b="0" i="1" smtClean="0">
                                  <a:solidFill>
                                    <a:schemeClr val="accent4"/>
                                  </a:solidFill>
                                  <a:latin typeface="Cambria Math" panose="02040503050406030204" pitchFamily="18" charset="0"/>
                                  <a:ea typeface="Cambria Math" panose="02040503050406030204" pitchFamily="18" charset="0"/>
                                </a:rPr>
                              </m:ctrlPr>
                            </m:sSupPr>
                            <m:e>
                              <m:r>
                                <a:rPr lang="en-US" sz="2400" b="0" i="1" smtClean="0">
                                  <a:solidFill>
                                    <a:schemeClr val="accent4"/>
                                  </a:solidFill>
                                  <a:latin typeface="Cambria Math" panose="02040503050406030204" pitchFamily="18" charset="0"/>
                                  <a:ea typeface="Cambria Math" panose="02040503050406030204" pitchFamily="18" charset="0"/>
                                </a:rPr>
                                <m:t>𝑇</m:t>
                              </m:r>
                            </m:e>
                            <m:sup>
                              <m:r>
                                <a:rPr lang="en-US" sz="2400" b="0" i="1" smtClean="0">
                                  <a:solidFill>
                                    <a:schemeClr val="accent4"/>
                                  </a:solidFill>
                                  <a:latin typeface="Cambria Math" panose="02040503050406030204" pitchFamily="18" charset="0"/>
                                  <a:ea typeface="Cambria Math" panose="02040503050406030204" pitchFamily="18" charset="0"/>
                                </a:rPr>
                                <m:t>−1</m:t>
                              </m:r>
                            </m:sup>
                          </m:sSup>
                        </m:e>
                      </m:d>
                      <m:r>
                        <a:rPr lang="en-US" sz="2400" b="0" i="1" smtClean="0">
                          <a:solidFill>
                            <a:schemeClr val="accent4"/>
                          </a:solidFill>
                          <a:latin typeface="Cambria Math" panose="02040503050406030204" pitchFamily="18" charset="0"/>
                          <a:ea typeface="Cambria Math" panose="02040503050406030204" pitchFamily="18" charset="0"/>
                        </a:rPr>
                        <m:t>−32.42</m:t>
                      </m:r>
                    </m:oMath>
                  </m:oMathPara>
                </a14:m>
                <a:endParaRPr lang="en-US" sz="2400" dirty="0">
                  <a:solidFill>
                    <a:schemeClr val="accent4"/>
                  </a:solidFill>
                </a:endParaRPr>
              </a:p>
              <a:p>
                <a:endParaRPr lang="en-US" sz="2400" dirty="0">
                  <a:solidFill>
                    <a:schemeClr val="accent4"/>
                  </a:solidFill>
                </a:endParaRPr>
              </a:p>
              <a:p>
                <a:pPr algn="ctr"/>
                <a:r>
                  <a:rPr lang="en-US" sz="2400" dirty="0">
                    <a:solidFill>
                      <a:schemeClr val="accent4"/>
                    </a:solidFill>
                  </a:rPr>
                  <a:t>… </a:t>
                </a:r>
                <a14:m>
                  <m:oMath xmlns:m="http://schemas.openxmlformats.org/officeDocument/2006/math">
                    <m:r>
                      <a:rPr lang="en-US" sz="2400" b="0" i="1" smtClean="0">
                        <a:solidFill>
                          <a:schemeClr val="accent4"/>
                        </a:solidFill>
                        <a:latin typeface="Cambria Math" panose="02040503050406030204" pitchFamily="18" charset="0"/>
                      </a:rPr>
                      <m:t>−0.22</m:t>
                    </m:r>
                    <m:r>
                      <a:rPr lang="en-US" sz="2400" b="0" i="1" smtClean="0">
                        <a:solidFill>
                          <a:schemeClr val="accent4"/>
                        </a:solidFill>
                        <a:latin typeface="Cambria Math" panose="02040503050406030204" pitchFamily="18" charset="0"/>
                        <a:ea typeface="Cambria Math" panose="02040503050406030204" pitchFamily="18" charset="0"/>
                      </a:rPr>
                      <m:t>±0.02</m:t>
                    </m:r>
                  </m:oMath>
                </a14:m>
                <a:r>
                  <a:rPr lang="en-US" sz="2400" dirty="0">
                    <a:solidFill>
                      <a:schemeClr val="accent4"/>
                    </a:solidFill>
                  </a:rPr>
                  <a:t>﻿‰/°C</a:t>
                </a:r>
              </a:p>
            </p:txBody>
          </p:sp>
        </mc:Choice>
        <mc:Fallback>
          <p:sp>
            <p:nvSpPr>
              <p:cNvPr id="13" name="TextBox 12">
                <a:extLst>
                  <a:ext uri="{FF2B5EF4-FFF2-40B4-BE49-F238E27FC236}">
                    <a16:creationId xmlns:a16="http://schemas.microsoft.com/office/drawing/2014/main" id="{4DA6B590-E95B-D041-8BF0-4A525B598E4F}"/>
                  </a:ext>
                </a:extLst>
              </p:cNvPr>
              <p:cNvSpPr txBox="1">
                <a:spLocks noRot="1" noChangeAspect="1" noMove="1" noResize="1" noEditPoints="1" noAdjustHandles="1" noChangeArrowheads="1" noChangeShapeType="1" noTextEdit="1"/>
              </p:cNvSpPr>
              <p:nvPr/>
            </p:nvSpPr>
            <p:spPr>
              <a:xfrm>
                <a:off x="125830" y="1989032"/>
                <a:ext cx="7004033" cy="1107996"/>
              </a:xfrm>
              <a:prstGeom prst="rect">
                <a:avLst/>
              </a:prstGeom>
              <a:blipFill>
                <a:blip r:embed="rId5"/>
                <a:stretch>
                  <a:fillRect b="-1590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0785EB71-166B-9D48-88FF-818DACBD2E13}"/>
                  </a:ext>
                </a:extLst>
              </p:cNvPr>
              <p:cNvSpPr txBox="1"/>
              <p:nvPr/>
            </p:nvSpPr>
            <p:spPr>
              <a:xfrm>
                <a:off x="125830" y="3446648"/>
                <a:ext cx="6869958" cy="2710807"/>
              </a:xfrm>
              <a:prstGeom prst="rect">
                <a:avLst/>
              </a:prstGeom>
              <a:noFill/>
            </p:spPr>
            <p:txBody>
              <a:bodyPr wrap="square" rtlCol="0">
                <a:spAutoFit/>
              </a:bodyPr>
              <a:lstStyle/>
              <a:p>
                <a:pPr marL="342900" indent="-342900">
                  <a:buFontTx/>
                  <a:buChar char="-"/>
                </a:pPr>
                <a:r>
                  <a:rPr lang="en-US" sz="2400" dirty="0"/>
                  <a:t>Synthesized Carbonates (Ca, Ca, Ba) across 10-40℃</a:t>
                </a:r>
              </a:p>
              <a:p>
                <a:pPr marL="342900" indent="-342900">
                  <a:buFontTx/>
                  <a:buChar char="-"/>
                </a:pPr>
                <a:r>
                  <a:rPr lang="en-US" sz="2400" dirty="0"/>
                  <a:t>Equilibrium dependent on ion concentrations</a:t>
                </a:r>
              </a:p>
              <a:p>
                <a:pPr marL="342900" indent="-342900">
                  <a:buFontTx/>
                  <a:buChar char="-"/>
                </a:pPr>
                <a:endParaRPr lang="en-US" sz="2400" dirty="0"/>
              </a:p>
              <a:p>
                <a:pPr marL="342900" indent="-342900">
                  <a:buFontTx/>
                  <a:buChar char="-"/>
                </a:pPr>
                <a:r>
                  <a:rPr lang="en-US" sz="2400" dirty="0"/>
                  <a:t>Commonly used for </a:t>
                </a:r>
                <a:r>
                  <a:rPr lang="el-GR" sz="2400" dirty="0"/>
                  <a:t>δ</a:t>
                </a:r>
                <a:r>
                  <a:rPr lang="en-US" sz="2400" baseline="30000" dirty="0"/>
                  <a:t>18</a:t>
                </a:r>
                <a:r>
                  <a:rPr lang="en-US" sz="2400" dirty="0"/>
                  <a:t>O to temperature relationship</a:t>
                </a:r>
              </a:p>
              <a:p>
                <a:pPr marL="342900" indent="-342900">
                  <a:buFontTx/>
                  <a:buChar char="-"/>
                </a:pPr>
                <a:r>
                  <a:rPr lang="en-US" sz="2400" dirty="0"/>
                  <a:t>But temperature sensitivity of </a:t>
                </a:r>
                <a14:m>
                  <m:oMath xmlns:m="http://schemas.openxmlformats.org/officeDocument/2006/math">
                    <m:sSub>
                      <m:sSubPr>
                        <m:ctrlPr>
                          <a:rPr lang="en-US" sz="2400" i="1" smtClean="0">
                            <a:latin typeface="Cambria Math" panose="02040503050406030204" pitchFamily="18" charset="0"/>
                          </a:rPr>
                        </m:ctrlPr>
                      </m:sSubPr>
                      <m:e>
                        <m:r>
                          <a:rPr lang="en-US" sz="2400" i="1" smtClean="0">
                            <a:latin typeface="Cambria Math" panose="02040503050406030204" pitchFamily="18" charset="0"/>
                            <a:ea typeface="Cambria Math" panose="02040503050406030204" pitchFamily="18" charset="0"/>
                          </a:rPr>
                          <m:t>𝛼</m:t>
                        </m:r>
                      </m:e>
                      <m:sub>
                        <m:r>
                          <a:rPr lang="en-US" sz="2400" b="0" i="1" smtClean="0">
                            <a:latin typeface="Cambria Math" panose="02040503050406030204" pitchFamily="18" charset="0"/>
                          </a:rPr>
                          <m:t>𝑐</m:t>
                        </m:r>
                        <m:r>
                          <a:rPr lang="en-US" sz="2400" b="0" i="1" smtClean="0">
                            <a:latin typeface="Cambria Math" panose="02040503050406030204" pitchFamily="18" charset="0"/>
                          </a:rPr>
                          <m:t>/</m:t>
                        </m:r>
                        <m:r>
                          <a:rPr lang="en-US" sz="2400" b="0" i="1" smtClean="0">
                            <a:latin typeface="Cambria Math" panose="02040503050406030204" pitchFamily="18" charset="0"/>
                          </a:rPr>
                          <m:t>𝑤</m:t>
                        </m:r>
                      </m:sub>
                    </m:sSub>
                  </m:oMath>
                </a14:m>
                <a:r>
                  <a:rPr lang="en-US" sz="2400" dirty="0"/>
                  <a:t> deviates</a:t>
                </a:r>
              </a:p>
              <a:p>
                <a:pPr marL="800100" lvl="1" indent="-342900">
                  <a:buFontTx/>
                  <a:buChar char="-"/>
                </a:pPr>
                <a:r>
                  <a:rPr lang="en-US" sz="2400" dirty="0">
                    <a:solidFill>
                      <a:schemeClr val="accent6">
                        <a:lumMod val="20000"/>
                        <a:lumOff val="80000"/>
                      </a:schemeClr>
                    </a:solidFill>
                  </a:rPr>
                  <a:t>Disequilibrium! </a:t>
                </a:r>
              </a:p>
            </p:txBody>
          </p:sp>
        </mc:Choice>
        <mc:Fallback>
          <p:sp>
            <p:nvSpPr>
              <p:cNvPr id="14" name="TextBox 13">
                <a:extLst>
                  <a:ext uri="{FF2B5EF4-FFF2-40B4-BE49-F238E27FC236}">
                    <a16:creationId xmlns:a16="http://schemas.microsoft.com/office/drawing/2014/main" id="{0785EB71-166B-9D48-88FF-818DACBD2E13}"/>
                  </a:ext>
                </a:extLst>
              </p:cNvPr>
              <p:cNvSpPr txBox="1">
                <a:spLocks noRot="1" noChangeAspect="1" noMove="1" noResize="1" noEditPoints="1" noAdjustHandles="1" noChangeArrowheads="1" noChangeShapeType="1" noTextEdit="1"/>
              </p:cNvSpPr>
              <p:nvPr/>
            </p:nvSpPr>
            <p:spPr>
              <a:xfrm>
                <a:off x="125830" y="3446648"/>
                <a:ext cx="6869958" cy="2710807"/>
              </a:xfrm>
              <a:prstGeom prst="rect">
                <a:avLst/>
              </a:prstGeom>
              <a:blipFill>
                <a:blip r:embed="rId6"/>
                <a:stretch>
                  <a:fillRect l="-1476" t="-2336" r="-738" b="-4206"/>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8C04BB9A-C089-D541-A3D5-E588F5E2095B}"/>
              </a:ext>
            </a:extLst>
          </p:cNvPr>
          <p:cNvSpPr txBox="1"/>
          <p:nvPr/>
        </p:nvSpPr>
        <p:spPr>
          <a:xfrm>
            <a:off x="10501313" y="767674"/>
            <a:ext cx="1273105" cy="400110"/>
          </a:xfrm>
          <a:prstGeom prst="rect">
            <a:avLst/>
          </a:prstGeom>
          <a:noFill/>
        </p:spPr>
        <p:txBody>
          <a:bodyPr wrap="none" rtlCol="0">
            <a:spAutoFit/>
          </a:bodyPr>
          <a:lstStyle/>
          <a:p>
            <a:r>
              <a:rPr lang="en-US" sz="2000" dirty="0">
                <a:solidFill>
                  <a:schemeClr val="bg1"/>
                </a:solidFill>
              </a:rPr>
              <a:t>1997, GCA</a:t>
            </a:r>
          </a:p>
        </p:txBody>
      </p:sp>
    </p:spTree>
    <p:extLst>
      <p:ext uri="{BB962C8B-B14F-4D97-AF65-F5344CB8AC3E}">
        <p14:creationId xmlns:p14="http://schemas.microsoft.com/office/powerpoint/2010/main" val="1517716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A3B166D-AA83-E442-A7E4-5B4620AEF3EA}"/>
              </a:ext>
            </a:extLst>
          </p:cNvPr>
          <p:cNvSpPr txBox="1"/>
          <p:nvPr/>
        </p:nvSpPr>
        <p:spPr>
          <a:xfrm>
            <a:off x="442913" y="314326"/>
            <a:ext cx="3061992" cy="523220"/>
          </a:xfrm>
          <a:prstGeom prst="rect">
            <a:avLst/>
          </a:prstGeom>
          <a:noFill/>
        </p:spPr>
        <p:txBody>
          <a:bodyPr wrap="none" rtlCol="0">
            <a:spAutoFit/>
          </a:bodyPr>
          <a:lstStyle/>
          <a:p>
            <a:r>
              <a:rPr lang="en-US" sz="2800" dirty="0">
                <a:solidFill>
                  <a:schemeClr val="accent2"/>
                </a:solidFill>
              </a:rPr>
              <a:t>Watkins et al., 2014</a:t>
            </a:r>
          </a:p>
        </p:txBody>
      </p:sp>
    </p:spTree>
    <p:extLst>
      <p:ext uri="{BB962C8B-B14F-4D97-AF65-F5344CB8AC3E}">
        <p14:creationId xmlns:p14="http://schemas.microsoft.com/office/powerpoint/2010/main" val="20015677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964BADF-A677-9549-AD67-B2BC90AE06CC}"/>
              </a:ext>
            </a:extLst>
          </p:cNvPr>
          <p:cNvSpPr txBox="1"/>
          <p:nvPr/>
        </p:nvSpPr>
        <p:spPr>
          <a:xfrm>
            <a:off x="400049" y="265569"/>
            <a:ext cx="11058526" cy="2677656"/>
          </a:xfrm>
          <a:prstGeom prst="rect">
            <a:avLst/>
          </a:prstGeom>
          <a:noFill/>
        </p:spPr>
        <p:txBody>
          <a:bodyPr wrap="square" rtlCol="0">
            <a:spAutoFit/>
          </a:bodyPr>
          <a:lstStyle/>
          <a:p>
            <a:pPr marL="285750" indent="-285750">
              <a:buFontTx/>
              <a:buChar char="-"/>
            </a:pPr>
            <a:r>
              <a:rPr lang="en-US" sz="2400" dirty="0"/>
              <a:t>Often, isotopic exchange between chemical phases </a:t>
            </a:r>
            <a:r>
              <a:rPr lang="en-US" sz="2400" i="1" dirty="0">
                <a:solidFill>
                  <a:schemeClr val="accent2"/>
                </a:solidFill>
              </a:rPr>
              <a:t>does not reach equilibrium</a:t>
            </a:r>
            <a:r>
              <a:rPr lang="en-US" sz="2400" dirty="0"/>
              <a:t> </a:t>
            </a:r>
          </a:p>
          <a:p>
            <a:pPr marL="742950" lvl="1" indent="-285750">
              <a:buFontTx/>
              <a:buChar char="-"/>
            </a:pPr>
            <a:r>
              <a:rPr lang="en-US" sz="2400" dirty="0"/>
              <a:t>Probably in most natural systems?!</a:t>
            </a:r>
          </a:p>
          <a:p>
            <a:pPr marL="742950" lvl="1" indent="-285750">
              <a:buFontTx/>
              <a:buChar char="-"/>
            </a:pPr>
            <a:endParaRPr lang="en-US" sz="2400" dirty="0"/>
          </a:p>
          <a:p>
            <a:r>
              <a:rPr lang="en-US" sz="2400" dirty="0">
                <a:solidFill>
                  <a:schemeClr val="accent1"/>
                </a:solidFill>
              </a:rPr>
              <a:t>What can cause kinetic isotope effects (KIEs) in carbonates?</a:t>
            </a:r>
          </a:p>
          <a:p>
            <a:pPr marL="742950" lvl="1" indent="-285750">
              <a:buFontTx/>
              <a:buChar char="-"/>
            </a:pPr>
            <a:r>
              <a:rPr lang="en-US" sz="2400" dirty="0"/>
              <a:t>Precipitation rate of CaCO</a:t>
            </a:r>
            <a:r>
              <a:rPr lang="en-US" sz="2400" baseline="-25000" dirty="0"/>
              <a:t>3</a:t>
            </a:r>
          </a:p>
          <a:p>
            <a:pPr marL="742950" lvl="1" indent="-285750">
              <a:buFontTx/>
              <a:buChar char="-"/>
            </a:pPr>
            <a:r>
              <a:rPr lang="en-US" sz="2400" dirty="0"/>
              <a:t>Chemical speciation of DIC species</a:t>
            </a:r>
          </a:p>
          <a:p>
            <a:pPr marL="742950" lvl="1" indent="-285750">
              <a:buFontTx/>
              <a:buChar char="-"/>
            </a:pPr>
            <a:r>
              <a:rPr lang="en-US" sz="2400" dirty="0"/>
              <a:t>Solution pH</a:t>
            </a:r>
          </a:p>
        </p:txBody>
      </p:sp>
      <p:pic>
        <p:nvPicPr>
          <p:cNvPr id="6" name="Picture 5" descr="Text&#10;&#10;Description automatically generated">
            <a:extLst>
              <a:ext uri="{FF2B5EF4-FFF2-40B4-BE49-F238E27FC236}">
                <a16:creationId xmlns:a16="http://schemas.microsoft.com/office/drawing/2014/main" id="{4CB0A011-1DD9-474B-B589-161F8582638C}"/>
              </a:ext>
            </a:extLst>
          </p:cNvPr>
          <p:cNvPicPr>
            <a:picLocks noChangeAspect="1"/>
          </p:cNvPicPr>
          <p:nvPr/>
        </p:nvPicPr>
        <p:blipFill>
          <a:blip r:embed="rId3"/>
          <a:stretch>
            <a:fillRect/>
          </a:stretch>
        </p:blipFill>
        <p:spPr>
          <a:xfrm>
            <a:off x="990600" y="3486151"/>
            <a:ext cx="10210800" cy="1803400"/>
          </a:xfrm>
          <a:prstGeom prst="rect">
            <a:avLst/>
          </a:prstGeom>
        </p:spPr>
      </p:pic>
      <p:pic>
        <p:nvPicPr>
          <p:cNvPr id="7170" name="Picture 2" descr="Face Screaming in Fear Emoji (U+1F631)">
            <a:extLst>
              <a:ext uri="{FF2B5EF4-FFF2-40B4-BE49-F238E27FC236}">
                <a16:creationId xmlns:a16="http://schemas.microsoft.com/office/drawing/2014/main" id="{8706E1D1-6301-7E4F-BE9D-2FD71C1FF82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477307">
            <a:off x="10468540" y="585788"/>
            <a:ext cx="1118622" cy="1118622"/>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Emoticon Ghost transparent PNG - StickPNG">
            <a:extLst>
              <a:ext uri="{FF2B5EF4-FFF2-40B4-BE49-F238E27FC236}">
                <a16:creationId xmlns:a16="http://schemas.microsoft.com/office/drawing/2014/main" id="{2D6C59CA-6934-BF4F-9953-3832F170873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74371" y="1038429"/>
            <a:ext cx="498269" cy="49826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Emoticon Ghost transparent PNG - StickPNG">
            <a:extLst>
              <a:ext uri="{FF2B5EF4-FFF2-40B4-BE49-F238E27FC236}">
                <a16:creationId xmlns:a16="http://schemas.microsoft.com/office/drawing/2014/main" id="{B54FC81E-AC35-5240-B38E-451D6B68C40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551706" y="149421"/>
            <a:ext cx="480490" cy="48049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Emoticon Ghost transparent PNG - StickPNG">
            <a:extLst>
              <a:ext uri="{FF2B5EF4-FFF2-40B4-BE49-F238E27FC236}">
                <a16:creationId xmlns:a16="http://schemas.microsoft.com/office/drawing/2014/main" id="{542305EA-0627-8D47-A447-EEF6917C123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629438" y="1575056"/>
            <a:ext cx="402758" cy="4027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523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17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17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Text&#10;&#10;Description automatically generated">
            <a:extLst>
              <a:ext uri="{FF2B5EF4-FFF2-40B4-BE49-F238E27FC236}">
                <a16:creationId xmlns:a16="http://schemas.microsoft.com/office/drawing/2014/main" id="{83539C7E-7096-FA4B-BAD8-A3E3D5816B98}"/>
              </a:ext>
            </a:extLst>
          </p:cNvPr>
          <p:cNvPicPr>
            <a:picLocks noChangeAspect="1"/>
          </p:cNvPicPr>
          <p:nvPr/>
        </p:nvPicPr>
        <p:blipFill>
          <a:blip r:embed="rId3"/>
          <a:stretch>
            <a:fillRect/>
          </a:stretch>
        </p:blipFill>
        <p:spPr>
          <a:xfrm>
            <a:off x="1233488" y="185739"/>
            <a:ext cx="10210800" cy="1803400"/>
          </a:xfrm>
          <a:prstGeom prst="rect">
            <a:avLst/>
          </a:prstGeom>
        </p:spPr>
      </p:pic>
      <p:sp>
        <p:nvSpPr>
          <p:cNvPr id="3" name="TextBox 2">
            <a:extLst>
              <a:ext uri="{FF2B5EF4-FFF2-40B4-BE49-F238E27FC236}">
                <a16:creationId xmlns:a16="http://schemas.microsoft.com/office/drawing/2014/main" id="{86821F9E-E91B-1648-A8A0-6DF870F71FD2}"/>
              </a:ext>
            </a:extLst>
          </p:cNvPr>
          <p:cNvSpPr txBox="1"/>
          <p:nvPr/>
        </p:nvSpPr>
        <p:spPr>
          <a:xfrm>
            <a:off x="100013" y="2228850"/>
            <a:ext cx="4697953" cy="461665"/>
          </a:xfrm>
          <a:prstGeom prst="rect">
            <a:avLst/>
          </a:prstGeom>
          <a:noFill/>
        </p:spPr>
        <p:txBody>
          <a:bodyPr wrap="none" rtlCol="0">
            <a:spAutoFit/>
          </a:bodyPr>
          <a:lstStyle/>
          <a:p>
            <a:r>
              <a:rPr lang="en-US" sz="2400" dirty="0">
                <a:solidFill>
                  <a:schemeClr val="accent2"/>
                </a:solidFill>
              </a:rPr>
              <a:t>What do they present in this study? </a:t>
            </a:r>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290F4954-417C-2845-8320-E4C3AF184F3E}"/>
                  </a:ext>
                </a:extLst>
              </p:cNvPr>
              <p:cNvSpPr txBox="1"/>
              <p:nvPr/>
            </p:nvSpPr>
            <p:spPr>
              <a:xfrm>
                <a:off x="329629" y="2787158"/>
                <a:ext cx="11532741" cy="3885103"/>
              </a:xfrm>
              <a:prstGeom prst="rect">
                <a:avLst/>
              </a:prstGeom>
              <a:noFill/>
            </p:spPr>
            <p:txBody>
              <a:bodyPr wrap="square" rtlCol="0">
                <a:spAutoFit/>
              </a:bodyPr>
              <a:lstStyle/>
              <a:p>
                <a:pPr marL="342900" indent="-342900">
                  <a:buFont typeface="+mj-lt"/>
                  <a:buAutoNum type="arabicParenR"/>
                </a:pPr>
                <a:r>
                  <a:rPr lang="en-US" sz="2400" dirty="0"/>
                  <a:t>model of oxygen isotope fractionation in the CaCO3-DIC-H2O system that incorporates</a:t>
                </a:r>
              </a:p>
              <a:p>
                <a:r>
                  <a:rPr lang="en-US" sz="2400" dirty="0"/>
                  <a:t>the new information on KIE between CaCO3 and DIC</a:t>
                </a:r>
              </a:p>
              <a:p>
                <a:endParaRPr lang="en-US" sz="2400" dirty="0"/>
              </a:p>
              <a:p>
                <a:pPr marL="342900" indent="-342900">
                  <a:buAutoNum type="arabicParenR" startAt="2"/>
                </a:pPr>
                <a:r>
                  <a:rPr lang="en-US" sz="2400" dirty="0"/>
                  <a:t>model for kinetic and equilibrium oxygen isotope fractionation between calcite and water - </a:t>
                </a:r>
                <a14:m>
                  <m:oMath xmlns:m="http://schemas.openxmlformats.org/officeDocument/2006/math">
                    <m:sSub>
                      <m:sSubPr>
                        <m:ctrlPr>
                          <a:rPr lang="en-US" sz="2400" i="1" smtClean="0"/>
                        </m:ctrlPr>
                      </m:sSubPr>
                      <m:e>
                        <m:r>
                          <a:rPr lang="en-US" sz="2400" i="1" smtClean="0">
                            <a:ea typeface="Cambria Math" panose="02040503050406030204" pitchFamily="18" charset="0"/>
                          </a:rPr>
                          <m:t>𝛼</m:t>
                        </m:r>
                      </m:e>
                      <m:sub>
                        <m:r>
                          <a:rPr lang="en-US" sz="2400" b="0" i="1" smtClean="0"/>
                          <m:t>𝑐</m:t>
                        </m:r>
                        <m:r>
                          <a:rPr lang="en-US" sz="2400" b="0" i="1" smtClean="0"/>
                          <m:t>/</m:t>
                        </m:r>
                        <m:r>
                          <a:rPr lang="en-US" sz="2400" b="0" i="1" smtClean="0"/>
                          <m:t>𝑤</m:t>
                        </m:r>
                      </m:sub>
                    </m:sSub>
                  </m:oMath>
                </a14:m>
                <a:r>
                  <a:rPr lang="en-US" sz="2400" dirty="0"/>
                  <a:t> - that accounts for fractionation between…</a:t>
                </a:r>
              </a:p>
              <a:p>
                <a:r>
                  <a:rPr lang="en-US" sz="2400" dirty="0"/>
                  <a:t>	-- Calcite and carbonate ion pool - </a:t>
                </a:r>
                <a14:m>
                  <m:oMath xmlns:m="http://schemas.openxmlformats.org/officeDocument/2006/math">
                    <m:sSub>
                      <m:sSubPr>
                        <m:ctrlPr>
                          <a:rPr lang="en-US" sz="2400" i="1" smtClean="0"/>
                        </m:ctrlPr>
                      </m:sSubPr>
                      <m:e>
                        <m:r>
                          <a:rPr lang="en-US" sz="2400" i="1">
                            <a:ea typeface="Cambria Math" panose="02040503050406030204" pitchFamily="18" charset="0"/>
                          </a:rPr>
                          <m:t>𝛼</m:t>
                        </m:r>
                      </m:e>
                      <m:sub>
                        <m:r>
                          <a:rPr lang="en-US" sz="2400" i="1"/>
                          <m:t>𝑐</m:t>
                        </m:r>
                        <m:r>
                          <a:rPr lang="en-US" sz="2400" i="1"/>
                          <m:t>/</m:t>
                        </m:r>
                        <m:r>
                          <a:rPr lang="en-US" sz="2400" b="0" i="1" smtClean="0"/>
                          <m:t>𝐶𝑂</m:t>
                        </m:r>
                        <m:r>
                          <a:rPr lang="en-US" sz="2400" b="0" i="1" smtClean="0"/>
                          <m:t>3</m:t>
                        </m:r>
                      </m:sub>
                    </m:sSub>
                  </m:oMath>
                </a14:m>
                <a:r>
                  <a:rPr lang="en-US" sz="2400" dirty="0"/>
                  <a:t> </a:t>
                </a:r>
              </a:p>
              <a:p>
                <a:r>
                  <a:rPr lang="en-US" sz="2400" dirty="0"/>
                  <a:t>	-- Carbonate ion and water - </a:t>
                </a:r>
                <a14:m>
                  <m:oMath xmlns:m="http://schemas.openxmlformats.org/officeDocument/2006/math">
                    <m:sSub>
                      <m:sSubPr>
                        <m:ctrlPr>
                          <a:rPr lang="en-US" sz="2400" i="1"/>
                        </m:ctrlPr>
                      </m:sSubPr>
                      <m:e>
                        <m:r>
                          <a:rPr lang="en-US" sz="2400" i="1">
                            <a:ea typeface="Cambria Math" panose="02040503050406030204" pitchFamily="18" charset="0"/>
                          </a:rPr>
                          <m:t>𝛼</m:t>
                        </m:r>
                      </m:e>
                      <m:sub>
                        <m:r>
                          <a:rPr lang="en-US" sz="2400" i="1"/>
                          <m:t>𝐶𝑂</m:t>
                        </m:r>
                        <m:r>
                          <a:rPr lang="en-US" sz="2400" i="1"/>
                          <m:t>3/</m:t>
                        </m:r>
                        <m:r>
                          <a:rPr lang="en-US" sz="2400" b="0" i="1" smtClean="0"/>
                          <m:t>𝑤</m:t>
                        </m:r>
                      </m:sub>
                    </m:sSub>
                    <m:r>
                      <a:rPr lang="en-US" sz="2400" i="1"/>
                      <m:t> </m:t>
                    </m:r>
                  </m:oMath>
                </a14:m>
                <a:endParaRPr lang="en-US" sz="2400" dirty="0"/>
              </a:p>
              <a:p>
                <a:r>
                  <a:rPr lang="en-US" sz="2400" dirty="0"/>
                  <a:t>		-- function of Temp, pH, salinity, saturation state (</a:t>
                </a:r>
                <a:r>
                  <a:rPr lang="el-GR" sz="2400" dirty="0"/>
                  <a:t>Ω), </a:t>
                </a:r>
                <a:endParaRPr lang="en-US" sz="2400" dirty="0"/>
              </a:p>
              <a:p>
                <a:r>
                  <a:rPr lang="en-US" sz="2400" dirty="0"/>
                  <a:t>			residence time of DIC in solution, and activity of carbonic anhydrase</a:t>
                </a:r>
              </a:p>
              <a:p>
                <a:endParaRPr lang="en-US" sz="2400" dirty="0"/>
              </a:p>
            </p:txBody>
          </p:sp>
        </mc:Choice>
        <mc:Fallback>
          <p:sp>
            <p:nvSpPr>
              <p:cNvPr id="4" name="TextBox 3">
                <a:extLst>
                  <a:ext uri="{FF2B5EF4-FFF2-40B4-BE49-F238E27FC236}">
                    <a16:creationId xmlns:a16="http://schemas.microsoft.com/office/drawing/2014/main" id="{290F4954-417C-2845-8320-E4C3AF184F3E}"/>
                  </a:ext>
                </a:extLst>
              </p:cNvPr>
              <p:cNvSpPr txBox="1">
                <a:spLocks noRot="1" noChangeAspect="1" noMove="1" noResize="1" noEditPoints="1" noAdjustHandles="1" noChangeArrowheads="1" noChangeShapeType="1" noTextEdit="1"/>
              </p:cNvSpPr>
              <p:nvPr/>
            </p:nvSpPr>
            <p:spPr>
              <a:xfrm>
                <a:off x="329629" y="2787158"/>
                <a:ext cx="11532741" cy="3885103"/>
              </a:xfrm>
              <a:prstGeom prst="rect">
                <a:avLst/>
              </a:prstGeom>
              <a:blipFill>
                <a:blip r:embed="rId4"/>
                <a:stretch>
                  <a:fillRect l="-769" t="-1629"/>
                </a:stretch>
              </a:blipFill>
            </p:spPr>
            <p:txBody>
              <a:bodyPr/>
              <a:lstStyle/>
              <a:p>
                <a:r>
                  <a:rPr lang="en-US">
                    <a:noFill/>
                  </a:rPr>
                  <a:t> </a:t>
                </a:r>
              </a:p>
            </p:txBody>
          </p:sp>
        </mc:Fallback>
      </mc:AlternateContent>
    </p:spTree>
    <p:extLst>
      <p:ext uri="{BB962C8B-B14F-4D97-AF65-F5344CB8AC3E}">
        <p14:creationId xmlns:p14="http://schemas.microsoft.com/office/powerpoint/2010/main" val="3938066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Red Orange">
      <a:dk1>
        <a:sysClr val="windowText" lastClr="000000"/>
      </a:dk1>
      <a:lt1>
        <a:sysClr val="window" lastClr="FFFFFF"/>
      </a:lt1>
      <a:dk2>
        <a:srgbClr val="505046"/>
      </a:dk2>
      <a:lt2>
        <a:srgbClr val="EEECE1"/>
      </a:lt2>
      <a:accent1>
        <a:srgbClr val="E84C22"/>
      </a:accent1>
      <a:accent2>
        <a:srgbClr val="FFBD47"/>
      </a:accent2>
      <a:accent3>
        <a:srgbClr val="B64926"/>
      </a:accent3>
      <a:accent4>
        <a:srgbClr val="FF8427"/>
      </a:accent4>
      <a:accent5>
        <a:srgbClr val="CC9900"/>
      </a:accent5>
      <a:accent6>
        <a:srgbClr val="B22600"/>
      </a:accent6>
      <a:hlink>
        <a:srgbClr val="CC9900"/>
      </a:hlink>
      <a:folHlink>
        <a:srgbClr val="666699"/>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2674</TotalTime>
  <Words>3339</Words>
  <Application>Microsoft Macintosh PowerPoint</Application>
  <PresentationFormat>Widescreen</PresentationFormat>
  <Paragraphs>441</Paragraphs>
  <Slides>43</Slides>
  <Notes>22</Notes>
  <HiddenSlides>11</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43</vt:i4>
      </vt:variant>
    </vt:vector>
  </HeadingPairs>
  <TitlesOfParts>
    <vt:vector size="52" baseType="lpstr">
      <vt:lpstr>Arial</vt:lpstr>
      <vt:lpstr>Calibri</vt:lpstr>
      <vt:lpstr>Calibri Light</vt:lpstr>
      <vt:lpstr>Cambria Math</vt:lpstr>
      <vt:lpstr>Courier New</vt:lpstr>
      <vt:lpstr>Helvetica</vt:lpstr>
      <vt:lpstr>Times New Roman</vt:lpstr>
      <vt:lpstr>Wingdings</vt:lpstr>
      <vt:lpstr>Office Theme</vt:lpstr>
      <vt:lpstr>Oxygen isotope fractionation in the CaCO3-DIC-H2O system  Devriendt et al., 2017, GCA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Motivation for exploring this system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Anne Fetrow</dc:creator>
  <cp:lastModifiedBy>Anne Fetrow</cp:lastModifiedBy>
  <cp:revision>101</cp:revision>
  <dcterms:created xsi:type="dcterms:W3CDTF">2020-10-21T18:58:07Z</dcterms:created>
  <dcterms:modified xsi:type="dcterms:W3CDTF">2020-10-29T16:53:11Z</dcterms:modified>
</cp:coreProperties>
</file>